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735763" cy="98663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2"/>
  </p:normalViewPr>
  <p:slideViewPr>
    <p:cSldViewPr snapToGrid="0" snapToObjects="1">
      <p:cViewPr varScale="1">
        <p:scale>
          <a:sx n="79" d="100"/>
          <a:sy n="79" d="100"/>
        </p:scale>
        <p:origin x="96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4A7C6A7-4CA7-F247-8643-E686CBEC7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477C4D5F-82C4-764A-8F6D-7F762E92A0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61406DCB-8AB2-1946-BA29-6B3BCAC1A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7F7D-7707-B047-8CCE-4C69FF203A2B}" type="datetimeFigureOut">
              <a:rPr lang="it-IT" smtClean="0"/>
              <a:t>15/02/2022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7D0076D8-D46D-F648-8555-76C7DFCDC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5F1314C2-E3F9-CE49-B556-18A10A9F7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A7FB5-BC7A-CF4D-9CED-91615D6D36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1201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E92494B-4674-8D48-BC75-BFB0727AD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A1684723-0B13-4346-8619-F895DE7C97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8DEC428D-C18C-A94E-8C52-E8C69A32C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7F7D-7707-B047-8CCE-4C69FF203A2B}" type="datetimeFigureOut">
              <a:rPr lang="it-IT" smtClean="0"/>
              <a:t>15/02/2022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C5B3B2C-9A93-634B-A589-DE68F557B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C8BB21AE-8515-5B40-8017-E1B992031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A7FB5-BC7A-CF4D-9CED-91615D6D36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5242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3E971724-C981-5047-8B3C-746BD1E546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4B80D1D4-0AAB-204D-8DA3-7127FCD14F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AC4DE901-022A-5D45-804E-07B4D73CE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7F7D-7707-B047-8CCE-4C69FF203A2B}" type="datetimeFigureOut">
              <a:rPr lang="it-IT" smtClean="0"/>
              <a:t>15/02/2022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61D38D97-BF83-3A46-9DFF-A49DAFE90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7E95970F-05E1-A34A-86D1-D1C452F90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A7FB5-BC7A-CF4D-9CED-91615D6D36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2326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DE7BEF3-9D8F-A04C-B43C-FC2EA63EF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83D15AED-7941-FD4A-A0AB-C3B216AA3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18B5F494-FF8E-274D-8BFF-5DE1EE63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7F7D-7707-B047-8CCE-4C69FF203A2B}" type="datetimeFigureOut">
              <a:rPr lang="it-IT" smtClean="0"/>
              <a:t>15/02/2022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FC6E1EB-BCBF-864F-BA80-A1630AEA0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06C60E73-CA24-A746-849A-151ACB109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A7FB5-BC7A-CF4D-9CED-91615D6D36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8418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47D6C25-3E45-F04D-9075-66F4B40F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2E947D3E-7E1E-0045-90AB-08D7228FD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8D4FD62D-0DDE-4144-8302-DD4337941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7F7D-7707-B047-8CCE-4C69FF203A2B}" type="datetimeFigureOut">
              <a:rPr lang="it-IT" smtClean="0"/>
              <a:t>15/02/2022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F8408A97-8B11-7243-9286-D15B562C3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F1AC807-7F5E-C641-915C-BADFD1E94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A7FB5-BC7A-CF4D-9CED-91615D6D36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3973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374DF20-AC21-CE4C-92C1-E237F4D39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95FF14AB-B309-1C40-B3B6-4107B69C03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FD83BA41-8D99-2647-8D8B-F9CB0B581A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06BC5FF3-61D1-4E4B-B469-5CF35127B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7F7D-7707-B047-8CCE-4C69FF203A2B}" type="datetimeFigureOut">
              <a:rPr lang="it-IT" smtClean="0"/>
              <a:t>15/02/2022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5C7CE24D-D09B-3742-8716-60BDA04B7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ED634D9A-96DE-4E44-A4AE-7272E1B69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A7FB5-BC7A-CF4D-9CED-91615D6D36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8783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6E91349-448A-A34A-BBC2-77F882E55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7D05C65E-1520-B44D-B061-AE3BF5B7C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5C348DB8-FC50-CC40-B654-79D1B3862A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1A4DC57A-C8D4-6E4F-A485-7A36FF211B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8A488FFD-84F9-0749-AE4C-C811EDE4D1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CD55C6B6-27DC-FF48-A922-D6D50A401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7F7D-7707-B047-8CCE-4C69FF203A2B}" type="datetimeFigureOut">
              <a:rPr lang="it-IT" smtClean="0"/>
              <a:t>15/02/2022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439EEBE8-981D-BF4B-AFD7-5DA666FEA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BC74B5A7-AE7A-0145-B6AC-4AA62A84F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A7FB5-BC7A-CF4D-9CED-91615D6D36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341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9D1AAA0-679A-8143-A867-5E5CE3C45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FDCB6863-6E0C-F449-99B9-ACC646135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7F7D-7707-B047-8CCE-4C69FF203A2B}" type="datetimeFigureOut">
              <a:rPr lang="it-IT" smtClean="0"/>
              <a:t>15/02/2022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1E983B0E-E8B5-AA46-83AF-FA33DEBF6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E0E6AC2E-00F7-4747-82E0-11553B27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A7FB5-BC7A-CF4D-9CED-91615D6D36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0765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F139147B-5080-F742-833F-E47DEF267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7F7D-7707-B047-8CCE-4C69FF203A2B}" type="datetimeFigureOut">
              <a:rPr lang="it-IT" smtClean="0"/>
              <a:t>15/02/2022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C527084F-80F9-9144-9D5B-33EFA10E4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63FE1AEF-DCFE-A546-B749-D56E4E731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A7FB5-BC7A-CF4D-9CED-91615D6D36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3755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7632BE8-C281-9B49-9A51-D2695A10D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5E652B6D-229F-7C4A-8F9C-BA5CF376A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B49B4AE7-B3BD-C44A-A0B4-7FF2E50EF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6E782A6E-C198-F84A-8C96-F2236CBFE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7F7D-7707-B047-8CCE-4C69FF203A2B}" type="datetimeFigureOut">
              <a:rPr lang="it-IT" smtClean="0"/>
              <a:t>15/02/2022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48E84787-23A0-5444-8050-9FF6B86D2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C936DF13-0EEB-F34A-B906-AB334FA4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A7FB5-BC7A-CF4D-9CED-91615D6D36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4589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CC8CCD7-9021-A347-A9CC-F25E70235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2038441B-AE43-2547-BAD8-058ABCD103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66B6EF53-B4E3-434A-AE1D-907998B666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C80618AA-134F-8448-9432-32EFA5BC8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7F7D-7707-B047-8CCE-4C69FF203A2B}" type="datetimeFigureOut">
              <a:rPr lang="it-IT" smtClean="0"/>
              <a:t>15/02/2022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58B2E905-D280-BF45-9D42-92D1C9BB2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4FB2D80C-C8FA-D441-8643-852D795B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A7FB5-BC7A-CF4D-9CED-91615D6D36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2354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90CEE91D-E4B5-5749-AF8B-E27D3B3DD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B274AE5E-909E-804C-8C6E-A616B393F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17368DA9-3DBB-784B-AE7D-3C0545A34D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F7F7D-7707-B047-8CCE-4C69FF203A2B}" type="datetimeFigureOut">
              <a:rPr lang="it-IT" smtClean="0"/>
              <a:t>15/02/2022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F409A170-B1A6-7842-8798-08935507E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3F1DA8E1-554A-DB41-9042-4675876D1C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A7FB5-BC7A-CF4D-9CED-91615D6D36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950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>
            <a:extLst>
              <a:ext uri="{FF2B5EF4-FFF2-40B4-BE49-F238E27FC236}">
                <a16:creationId xmlns:a16="http://schemas.microsoft.com/office/drawing/2014/main" xmlns="" id="{AE9B0AB6-744B-E448-BA2A-2C1E3053DF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" b="2832"/>
          <a:stretch/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E2EE5B9F-7C23-364B-ACA2-7A8C7B4C35D6}"/>
              </a:ext>
            </a:extLst>
          </p:cNvPr>
          <p:cNvSpPr txBox="1"/>
          <p:nvPr/>
        </p:nvSpPr>
        <p:spPr>
          <a:xfrm>
            <a:off x="3343118" y="2665540"/>
            <a:ext cx="59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UFFICIO LAVORI PUBBLICI ANCE ROMA - ACER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648E34A0-40EC-1F4C-A9CA-A629CCC0F228}"/>
              </a:ext>
            </a:extLst>
          </p:cNvPr>
          <p:cNvSpPr txBox="1"/>
          <p:nvPr/>
        </p:nvSpPr>
        <p:spPr>
          <a:xfrm>
            <a:off x="2526631" y="3429010"/>
            <a:ext cx="71387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sistema di verifica antimafia - Protocollo di legalità Ance e Ministero dell'Interno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3FF0341D-85DF-854F-A32F-F54B9E96B5AF}"/>
              </a:ext>
            </a:extLst>
          </p:cNvPr>
          <p:cNvSpPr txBox="1"/>
          <p:nvPr/>
        </p:nvSpPr>
        <p:spPr>
          <a:xfrm>
            <a:off x="5141666" y="4925476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Febbraio 2022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xmlns="" id="{3D61777E-50F1-DC4C-8F51-942A064CB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163" y="1184269"/>
            <a:ext cx="1463674" cy="112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0968D300-8CAF-634E-93C9-7759018834DC}"/>
              </a:ext>
            </a:extLst>
          </p:cNvPr>
          <p:cNvSpPr txBox="1"/>
          <p:nvPr/>
        </p:nvSpPr>
        <p:spPr>
          <a:xfrm>
            <a:off x="2895600" y="225265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it-IT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verifiche antimafia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CC3D1353-06FD-8340-B14E-6BB265879595}"/>
              </a:ext>
            </a:extLst>
          </p:cNvPr>
          <p:cNvSpPr txBox="1"/>
          <p:nvPr/>
        </p:nvSpPr>
        <p:spPr>
          <a:xfrm>
            <a:off x="2801725" y="1131759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it-IT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Codice Antimafia </a:t>
            </a:r>
            <a:r>
              <a:rPr lang="it-IT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Dlgs</a:t>
            </a:r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159/2011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752FCCBC-854B-1240-BFBF-AA5DD06A483F}"/>
              </a:ext>
            </a:extLst>
          </p:cNvPr>
          <p:cNvSpPr txBox="1"/>
          <p:nvPr/>
        </p:nvSpPr>
        <p:spPr>
          <a:xfrm>
            <a:off x="3434677" y="1668700"/>
            <a:ext cx="6174543" cy="233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Comunicazione ed Informazione (art.84)</a:t>
            </a:r>
          </a:p>
          <a:p>
            <a:endParaRPr lang="it-IT" sz="20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BF1383DF-47A0-D14B-9BC8-81D0C56CFDB1}"/>
              </a:ext>
            </a:extLst>
          </p:cNvPr>
          <p:cNvSpPr txBox="1"/>
          <p:nvPr/>
        </p:nvSpPr>
        <p:spPr>
          <a:xfrm>
            <a:off x="383031" y="3347541"/>
            <a:ext cx="1160042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it-IT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it-IT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COMUNICAZIONE: per stipulare contratti sopra 150.000 euro, attesta la sussistenza o meno di una causa di decadenza, di sospensione o di divieto a contrattare con la PA</a:t>
            </a:r>
          </a:p>
          <a:p>
            <a:pPr algn="just"/>
            <a:endParaRPr lang="it-IT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it-IT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INFORMAZIONE</a:t>
            </a:r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per stipulare contratti pari o sopra soglie UE o autorizzare subcontratti sopra 150.000 euro, attesta la sussistenza o meno di una causa di decadenza, di sospensione o di divieto a contrattare con la PA, nonché la sussistenza o meno di eventuali tentativi di infiltrazione </a:t>
            </a:r>
            <a:r>
              <a:rPr lang="it-IT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mafiosa</a:t>
            </a:r>
            <a:endParaRPr lang="it-IT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5" y="1113916"/>
            <a:ext cx="219475" cy="55478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787" y="2418593"/>
            <a:ext cx="219475" cy="55478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4998" y="482925"/>
            <a:ext cx="1182727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5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92" y="-48533"/>
            <a:ext cx="12192000" cy="685799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7FAA32B5-C26C-8249-A33B-ABB19ADDCBF4}"/>
              </a:ext>
            </a:extLst>
          </p:cNvPr>
          <p:cNvSpPr txBox="1"/>
          <p:nvPr/>
        </p:nvSpPr>
        <p:spPr>
          <a:xfrm>
            <a:off x="2570587" y="1589170"/>
            <a:ext cx="73152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BANCA DATI NAZIONALE ANTIMAFIA – Istituita nel </a:t>
            </a:r>
            <a:r>
              <a:rPr lang="it-IT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 </a:t>
            </a:r>
            <a:r>
              <a:rPr lang="it-IT" sz="22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22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operativa </a:t>
            </a:r>
            <a:r>
              <a:rPr lang="it-IT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 2016</a:t>
            </a:r>
          </a:p>
          <a:p>
            <a:pPr algn="ctr"/>
            <a:endParaRPr lang="it-IT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it-IT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WHITE LIST</a:t>
            </a:r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- Elenco attività a rischio infiltrazione mafiosa, articolo 1 - comma 52 e seguenti del DL </a:t>
            </a:r>
            <a:r>
              <a:rPr lang="it-IT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190/2012</a:t>
            </a:r>
          </a:p>
          <a:p>
            <a:pPr algn="ctr"/>
            <a:endParaRPr lang="it-IT" sz="2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2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18441BA4-DAA7-6146-AA1D-D16A28467B8E}"/>
              </a:ext>
            </a:extLst>
          </p:cNvPr>
          <p:cNvSpPr txBox="1"/>
          <p:nvPr/>
        </p:nvSpPr>
        <p:spPr>
          <a:xfrm>
            <a:off x="2570587" y="4267048"/>
            <a:ext cx="70264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ANAGRAFE ESECUTORI </a:t>
            </a:r>
            <a:r>
              <a:rPr lang="it-IT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Iscrizione </a:t>
            </a:r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necessaria per partecipare ad appalti del "Cratere" (Sisma 2016)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0804" y="680787"/>
            <a:ext cx="1182727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0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83"/>
            <a:ext cx="12192000" cy="685799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1250C629-0148-EF42-95D5-41CD335D3540}"/>
              </a:ext>
            </a:extLst>
          </p:cNvPr>
          <p:cNvSpPr txBox="1"/>
          <p:nvPr/>
        </p:nvSpPr>
        <p:spPr>
          <a:xfrm>
            <a:off x="3048000" y="74731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DECRETO "SEMPLIFICAZIONI", DL 76/2020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DC62941C-0ECC-B048-8085-8BE568D4B799}"/>
              </a:ext>
            </a:extLst>
          </p:cNvPr>
          <p:cNvSpPr txBox="1"/>
          <p:nvPr/>
        </p:nvSpPr>
        <p:spPr>
          <a:xfrm>
            <a:off x="981925" y="1597945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Verifiche antimafia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F5951729-E853-4C43-A6C7-2D29666893B1}"/>
              </a:ext>
            </a:extLst>
          </p:cNvPr>
          <p:cNvSpPr txBox="1"/>
          <p:nvPr/>
        </p:nvSpPr>
        <p:spPr>
          <a:xfrm>
            <a:off x="835620" y="2299511"/>
            <a:ext cx="1042978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fine di potenziare e semplificare il sistema delle verifiche antimafia per corrispondere con efficacia e celerità alle esigenze degli interventi di sostegno e rilancio del sistema economico-produttivo conseguenti all'emergenza sanitaria globale del COVID-19, fino al 30 giugno 2023(*)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1B53135C-C758-6248-B48C-1F1EE7B09B4C}"/>
              </a:ext>
            </a:extLst>
          </p:cNvPr>
          <p:cNvSpPr txBox="1"/>
          <p:nvPr/>
        </p:nvSpPr>
        <p:spPr>
          <a:xfrm>
            <a:off x="933157" y="4003989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Informativa antimafia (art.3) (**)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7197DEF2-7FE4-7145-B5CC-F6F4DA6E24ED}"/>
              </a:ext>
            </a:extLst>
          </p:cNvPr>
          <p:cNvSpPr txBox="1"/>
          <p:nvPr/>
        </p:nvSpPr>
        <p:spPr>
          <a:xfrm>
            <a:off x="908773" y="4434281"/>
            <a:ext cx="102103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✓ Provvisoria (comma 2) Sia mediante consultazione della BDNA che di tutte le banche dati disponibili (comma 3)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F21F1A8A-3833-5B47-9100-B7CA470ABFCA}"/>
              </a:ext>
            </a:extLst>
          </p:cNvPr>
          <p:cNvSpPr txBox="1"/>
          <p:nvPr/>
        </p:nvSpPr>
        <p:spPr>
          <a:xfrm>
            <a:off x="713701" y="5542277"/>
            <a:ext cx="1059406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(*)Originariamente 31 dicembre 2021, prorogato dal Decreto «Semplificazioni bis», (DL 77/2021), al 30 giugno 2023 (**) in via interpretativa, disciplina valida anche per le comunicazioni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xmlns="" id="{F73227E0-81FA-D045-97D9-040E9576E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4784" y="521830"/>
            <a:ext cx="1186432" cy="91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0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11"/>
            <a:ext cx="12192000" cy="685799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CDB9BE01-A86C-9544-803F-966E8526505A}"/>
              </a:ext>
            </a:extLst>
          </p:cNvPr>
          <p:cNvSpPr txBox="1"/>
          <p:nvPr/>
        </p:nvSpPr>
        <p:spPr>
          <a:xfrm>
            <a:off x="2830324" y="203843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L'INFORMATIVA PROVVISORIA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5A0C923E-C92A-A14B-B8D5-E1D0952EC8AC}"/>
              </a:ext>
            </a:extLst>
          </p:cNvPr>
          <p:cNvSpPr txBox="1"/>
          <p:nvPr/>
        </p:nvSpPr>
        <p:spPr>
          <a:xfrm>
            <a:off x="2756473" y="1194237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appalto</a:t>
            </a:r>
            <a:r>
              <a:rPr lang="it-IT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pubblico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AB407892-4034-F243-82A2-EC98600DE25E}"/>
              </a:ext>
            </a:extLst>
          </p:cNvPr>
          <p:cNvSpPr txBox="1"/>
          <p:nvPr/>
        </p:nvSpPr>
        <p:spPr>
          <a:xfrm>
            <a:off x="2756260" y="2192290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consultazione BDNA e altre Banche dati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45721ECC-D086-9847-97E5-5414486821BB}"/>
              </a:ext>
            </a:extLst>
          </p:cNvPr>
          <p:cNvSpPr txBox="1"/>
          <p:nvPr/>
        </p:nvSpPr>
        <p:spPr>
          <a:xfrm>
            <a:off x="1707678" y="3227870"/>
            <a:ext cx="902664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rilascio informativa liberatoria provvisoria, anche per soggetti non censiti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E1F0CE97-A217-A045-8C40-B0C4B0DE8491}"/>
              </a:ext>
            </a:extLst>
          </p:cNvPr>
          <p:cNvSpPr txBox="1"/>
          <p:nvPr/>
        </p:nvSpPr>
        <p:spPr>
          <a:xfrm>
            <a:off x="2830324" y="4237525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stipula contratto sotto condizione risolutiva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xmlns="" id="{7AF7EB9A-89CC-7745-8AA4-FC296065AF16}"/>
              </a:ext>
            </a:extLst>
          </p:cNvPr>
          <p:cNvSpPr txBox="1"/>
          <p:nvPr/>
        </p:nvSpPr>
        <p:spPr>
          <a:xfrm>
            <a:off x="2751498" y="5247045"/>
            <a:ext cx="61007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VERIFICHE ENTRO 60 GIORNI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xmlns="" id="{1DA15B6F-9E79-3443-B509-56F0F474BF36}"/>
              </a:ext>
            </a:extLst>
          </p:cNvPr>
          <p:cNvSpPr txBox="1"/>
          <p:nvPr/>
        </p:nvSpPr>
        <p:spPr>
          <a:xfrm>
            <a:off x="2767152" y="6187930"/>
            <a:ext cx="61007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2060"/>
                </a:solidFill>
              </a:rPr>
              <a:t>in caso negativo: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xmlns="" id="{D9C4FC67-FB88-2244-9341-77EC527608CB}"/>
              </a:ext>
            </a:extLst>
          </p:cNvPr>
          <p:cNvSpPr txBox="1"/>
          <p:nvPr/>
        </p:nvSpPr>
        <p:spPr>
          <a:xfrm>
            <a:off x="7561016" y="6157153"/>
            <a:ext cx="61007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RISOLUZIONE</a:t>
            </a:r>
          </a:p>
        </p:txBody>
      </p:sp>
      <p:sp>
        <p:nvSpPr>
          <p:cNvPr id="3" name="Freccia in giù 2"/>
          <p:cNvSpPr/>
          <p:nvPr/>
        </p:nvSpPr>
        <p:spPr>
          <a:xfrm>
            <a:off x="5562157" y="656902"/>
            <a:ext cx="180000" cy="540000"/>
          </a:xfrm>
          <a:prstGeom prst="downArrow">
            <a:avLst/>
          </a:prstGeom>
          <a:solidFill>
            <a:srgbClr val="C00000"/>
          </a:solidFill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reccia a destra 21"/>
          <p:cNvSpPr/>
          <p:nvPr/>
        </p:nvSpPr>
        <p:spPr>
          <a:xfrm>
            <a:off x="7561016" y="6286718"/>
            <a:ext cx="1260000" cy="2160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785" y="1659605"/>
            <a:ext cx="219475" cy="554784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058" y="2638328"/>
            <a:ext cx="219475" cy="554784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058" y="3635063"/>
            <a:ext cx="219475" cy="554784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2419" y="4692261"/>
            <a:ext cx="219475" cy="554784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57" y="5697113"/>
            <a:ext cx="219475" cy="55478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0046" y="398389"/>
            <a:ext cx="1316850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0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27855374-8947-4741-8DEA-80FDA7AF4DCE}"/>
              </a:ext>
            </a:extLst>
          </p:cNvPr>
          <p:cNvSpPr txBox="1"/>
          <p:nvPr/>
        </p:nvSpPr>
        <p:spPr>
          <a:xfrm>
            <a:off x="3045619" y="1544122"/>
            <a:ext cx="61007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PROTOCOLLO ANCE - MINISTERO DELL'INTERNO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D02EA96A-B5C8-1B49-A81E-8BCEBD1C7E32}"/>
              </a:ext>
            </a:extLst>
          </p:cNvPr>
          <p:cNvSpPr txBox="1"/>
          <p:nvPr/>
        </p:nvSpPr>
        <p:spPr>
          <a:xfrm>
            <a:off x="3045619" y="1913454"/>
            <a:ext cx="61007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firmato in data 4 agosto 2021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55B1695D-B435-0B49-9A13-0219F16075C2}"/>
              </a:ext>
            </a:extLst>
          </p:cNvPr>
          <p:cNvSpPr txBox="1"/>
          <p:nvPr/>
        </p:nvSpPr>
        <p:spPr>
          <a:xfrm>
            <a:off x="650080" y="2652118"/>
            <a:ext cx="915164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SOGGETTI COINVOLTI: sistema Ance + raccordo con Prefetture territoriali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A98211AB-454D-AA4B-9553-C90A9222A998}"/>
              </a:ext>
            </a:extLst>
          </p:cNvPr>
          <p:cNvSpPr txBox="1"/>
          <p:nvPr/>
        </p:nvSpPr>
        <p:spPr>
          <a:xfrm>
            <a:off x="907255" y="3190220"/>
            <a:ext cx="1056284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AMBITO D'AZIONE: prevenzione dei tentativi di infiltrazione criminale nei contratti tra le imprese aderenti ed i loro fornitori/subappaltatori nei settori a rischio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F20A7DD5-3709-F646-A9F8-72F5D7C8371B}"/>
              </a:ext>
            </a:extLst>
          </p:cNvPr>
          <p:cNvSpPr txBox="1"/>
          <p:nvPr/>
        </p:nvSpPr>
        <p:spPr>
          <a:xfrm>
            <a:off x="907255" y="4073129"/>
            <a:ext cx="1056284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COSA SERVE: ANCE ROMA - ACER a supporto delle imprese associate aderenti, per la consultazione delle Banche dati su documentazione antimafia (White list, Anagrafe antimafia o Banca Dati Unica Antimafia)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727880DC-6469-E946-AAC1-D4BFC3892026}"/>
              </a:ext>
            </a:extLst>
          </p:cNvPr>
          <p:cNvSpPr txBox="1"/>
          <p:nvPr/>
        </p:nvSpPr>
        <p:spPr>
          <a:xfrm>
            <a:off x="907256" y="5292710"/>
            <a:ext cx="61007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DURATA: 3 anni (rinnovabile alla scadenza)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xmlns="" id="{C52AE92B-14CC-174D-A5A0-D5F4DAA0F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235" y="524909"/>
            <a:ext cx="1170868" cy="90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409" y="0"/>
            <a:ext cx="12192000" cy="685799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CACE03DA-DDAF-C44D-A89C-EEC9483D1337}"/>
              </a:ext>
            </a:extLst>
          </p:cNvPr>
          <p:cNvSpPr txBox="1"/>
          <p:nvPr/>
        </p:nvSpPr>
        <p:spPr>
          <a:xfrm>
            <a:off x="907256" y="929753"/>
            <a:ext cx="61007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ANCE ROMA - ACER SI IMPEGNA A: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354E6CBC-7362-0A4A-A238-DA85E12BDFD1}"/>
              </a:ext>
            </a:extLst>
          </p:cNvPr>
          <p:cNvSpPr txBox="1"/>
          <p:nvPr/>
        </p:nvSpPr>
        <p:spPr>
          <a:xfrm>
            <a:off x="943410" y="1501212"/>
            <a:ext cx="10341333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sensibilizzare il sistema </a:t>
            </a:r>
            <a:r>
              <a:rPr lang="it-IT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associativo</a:t>
            </a:r>
            <a:endParaRPr lang="it-IT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promuovere fra le imprese associate la scelta responsabile di subcontraenti/subappaltatori mediante verifica della loro iscrizione in White List/Anagrafe Antimafia Esecutori o consultazione </a:t>
            </a:r>
            <a:r>
              <a:rPr lang="it-IT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BDNA</a:t>
            </a:r>
            <a:endParaRPr lang="it-IT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promuovere la cultura della legalità mediante attività di </a:t>
            </a:r>
            <a:r>
              <a:rPr lang="it-IT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approfondimento</a:t>
            </a:r>
            <a:endParaRPr lang="it-IT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24D8523D-6EC2-DD44-AA27-2F8094F9C564}"/>
              </a:ext>
            </a:extLst>
          </p:cNvPr>
          <p:cNvSpPr txBox="1"/>
          <p:nvPr/>
        </p:nvSpPr>
        <p:spPr>
          <a:xfrm>
            <a:off x="1083464" y="4103997"/>
            <a:ext cx="61007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PREFETTURA DI ROMA SI IMPEGNA A: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6CCBB110-6CAD-994B-8ACD-617BDA2FFE41}"/>
              </a:ext>
            </a:extLst>
          </p:cNvPr>
          <p:cNvSpPr txBox="1"/>
          <p:nvPr/>
        </p:nvSpPr>
        <p:spPr>
          <a:xfrm>
            <a:off x="943410" y="4601588"/>
            <a:ext cx="1044773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confrontarsi sui temi del Protocollo, migliorarne l’attuazione e aggiornarlo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avviare, a tal fine, tavoli di confronto a cadenza semestrale o su richiesta formale di una delle parti. Le AT aderenti e le Prefetture delle rispettive Province collaborano per l’attuazione del Protocollo e, soprattutto, segnalano eventuali problemi di carattere operativo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1171" y="558865"/>
            <a:ext cx="1310754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9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E94317CD-2B74-884A-9D56-D57FD911C305}"/>
              </a:ext>
            </a:extLst>
          </p:cNvPr>
          <p:cNvSpPr txBox="1"/>
          <p:nvPr/>
        </p:nvSpPr>
        <p:spPr>
          <a:xfrm>
            <a:off x="4619794" y="914400"/>
            <a:ext cx="36363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PER LE IMPRESE ADERENTI?</a:t>
            </a:r>
          </a:p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BC150A8B-7A3E-2B48-9B21-DC9A84703281}"/>
              </a:ext>
            </a:extLst>
          </p:cNvPr>
          <p:cNvSpPr txBox="1"/>
          <p:nvPr/>
        </p:nvSpPr>
        <p:spPr>
          <a:xfrm>
            <a:off x="1735931" y="1672709"/>
            <a:ext cx="61007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IMPEGNI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6B67FDBF-4B59-EC40-A82B-E543BDEA308E}"/>
              </a:ext>
            </a:extLst>
          </p:cNvPr>
          <p:cNvSpPr txBox="1"/>
          <p:nvPr/>
        </p:nvSpPr>
        <p:spPr>
          <a:xfrm>
            <a:off x="3045619" y="1687868"/>
            <a:ext cx="61007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VANTAGGI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555C4692-8435-4547-8CC5-8812190C4BCB}"/>
              </a:ext>
            </a:extLst>
          </p:cNvPr>
          <p:cNvSpPr txBox="1"/>
          <p:nvPr/>
        </p:nvSpPr>
        <p:spPr>
          <a:xfrm>
            <a:off x="574132" y="2413337"/>
            <a:ext cx="4509838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Stipulare contratti e subcontratti con soggetti censiti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Inserire nei contratti con fornitori/subappaltatori che svolgano attività «a rischio» apposite clausole risolutive (stipula prima della documentazione liberatoria, recesso in caso di successiva </a:t>
            </a:r>
            <a:r>
              <a:rPr lang="it-IT" sz="2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interdittiva</a:t>
            </a:r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834328EA-07DF-0140-99DA-AD86BF615446}"/>
              </a:ext>
            </a:extLst>
          </p:cNvPr>
          <p:cNvSpPr txBox="1"/>
          <p:nvPr/>
        </p:nvSpPr>
        <p:spPr>
          <a:xfrm>
            <a:off x="5205793" y="2442401"/>
            <a:ext cx="61007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Ottimizzazione certificata della verifica in un CLICK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D29FE4B5-3069-B34C-AA20-D34A97B42925}"/>
              </a:ext>
            </a:extLst>
          </p:cNvPr>
          <p:cNvSpPr txBox="1"/>
          <p:nvPr/>
        </p:nvSpPr>
        <p:spPr>
          <a:xfrm>
            <a:off x="5205793" y="3392094"/>
            <a:ext cx="610076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 aderisce ottiene un PLUS in sede di valutazione per il rilascio del Rating di Legalità da parte dell’AGCM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BAB57D8B-719B-8441-8CE5-969DE519C8CC}"/>
              </a:ext>
            </a:extLst>
          </p:cNvPr>
          <p:cNvSpPr txBox="1"/>
          <p:nvPr/>
        </p:nvSpPr>
        <p:spPr>
          <a:xfrm>
            <a:off x="5439696" y="4721286"/>
            <a:ext cx="61007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SOLO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xmlns="" id="{E694B2FC-EBBB-6841-A9AF-19CD42866F66}"/>
              </a:ext>
            </a:extLst>
          </p:cNvPr>
          <p:cNvSpPr txBox="1"/>
          <p:nvPr/>
        </p:nvSpPr>
        <p:spPr>
          <a:xfrm>
            <a:off x="8852936" y="5445104"/>
            <a:ext cx="32308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chi opera nel privato: condizioni più favorevoli per </a:t>
            </a:r>
            <a:r>
              <a:rPr lang="it-IT" sz="2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l'erogazione </a:t>
            </a:r>
            <a:r>
              <a:rPr lang="it-IT" sz="2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finanziamenti</a:t>
            </a:r>
            <a:endParaRPr lang="it-IT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794B8F8E-2272-A644-BC45-66DC1BC9E29C}"/>
              </a:ext>
            </a:extLst>
          </p:cNvPr>
          <p:cNvSpPr txBox="1"/>
          <p:nvPr/>
        </p:nvSpPr>
        <p:spPr>
          <a:xfrm>
            <a:off x="5384387" y="5496329"/>
            <a:ext cx="32141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chi fa appalti pubblici: punteggi premiali in sede di offerta tecnica</a:t>
            </a:r>
          </a:p>
        </p:txBody>
      </p:sp>
      <p:cxnSp>
        <p:nvCxnSpPr>
          <p:cNvPr id="7" name="Connettore 2 6"/>
          <p:cNvCxnSpPr/>
          <p:nvPr/>
        </p:nvCxnSpPr>
        <p:spPr>
          <a:xfrm>
            <a:off x="8598568" y="5152173"/>
            <a:ext cx="355726" cy="380406"/>
          </a:xfrm>
          <a:prstGeom prst="straightConnector1">
            <a:avLst/>
          </a:prstGeom>
          <a:ln w="444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H="1">
            <a:off x="8017399" y="5150321"/>
            <a:ext cx="280753" cy="378364"/>
          </a:xfrm>
          <a:prstGeom prst="straightConnector1">
            <a:avLst/>
          </a:prstGeom>
          <a:ln w="444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9704" y="660685"/>
            <a:ext cx="1310754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6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2000" cy="685799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E94317CD-2B74-884A-9D56-D57FD911C305}"/>
              </a:ext>
            </a:extLst>
          </p:cNvPr>
          <p:cNvSpPr txBox="1"/>
          <p:nvPr/>
        </p:nvSpPr>
        <p:spPr>
          <a:xfrm>
            <a:off x="3719996" y="2998111"/>
            <a:ext cx="475200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GRAZIE PER L’ATTENZIONE!</a:t>
            </a:r>
            <a:endParaRPr lang="it-IT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xmlns="" id="{E694B2FC-EBBB-6841-A9AF-19CD42866F66}"/>
              </a:ext>
            </a:extLst>
          </p:cNvPr>
          <p:cNvSpPr txBox="1"/>
          <p:nvPr/>
        </p:nvSpPr>
        <p:spPr>
          <a:xfrm>
            <a:off x="8852936" y="5445104"/>
            <a:ext cx="32308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it-IT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9704" y="660685"/>
            <a:ext cx="1310754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7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608</Words>
  <Application>Microsoft Office PowerPoint</Application>
  <PresentationFormat>Widescreen</PresentationFormat>
  <Paragraphs>67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Cianconi Gianrico</cp:lastModifiedBy>
  <cp:revision>42</cp:revision>
  <cp:lastPrinted>2022-02-14T11:20:02Z</cp:lastPrinted>
  <dcterms:created xsi:type="dcterms:W3CDTF">2022-02-10T11:15:52Z</dcterms:created>
  <dcterms:modified xsi:type="dcterms:W3CDTF">2022-02-15T13:57:10Z</dcterms:modified>
</cp:coreProperties>
</file>