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8"/>
  </p:notesMasterIdLst>
  <p:sldIdLst>
    <p:sldId id="256" r:id="rId2"/>
    <p:sldId id="1406" r:id="rId3"/>
    <p:sldId id="1342" r:id="rId4"/>
    <p:sldId id="1340" r:id="rId5"/>
    <p:sldId id="1341" r:id="rId6"/>
    <p:sldId id="1405" r:id="rId7"/>
  </p:sldIdLst>
  <p:sldSz cx="10693400" cy="756126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C7D2E4"/>
    <a:srgbClr val="ABB9D5"/>
    <a:srgbClr val="B1B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5040" autoAdjust="0"/>
  </p:normalViewPr>
  <p:slideViewPr>
    <p:cSldViewPr>
      <p:cViewPr varScale="1">
        <p:scale>
          <a:sx n="88" d="100"/>
          <a:sy n="88" d="100"/>
        </p:scale>
        <p:origin x="96" y="258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2" cy="336788"/>
          </a:xfrm>
          <a:prstGeom prst="rect">
            <a:avLst/>
          </a:prstGeom>
        </p:spPr>
        <p:txBody>
          <a:bodyPr vert="horz" lIns="92569" tIns="46285" rIns="92569" bIns="46285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89200" y="0"/>
            <a:ext cx="4275402" cy="336788"/>
          </a:xfrm>
          <a:prstGeom prst="rect">
            <a:avLst/>
          </a:prstGeom>
        </p:spPr>
        <p:txBody>
          <a:bodyPr vert="horz" lIns="92569" tIns="46285" rIns="92569" bIns="46285" rtlCol="0"/>
          <a:lstStyle>
            <a:lvl1pPr algn="r">
              <a:defRPr sz="1300"/>
            </a:lvl1pPr>
          </a:lstStyle>
          <a:p>
            <a:fld id="{1CE7BE50-1CED-465B-816D-5E702FEF6F6A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148013" y="506413"/>
            <a:ext cx="3570287" cy="2524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69" tIns="46285" rIns="92569" bIns="4628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4"/>
          </a:xfrm>
          <a:prstGeom prst="rect">
            <a:avLst/>
          </a:prstGeom>
        </p:spPr>
        <p:txBody>
          <a:bodyPr vert="horz" lIns="92569" tIns="46285" rIns="92569" bIns="46285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6397416"/>
            <a:ext cx="4275402" cy="336788"/>
          </a:xfrm>
          <a:prstGeom prst="rect">
            <a:avLst/>
          </a:prstGeom>
        </p:spPr>
        <p:txBody>
          <a:bodyPr vert="horz" lIns="92569" tIns="46285" rIns="92569" bIns="46285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89200" y="6397416"/>
            <a:ext cx="4275402" cy="336788"/>
          </a:xfrm>
          <a:prstGeom prst="rect">
            <a:avLst/>
          </a:prstGeom>
        </p:spPr>
        <p:txBody>
          <a:bodyPr vert="horz" lIns="92569" tIns="46285" rIns="92569" bIns="46285" rtlCol="0" anchor="b"/>
          <a:lstStyle>
            <a:lvl1pPr algn="r">
              <a:defRPr sz="1300"/>
            </a:lvl1pPr>
          </a:lstStyle>
          <a:p>
            <a:fld id="{9AA76834-B764-4CA6-A08B-B31455D634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48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1237457"/>
            <a:ext cx="9089390" cy="2632440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63" indent="0" algn="ctr">
              <a:buNone/>
              <a:defRPr sz="2205"/>
            </a:lvl2pPr>
            <a:lvl3pPr marL="1008126" indent="0" algn="ctr">
              <a:buNone/>
              <a:defRPr sz="1985"/>
            </a:lvl3pPr>
            <a:lvl4pPr marL="1512189" indent="0" algn="ctr">
              <a:buNone/>
              <a:defRPr sz="1764"/>
            </a:lvl4pPr>
            <a:lvl5pPr marL="2016252" indent="0" algn="ctr">
              <a:buNone/>
              <a:defRPr sz="1764"/>
            </a:lvl5pPr>
            <a:lvl6pPr marL="2520315" indent="0" algn="ctr">
              <a:buNone/>
              <a:defRPr sz="1764"/>
            </a:lvl6pPr>
            <a:lvl7pPr marL="3024378" indent="0" algn="ctr">
              <a:buNone/>
              <a:defRPr sz="1764"/>
            </a:lvl7pPr>
            <a:lvl8pPr marL="3528441" indent="0" algn="ctr">
              <a:buNone/>
              <a:defRPr sz="1764"/>
            </a:lvl8pPr>
            <a:lvl9pPr marL="4032504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54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67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172" y="402567"/>
            <a:ext cx="6783626" cy="640782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75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4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602" y="1885067"/>
            <a:ext cx="9223058" cy="3145275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602" y="5060097"/>
            <a:ext cx="9223058" cy="165402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6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218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2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37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44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5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82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501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402569"/>
            <a:ext cx="9223058" cy="146149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5" y="2761961"/>
            <a:ext cx="4523809" cy="406242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3534" y="1853560"/>
            <a:ext cx="4546088" cy="908401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63" indent="0">
              <a:buNone/>
              <a:defRPr sz="2205" b="1"/>
            </a:lvl2pPr>
            <a:lvl3pPr marL="1008126" indent="0">
              <a:buNone/>
              <a:defRPr sz="1985" b="1"/>
            </a:lvl3pPr>
            <a:lvl4pPr marL="1512189" indent="0">
              <a:buNone/>
              <a:defRPr sz="1764" b="1"/>
            </a:lvl4pPr>
            <a:lvl5pPr marL="2016252" indent="0">
              <a:buNone/>
              <a:defRPr sz="1764" b="1"/>
            </a:lvl5pPr>
            <a:lvl6pPr marL="2520315" indent="0">
              <a:buNone/>
              <a:defRPr sz="1764" b="1"/>
            </a:lvl6pPr>
            <a:lvl7pPr marL="3024378" indent="0">
              <a:buNone/>
              <a:defRPr sz="1764" b="1"/>
            </a:lvl7pPr>
            <a:lvl8pPr marL="3528441" indent="0">
              <a:buNone/>
              <a:defRPr sz="1764" b="1"/>
            </a:lvl8pPr>
            <a:lvl9pPr marL="4032504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3534" y="2761961"/>
            <a:ext cx="4546088" cy="406242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90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78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61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764"/>
            </a:lvl1pPr>
            <a:lvl2pPr marL="504063" indent="0">
              <a:buNone/>
              <a:defRPr sz="1544"/>
            </a:lvl2pPr>
            <a:lvl3pPr marL="1008126" indent="0">
              <a:buNone/>
              <a:defRPr sz="1323"/>
            </a:lvl3pPr>
            <a:lvl4pPr marL="1512189" indent="0">
              <a:buNone/>
              <a:defRPr sz="1103"/>
            </a:lvl4pPr>
            <a:lvl5pPr marL="2016252" indent="0">
              <a:buNone/>
              <a:defRPr sz="1103"/>
            </a:lvl5pPr>
            <a:lvl6pPr marL="2520315" indent="0">
              <a:buNone/>
              <a:defRPr sz="1103"/>
            </a:lvl6pPr>
            <a:lvl7pPr marL="3024378" indent="0">
              <a:buNone/>
              <a:defRPr sz="1103"/>
            </a:lvl7pPr>
            <a:lvl8pPr marL="3528441" indent="0">
              <a:buNone/>
              <a:defRPr sz="1103"/>
            </a:lvl8pPr>
            <a:lvl9pPr marL="4032504" indent="0">
              <a:buNone/>
              <a:defRPr sz="110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24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6088" y="1088683"/>
            <a:ext cx="5413534" cy="5373398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63" indent="0">
              <a:buNone/>
              <a:defRPr sz="3087"/>
            </a:lvl2pPr>
            <a:lvl3pPr marL="1008126" indent="0">
              <a:buNone/>
              <a:defRPr sz="2646"/>
            </a:lvl3pPr>
            <a:lvl4pPr marL="1512189" indent="0">
              <a:buNone/>
              <a:defRPr sz="2205"/>
            </a:lvl4pPr>
            <a:lvl5pPr marL="2016252" indent="0">
              <a:buNone/>
              <a:defRPr sz="2205"/>
            </a:lvl5pPr>
            <a:lvl6pPr marL="2520315" indent="0">
              <a:buNone/>
              <a:defRPr sz="2205"/>
            </a:lvl6pPr>
            <a:lvl7pPr marL="3024378" indent="0">
              <a:buNone/>
              <a:defRPr sz="2205"/>
            </a:lvl7pPr>
            <a:lvl8pPr marL="3528441" indent="0">
              <a:buNone/>
              <a:defRPr sz="2205"/>
            </a:lvl8pPr>
            <a:lvl9pPr marL="4032504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764"/>
            </a:lvl1pPr>
            <a:lvl2pPr marL="504063" indent="0">
              <a:buNone/>
              <a:defRPr sz="1544"/>
            </a:lvl2pPr>
            <a:lvl3pPr marL="1008126" indent="0">
              <a:buNone/>
              <a:defRPr sz="1323"/>
            </a:lvl3pPr>
            <a:lvl4pPr marL="1512189" indent="0">
              <a:buNone/>
              <a:defRPr sz="1103"/>
            </a:lvl4pPr>
            <a:lvl5pPr marL="2016252" indent="0">
              <a:buNone/>
              <a:defRPr sz="1103"/>
            </a:lvl5pPr>
            <a:lvl6pPr marL="2520315" indent="0">
              <a:buNone/>
              <a:defRPr sz="1103"/>
            </a:lvl6pPr>
            <a:lvl7pPr marL="3024378" indent="0">
              <a:buNone/>
              <a:defRPr sz="1103"/>
            </a:lvl7pPr>
            <a:lvl8pPr marL="3528441" indent="0">
              <a:buNone/>
              <a:defRPr sz="1103"/>
            </a:lvl8pPr>
            <a:lvl9pPr marL="4032504" indent="0">
              <a:buNone/>
              <a:defRPr sz="110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10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171" y="402569"/>
            <a:ext cx="9223058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171" y="7008172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D674D-C5C5-482B-B067-6DCCC45972BC}" type="datetimeFigureOut">
              <a:rPr lang="it-IT" smtClean="0"/>
              <a:t>26/05/2022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2189" y="7008172"/>
            <a:ext cx="360902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2214" y="7008172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C3BAF-859F-4E6B-81B0-ECE0A47423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57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100812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32" indent="-252032" algn="l" defTabSz="1008126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95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158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221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84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5292800" y="6156895"/>
            <a:ext cx="5400600" cy="0"/>
          </a:xfrm>
          <a:prstGeom prst="line">
            <a:avLst/>
          </a:prstGeom>
          <a:noFill/>
          <a:ln w="19050" cap="flat" cmpd="sng" algn="ctr">
            <a:solidFill>
              <a:srgbClr val="297FD5">
                <a:lumMod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8" name="Connettore 1 7"/>
          <p:cNvCxnSpPr/>
          <p:nvPr/>
        </p:nvCxnSpPr>
        <p:spPr>
          <a:xfrm>
            <a:off x="5796856" y="6372919"/>
            <a:ext cx="4896544" cy="0"/>
          </a:xfrm>
          <a:prstGeom prst="line">
            <a:avLst/>
          </a:prstGeom>
          <a:noFill/>
          <a:ln w="19050" cap="flat" cmpd="sng" algn="ctr">
            <a:solidFill>
              <a:srgbClr val="297FD5">
                <a:lumMod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9" name="Connettore 1 8"/>
          <p:cNvCxnSpPr/>
          <p:nvPr/>
        </p:nvCxnSpPr>
        <p:spPr>
          <a:xfrm>
            <a:off x="6156896" y="6588943"/>
            <a:ext cx="4536504" cy="0"/>
          </a:xfrm>
          <a:prstGeom prst="line">
            <a:avLst/>
          </a:prstGeom>
          <a:noFill/>
          <a:ln w="19050" cap="flat" cmpd="sng" algn="ctr">
            <a:solidFill>
              <a:srgbClr val="297FD5">
                <a:lumMod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0" name="Sottotitolo 2"/>
          <p:cNvSpPr txBox="1">
            <a:spLocks/>
          </p:cNvSpPr>
          <p:nvPr/>
        </p:nvSpPr>
        <p:spPr>
          <a:xfrm>
            <a:off x="0" y="1710192"/>
            <a:ext cx="10693400" cy="426006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3600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it-IT" sz="4400" dirty="0" smtClean="0">
              <a:solidFill>
                <a:schemeClr val="accent5">
                  <a:lumMod val="50000"/>
                </a:schemeClr>
              </a:solidFill>
              <a:ea typeface="+mj-ea"/>
              <a:cs typeface="+mj-cs"/>
            </a:endParaRPr>
          </a:p>
          <a:p>
            <a:r>
              <a:rPr lang="it-IT" sz="4400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Gli </a:t>
            </a:r>
            <a:r>
              <a:rPr lang="it-IT" sz="440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Accordi Quadro: </a:t>
            </a:r>
            <a:r>
              <a:rPr lang="it-IT" sz="4400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disciplina e </a:t>
            </a:r>
          </a:p>
          <a:p>
            <a:r>
              <a:rPr lang="it-IT" sz="4400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criticità interpretative</a:t>
            </a:r>
            <a:endParaRPr lang="it-IT" sz="4400" dirty="0">
              <a:solidFill>
                <a:schemeClr val="accent5">
                  <a:lumMod val="50000"/>
                </a:schemeClr>
              </a:solidFill>
              <a:ea typeface="+mj-ea"/>
              <a:cs typeface="+mj-cs"/>
            </a:endParaRPr>
          </a:p>
          <a:p>
            <a:endParaRPr lang="it-IT" sz="4000" u="sng" dirty="0">
              <a:solidFill>
                <a:srgbClr val="297FD5">
                  <a:lumMod val="50000"/>
                </a:srgbClr>
              </a:solidFill>
            </a:endParaRPr>
          </a:p>
          <a:p>
            <a:endParaRPr lang="it-IT" sz="2400" u="sng" dirty="0">
              <a:solidFill>
                <a:srgbClr val="297FD5">
                  <a:lumMod val="50000"/>
                </a:srgb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8000" b="0" i="1" u="none" strike="noStrike" kern="1200" cap="none" spc="0" normalizeH="0" baseline="0" noProof="0" dirty="0">
              <a:ln>
                <a:noFill/>
              </a:ln>
              <a:solidFill>
                <a:srgbClr val="297FD5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Estrangelo Edessa" pitchFamily="66" charset="0"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90116" y="6481021"/>
            <a:ext cx="9001001" cy="1557683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Avv. Gianrico Cianconi</a:t>
            </a:r>
          </a:p>
          <a:p>
            <a:pPr lvl="0" algn="l">
              <a:defRPr/>
            </a:pPr>
            <a:r>
              <a:rPr lang="it-IT" sz="2000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Ufficio LL.PP.</a:t>
            </a:r>
          </a:p>
        </p:txBody>
      </p:sp>
      <p:cxnSp>
        <p:nvCxnSpPr>
          <p:cNvPr id="12" name="Connettore 1 6"/>
          <p:cNvCxnSpPr>
            <a:cxnSpLocks/>
          </p:cNvCxnSpPr>
          <p:nvPr/>
        </p:nvCxnSpPr>
        <p:spPr>
          <a:xfrm>
            <a:off x="0" y="7237015"/>
            <a:ext cx="2483768" cy="0"/>
          </a:xfrm>
          <a:prstGeom prst="line">
            <a:avLst/>
          </a:prstGeom>
          <a:noFill/>
          <a:ln w="19050" cap="flat" cmpd="sng" algn="ctr">
            <a:solidFill>
              <a:srgbClr val="297FD5">
                <a:lumMod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98051415-98F4-493E-A37F-C37B772B4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59" y="634328"/>
            <a:ext cx="12382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23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8948" y="1769399"/>
            <a:ext cx="9346314" cy="1043769"/>
          </a:xfrm>
        </p:spPr>
        <p:txBody>
          <a:bodyPr>
            <a:normAutofit fontScale="90000"/>
          </a:bodyPr>
          <a:lstStyle/>
          <a:p>
            <a:pPr lvl="0" algn="ctr" defTabSz="457200">
              <a:lnSpc>
                <a:spcPct val="100000"/>
              </a:lnSpc>
              <a:spcBef>
                <a:spcPts val="0"/>
              </a:spcBef>
            </a:pPr>
            <a:r>
              <a:rPr lang="it-IT" sz="3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/>
            </a:r>
            <a:br>
              <a:rPr lang="it-IT" sz="32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</a:br>
            <a:r>
              <a:rPr lang="it-IT" sz="32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/>
            </a:r>
            <a:br>
              <a:rPr lang="it-IT" sz="32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</a:br>
            <a:r>
              <a:rPr lang="it-IT" sz="3900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L’</a:t>
            </a:r>
            <a:r>
              <a:rPr lang="it-IT" sz="3900" i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iter</a:t>
            </a:r>
            <a:r>
              <a:rPr lang="it-IT" sz="3900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 della normativa sul Caro Materiali per gli Accordi Quadro</a:t>
            </a:r>
            <a:r>
              <a:rPr lang="it-IT" sz="32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/>
            </a:r>
            <a:br>
              <a:rPr lang="it-IT" sz="32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8948" y="3996655"/>
            <a:ext cx="9223058" cy="47975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1103"/>
              </a:spcAft>
              <a:buFont typeface="Symbol"/>
              <a:buChar char=""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DL </a:t>
            </a:r>
            <a:r>
              <a:rPr lang="it-IT" sz="1800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4/2022 (c.d. Sostegni </a:t>
            </a:r>
            <a:r>
              <a:rPr lang="it-IT" sz="1800" i="1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ter</a:t>
            </a:r>
            <a:r>
              <a:rPr lang="it-IT" sz="1800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) – Art. 29 (</a:t>
            </a:r>
            <a:r>
              <a:rPr lang="it-IT" sz="1800" dirty="0" err="1">
                <a:solidFill>
                  <a:schemeClr val="accent5">
                    <a:lumMod val="50000"/>
                  </a:schemeClr>
                </a:solidFill>
                <a:ea typeface="Calibri"/>
              </a:rPr>
              <a:t>conv</a:t>
            </a:r>
            <a:r>
              <a:rPr lang="it-IT" sz="1800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. L. 25/2022</a:t>
            </a: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) </a:t>
            </a:r>
            <a:endParaRPr lang="it-IT" sz="1800" dirty="0">
              <a:solidFill>
                <a:schemeClr val="accent5">
                  <a:lumMod val="50000"/>
                </a:schemeClr>
              </a:solidFill>
              <a:ea typeface="Calibri"/>
            </a:endParaRPr>
          </a:p>
          <a:p>
            <a:pPr>
              <a:lnSpc>
                <a:spcPct val="110000"/>
              </a:lnSpc>
              <a:spcAft>
                <a:spcPts val="1103"/>
              </a:spcAft>
              <a:buFont typeface="Symbol"/>
              <a:buChar char=""/>
            </a:pPr>
            <a:r>
              <a:rPr lang="it-IT" sz="1800" dirty="0" smtClean="0">
                <a:solidFill>
                  <a:srgbClr val="1F4E79"/>
                </a:solidFill>
              </a:rPr>
              <a:t>DL </a:t>
            </a:r>
            <a:r>
              <a:rPr lang="it-IT" sz="1800" dirty="0">
                <a:solidFill>
                  <a:srgbClr val="1F4E79"/>
                </a:solidFill>
              </a:rPr>
              <a:t>50/2022 (c.d. Decreto Aiuti) </a:t>
            </a:r>
            <a:r>
              <a:rPr lang="it-IT" sz="1800">
                <a:solidFill>
                  <a:srgbClr val="1F4E79"/>
                </a:solidFill>
              </a:rPr>
              <a:t>– </a:t>
            </a:r>
            <a:r>
              <a:rPr lang="it-IT" sz="1800" smtClean="0">
                <a:solidFill>
                  <a:srgbClr val="1F4E79"/>
                </a:solidFill>
              </a:rPr>
              <a:t>Art</a:t>
            </a:r>
            <a:r>
              <a:rPr lang="it-IT" sz="1800" dirty="0">
                <a:solidFill>
                  <a:srgbClr val="1F4E79"/>
                </a:solidFill>
              </a:rPr>
              <a:t>. </a:t>
            </a:r>
            <a:r>
              <a:rPr lang="it-IT" sz="1800" dirty="0" smtClean="0">
                <a:solidFill>
                  <a:srgbClr val="1F4E79"/>
                </a:solidFill>
              </a:rPr>
              <a:t>26 </a:t>
            </a:r>
            <a:endParaRPr lang="it-IT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98051415-98F4-493E-A37F-C37B772B4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85" y="677183"/>
            <a:ext cx="1238250" cy="9525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106340" y="6179407"/>
            <a:ext cx="6264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Il Decreto Aiuti abroga la disciplina del Sostegni </a:t>
            </a:r>
            <a:r>
              <a:rPr lang="it-IT" sz="1600" b="1" i="1" dirty="0" smtClean="0">
                <a:solidFill>
                  <a:srgbClr val="FF0000"/>
                </a:solidFill>
              </a:rPr>
              <a:t>ter</a:t>
            </a:r>
            <a:endParaRPr lang="it-IT" sz="1600" b="1" i="1" dirty="0">
              <a:solidFill>
                <a:srgbClr val="FF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1026220" y="4212679"/>
            <a:ext cx="532859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9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8812E-6 3.10729E-6 L 0.21883 -0.3871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41" y="-19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5"/>
          <p:cNvSpPr txBox="1">
            <a:spLocks/>
          </p:cNvSpPr>
          <p:nvPr/>
        </p:nvSpPr>
        <p:spPr>
          <a:xfrm>
            <a:off x="738188" y="3028412"/>
            <a:ext cx="9060502" cy="4088944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endParaRPr lang="it-IT" dirty="0"/>
          </a:p>
        </p:txBody>
      </p:sp>
      <p:sp>
        <p:nvSpPr>
          <p:cNvPr id="9" name="Titolo 4"/>
          <p:cNvSpPr txBox="1">
            <a:spLocks/>
          </p:cNvSpPr>
          <p:nvPr/>
        </p:nvSpPr>
        <p:spPr>
          <a:xfrm>
            <a:off x="684939" y="1359114"/>
            <a:ext cx="9624060" cy="1260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8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Gli Accordi Quadro</a:t>
            </a:r>
          </a:p>
          <a:p>
            <a:r>
              <a:rPr lang="it-IT" sz="3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Art. 29 comma 11 </a:t>
            </a:r>
            <a:r>
              <a:rPr lang="it-IT" sz="3000" i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bis</a:t>
            </a:r>
            <a:r>
              <a:rPr lang="it-IT" sz="3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DL 4/2022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D19F1268-17EA-4CCB-AA4B-F8482FB14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96" y="574847"/>
            <a:ext cx="1238250" cy="952500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534670" y="3170366"/>
            <a:ext cx="99245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Accordi quadro aggiudicati, ovvero, efficaci alla data del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28.03.2022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5">
                  <a:lumMod val="50000"/>
                </a:schemeClr>
              </a:solidFill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Facoltà di compensazione,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no obbligo per le SS.AA.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5">
                  <a:lumMod val="50000"/>
                </a:schemeClr>
              </a:solidFill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Prezzari Regionali aggiornati secondo le Linee Guida o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decreto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MIMS da pubblicare entro il 31 marzo e il 30 settembre di ogni anno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5">
                  <a:lumMod val="50000"/>
                </a:schemeClr>
              </a:solidFill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Compensazione riconosciuta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al netto del ribasso d’asta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5">
                  <a:lumMod val="50000"/>
                </a:schemeClr>
              </a:solidFill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No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istanza di parte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dell’impresa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esecutrice essendo facoltà discrezionale della S.A.</a:t>
            </a:r>
            <a:endParaRPr lang="it-IT" dirty="0">
              <a:solidFill>
                <a:schemeClr val="accent5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CasellaDiTesto 2"/>
          <p:cNvSpPr txBox="1"/>
          <p:nvPr/>
        </p:nvSpPr>
        <p:spPr>
          <a:xfrm rot="19833327">
            <a:off x="717593" y="3068926"/>
            <a:ext cx="9637468" cy="1631216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it-IT" sz="10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R O G A T O</a:t>
            </a:r>
            <a:endParaRPr lang="it-IT" sz="10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02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5"/>
          <p:cNvSpPr txBox="1">
            <a:spLocks/>
          </p:cNvSpPr>
          <p:nvPr/>
        </p:nvSpPr>
        <p:spPr>
          <a:xfrm>
            <a:off x="1188132" y="3204567"/>
            <a:ext cx="8352928" cy="5266361"/>
          </a:xfr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endParaRPr lang="it-IT" dirty="0"/>
          </a:p>
        </p:txBody>
      </p:sp>
      <p:sp>
        <p:nvSpPr>
          <p:cNvPr id="9" name="Titolo 4"/>
          <p:cNvSpPr txBox="1">
            <a:spLocks/>
          </p:cNvSpPr>
          <p:nvPr/>
        </p:nvSpPr>
        <p:spPr>
          <a:xfrm>
            <a:off x="552566" y="1473502"/>
            <a:ext cx="9624060" cy="1260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Accordi Quadro</a:t>
            </a:r>
          </a:p>
          <a:p>
            <a:r>
              <a:rPr lang="it-IT" sz="3600" dirty="0">
                <a:solidFill>
                  <a:schemeClr val="accent5">
                    <a:lumMod val="50000"/>
                  </a:schemeClr>
                </a:solidFill>
              </a:rPr>
              <a:t>Art. </a:t>
            </a:r>
            <a:r>
              <a:rPr lang="it-IT" sz="3600" dirty="0" smtClean="0">
                <a:solidFill>
                  <a:schemeClr val="accent5">
                    <a:lumMod val="50000"/>
                  </a:schemeClr>
                </a:solidFill>
              </a:rPr>
              <a:t>26 </a:t>
            </a:r>
            <a:r>
              <a:rPr lang="it-IT" sz="3600" dirty="0">
                <a:solidFill>
                  <a:schemeClr val="accent5">
                    <a:lumMod val="50000"/>
                  </a:schemeClr>
                </a:solidFill>
              </a:rPr>
              <a:t>comma 8</a:t>
            </a:r>
            <a:r>
              <a:rPr lang="it-IT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sz="3600" dirty="0">
                <a:solidFill>
                  <a:schemeClr val="accent5">
                    <a:lumMod val="50000"/>
                  </a:schemeClr>
                </a:solidFill>
              </a:rPr>
              <a:t>DL </a:t>
            </a:r>
            <a:r>
              <a:rPr lang="it-IT" sz="3600" dirty="0" smtClean="0">
                <a:solidFill>
                  <a:schemeClr val="accent5">
                    <a:lumMod val="50000"/>
                  </a:schemeClr>
                </a:solidFill>
              </a:rPr>
              <a:t>50/2022</a:t>
            </a:r>
            <a:endParaRPr lang="it-IT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C4AD6E70-1849-46F5-ABCD-B390EBEC9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12" y="739899"/>
            <a:ext cx="1238250" cy="952500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1188132" y="2916535"/>
            <a:ext cx="82210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Fino al 31 Dicembre 2022 la disciplina del Decreto Aiuti si applica :</a:t>
            </a:r>
          </a:p>
          <a:p>
            <a:pPr algn="just"/>
            <a:endParaRPr lang="it-IT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agli A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ccordi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Q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uadro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di lavori già aggiudicati ovvero efficaci alla data di entrata in vigore del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Decreto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(18 maggio 2022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);</a:t>
            </a:r>
          </a:p>
          <a:p>
            <a:pPr algn="ctr"/>
            <a:r>
              <a:rPr lang="it-IT" i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ovvero</a:t>
            </a:r>
            <a:endParaRPr lang="it-IT" i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271463" lvl="6" indent="-271463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agli A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ccordi Quadro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 cui contratti attuativi siano già in corso di esecuzione alla data di entrata in vigore del predetto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provvedimento</a:t>
            </a:r>
          </a:p>
          <a:p>
            <a:pPr marL="0" lvl="6" algn="ctr"/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</a:t>
            </a:r>
          </a:p>
          <a:p>
            <a:pPr marL="271463" lvl="6" indent="-271463" algn="just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lavorazioni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eseguite e contabilizzate dal direttore lavori, ovvero annotate nel libretto delle misure dal 1° gennaio 2022 e fino al 31 dicembre 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2022</a:t>
            </a:r>
            <a:endParaRPr lang="it-IT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271463" lvl="6" indent="-271463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N.B. </a:t>
            </a:r>
            <a:r>
              <a:rPr lang="it-IT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1. Resta fermo 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il ribasso formulato in sede di offerta </a:t>
            </a:r>
            <a:r>
              <a:rPr lang="it-IT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La compensazione è ammessa 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nei limiti delle risorse complessivamente stanziate per il finanziamento dei lavori previsti </a:t>
            </a:r>
            <a:r>
              <a:rPr lang="it-IT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dall’Accordo </a:t>
            </a:r>
            <a:r>
              <a:rPr lang="it-IT" sz="16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Q</a:t>
            </a:r>
            <a:r>
              <a:rPr lang="it-IT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uadro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8295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5"/>
          <p:cNvSpPr txBox="1">
            <a:spLocks/>
          </p:cNvSpPr>
          <p:nvPr/>
        </p:nvSpPr>
        <p:spPr>
          <a:xfrm>
            <a:off x="450156" y="2068868"/>
            <a:ext cx="9817779" cy="3896454"/>
          </a:xfr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AQ stipulato a Novembre 2021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       Lavori contabilizzati o allibrati nel 2022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800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 </a:t>
            </a: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      Applicazione DL 50/2022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1800" dirty="0">
              <a:solidFill>
                <a:schemeClr val="accent5">
                  <a:lumMod val="50000"/>
                </a:schemeClr>
              </a:solidFill>
              <a:ea typeface="Calibri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2.    AQ stipulato a Febbraio 2022</a:t>
            </a:r>
          </a:p>
          <a:p>
            <a:pPr marL="358775" indent="-358775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       Lavori contabilizzati o allibrati nel 2022 </a:t>
            </a:r>
          </a:p>
          <a:p>
            <a:pPr marL="358775" indent="-358775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       Applicazione DL 50/2022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1800" dirty="0" smtClean="0">
              <a:solidFill>
                <a:schemeClr val="accent5">
                  <a:lumMod val="50000"/>
                </a:schemeClr>
              </a:solidFill>
              <a:ea typeface="Calibri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3.     AQ stipulato a Giugno 2022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        Lavori contabilizzati o allibrati nel 2022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        Applicazione DL 50/2022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1800" dirty="0" smtClean="0">
              <a:solidFill>
                <a:schemeClr val="accent5">
                  <a:lumMod val="50000"/>
                </a:schemeClr>
              </a:solidFill>
              <a:ea typeface="Calibri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4.     AQ stipulato a Giugno 2022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800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        Lavori contabilizzati o allibrati nel mese di Gennaio 2023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1800" dirty="0" smtClean="0">
              <a:solidFill>
                <a:schemeClr val="accent5">
                  <a:lumMod val="50000"/>
                </a:schemeClr>
              </a:solidFill>
              <a:ea typeface="Calibri"/>
            </a:endParaRPr>
          </a:p>
          <a:p>
            <a:pPr marL="631825" indent="0" algn="just" defTabSz="719138">
              <a:spcBef>
                <a:spcPts val="0"/>
              </a:spcBef>
              <a:buNone/>
              <a:tabLst>
                <a:tab pos="1165225" algn="l"/>
              </a:tabLst>
            </a:pPr>
            <a:endParaRPr lang="it-IT" sz="1800" dirty="0" smtClean="0">
              <a:solidFill>
                <a:schemeClr val="accent5">
                  <a:lumMod val="50000"/>
                </a:schemeClr>
              </a:solidFill>
              <a:ea typeface="Calibri"/>
            </a:endParaRPr>
          </a:p>
        </p:txBody>
      </p:sp>
      <p:sp>
        <p:nvSpPr>
          <p:cNvPr id="9" name="Titolo 4"/>
          <p:cNvSpPr txBox="1">
            <a:spLocks/>
          </p:cNvSpPr>
          <p:nvPr/>
        </p:nvSpPr>
        <p:spPr>
          <a:xfrm>
            <a:off x="671970" y="1092626"/>
            <a:ext cx="8231217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5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Esempi pratici</a:t>
            </a:r>
            <a:endParaRPr lang="it-IT" sz="28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83300B89-8542-494B-B87B-3A9078C41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80" y="901631"/>
            <a:ext cx="1238250" cy="9525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50156" y="5737610"/>
            <a:ext cx="626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Applicazione</a:t>
            </a:r>
            <a:r>
              <a:rPr lang="it-IT" dirty="0" smtClean="0"/>
              <a:t> 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DL 50/2022? </a:t>
            </a:r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</a:rPr>
              <a:t>NO (termine efficacia norma scaduto)</a:t>
            </a:r>
            <a:endParaRPr lang="it-IT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0156" y="6234969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Applicazione DL 4/2022 art. 11 bis? </a:t>
            </a:r>
            <a:r>
              <a:rPr lang="it-IT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</a:rPr>
              <a:t>SI ma con doppia criticità</a:t>
            </a:r>
          </a:p>
        </p:txBody>
      </p:sp>
      <p:cxnSp>
        <p:nvCxnSpPr>
          <p:cNvPr id="7" name="Connettore 2 6"/>
          <p:cNvCxnSpPr/>
          <p:nvPr/>
        </p:nvCxnSpPr>
        <p:spPr>
          <a:xfrm flipV="1">
            <a:off x="6386642" y="6013191"/>
            <a:ext cx="940278" cy="394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7352027" y="5768544"/>
            <a:ext cx="1574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Norma abrogata</a:t>
            </a:r>
          </a:p>
        </p:txBody>
      </p:sp>
      <p:cxnSp>
        <p:nvCxnSpPr>
          <p:cNvPr id="16" name="Connettore 2 15"/>
          <p:cNvCxnSpPr/>
          <p:nvPr/>
        </p:nvCxnSpPr>
        <p:spPr>
          <a:xfrm>
            <a:off x="6422646" y="6535514"/>
            <a:ext cx="868270" cy="326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7316869" y="6646166"/>
            <a:ext cx="3337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AQ stipulato o efficace al 28.03.2022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50156" y="6733314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5">
                    <a:lumMod val="50000"/>
                  </a:schemeClr>
                </a:solidFill>
                <a:ea typeface="Calibri"/>
              </a:rPr>
              <a:t>Applicazione DL 4/2022 art. 29</a:t>
            </a:r>
            <a:r>
              <a:rPr lang="it-IT" dirty="0" smtClean="0">
                <a:solidFill>
                  <a:schemeClr val="accent5">
                    <a:lumMod val="50000"/>
                  </a:schemeClr>
                </a:solidFill>
                <a:ea typeface="Calibri"/>
              </a:rPr>
              <a:t>???? </a:t>
            </a:r>
            <a:endParaRPr lang="it-IT" dirty="0">
              <a:solidFill>
                <a:schemeClr val="accent5">
                  <a:lumMod val="50000"/>
                </a:schemeClr>
              </a:solidFill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581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5400" i="1" dirty="0">
              <a:solidFill>
                <a:srgbClr val="1F4E79"/>
              </a:solidFill>
            </a:endParaRPr>
          </a:p>
          <a:p>
            <a:pPr marL="0" indent="0" algn="ctr">
              <a:buNone/>
            </a:pPr>
            <a:r>
              <a:rPr lang="it-IT" sz="5400" b="1" i="1" dirty="0">
                <a:solidFill>
                  <a:srgbClr val="1F4E79"/>
                </a:solidFill>
              </a:rPr>
              <a:t>GRAZIE!</a:t>
            </a:r>
            <a:br>
              <a:rPr lang="it-IT" sz="5400" b="1" i="1" dirty="0">
                <a:solidFill>
                  <a:srgbClr val="1F4E79"/>
                </a:solidFill>
              </a:rPr>
            </a:br>
            <a:r>
              <a:rPr lang="it-IT" sz="5400" b="1" i="1" dirty="0">
                <a:solidFill>
                  <a:srgbClr val="1F4E79"/>
                </a:solidFill>
              </a:rPr>
              <a:t/>
            </a:r>
            <a:br>
              <a:rPr lang="it-IT" sz="5400" b="1" i="1" dirty="0">
                <a:solidFill>
                  <a:srgbClr val="1F4E79"/>
                </a:solidFill>
              </a:rPr>
            </a:br>
            <a:r>
              <a:rPr lang="it-IT" sz="5400" b="1" i="1" dirty="0">
                <a:solidFill>
                  <a:srgbClr val="1F4E79"/>
                </a:solidFill>
              </a:rPr>
              <a:t>cianconi@acerweb.it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475FACCB-7822-4557-8675-D9A93998D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56" y="684287"/>
            <a:ext cx="1368152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5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standard2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</TotalTime>
  <Words>376</Words>
  <Application>Microsoft Office PowerPoint</Application>
  <PresentationFormat>Personalizzato</PresentationFormat>
  <Paragraphs>57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Estrangelo Edessa</vt:lpstr>
      <vt:lpstr>Symbol</vt:lpstr>
      <vt:lpstr>Presentazione standard2</vt:lpstr>
      <vt:lpstr>Presentazione standard di PowerPoint</vt:lpstr>
      <vt:lpstr>  L’iter della normativa sul Caro Materiali per gli Accordi Quadro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Sirleo</dc:creator>
  <cp:lastModifiedBy>Cianconi Gianrico</cp:lastModifiedBy>
  <cp:revision>398</cp:revision>
  <cp:lastPrinted>2020-10-01T15:22:44Z</cp:lastPrinted>
  <dcterms:created xsi:type="dcterms:W3CDTF">2016-09-15T09:18:49Z</dcterms:created>
  <dcterms:modified xsi:type="dcterms:W3CDTF">2022-05-26T15:46:38Z</dcterms:modified>
</cp:coreProperties>
</file>