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1"/>
  </p:notesMasterIdLst>
  <p:sldIdLst>
    <p:sldId id="256" r:id="rId2"/>
    <p:sldId id="570" r:id="rId3"/>
    <p:sldId id="1342" r:id="rId4"/>
    <p:sldId id="1340" r:id="rId5"/>
    <p:sldId id="1341" r:id="rId6"/>
    <p:sldId id="1327" r:id="rId7"/>
    <p:sldId id="1393" r:id="rId8"/>
    <p:sldId id="1343" r:id="rId9"/>
    <p:sldId id="1405" r:id="rId10"/>
  </p:sldIdLst>
  <p:sldSz cx="10693400" cy="756126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C7D2E4"/>
    <a:srgbClr val="ABB9D5"/>
    <a:srgbClr val="B1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5040" autoAdjust="0"/>
  </p:normalViewPr>
  <p:slideViewPr>
    <p:cSldViewPr>
      <p:cViewPr varScale="1">
        <p:scale>
          <a:sx n="88" d="100"/>
          <a:sy n="88" d="100"/>
        </p:scale>
        <p:origin x="96" y="276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2" cy="336788"/>
          </a:xfrm>
          <a:prstGeom prst="rect">
            <a:avLst/>
          </a:prstGeom>
        </p:spPr>
        <p:txBody>
          <a:bodyPr vert="horz" lIns="92569" tIns="46285" rIns="92569" bIns="46285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89200" y="0"/>
            <a:ext cx="4275402" cy="336788"/>
          </a:xfrm>
          <a:prstGeom prst="rect">
            <a:avLst/>
          </a:prstGeom>
        </p:spPr>
        <p:txBody>
          <a:bodyPr vert="horz" lIns="92569" tIns="46285" rIns="92569" bIns="46285" rtlCol="0"/>
          <a:lstStyle>
            <a:lvl1pPr algn="r">
              <a:defRPr sz="1300"/>
            </a:lvl1pPr>
          </a:lstStyle>
          <a:p>
            <a:fld id="{1CE7BE50-1CED-465B-816D-5E702FEF6F6A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48013" y="506413"/>
            <a:ext cx="3570287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69" tIns="46285" rIns="92569" bIns="4628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4"/>
          </a:xfrm>
          <a:prstGeom prst="rect">
            <a:avLst/>
          </a:prstGeom>
        </p:spPr>
        <p:txBody>
          <a:bodyPr vert="horz" lIns="92569" tIns="46285" rIns="92569" bIns="46285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397416"/>
            <a:ext cx="4275402" cy="336788"/>
          </a:xfrm>
          <a:prstGeom prst="rect">
            <a:avLst/>
          </a:prstGeom>
        </p:spPr>
        <p:txBody>
          <a:bodyPr vert="horz" lIns="92569" tIns="46285" rIns="92569" bIns="46285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89200" y="6397416"/>
            <a:ext cx="4275402" cy="336788"/>
          </a:xfrm>
          <a:prstGeom prst="rect">
            <a:avLst/>
          </a:prstGeom>
        </p:spPr>
        <p:txBody>
          <a:bodyPr vert="horz" lIns="92569" tIns="46285" rIns="92569" bIns="46285" rtlCol="0" anchor="b"/>
          <a:lstStyle>
            <a:lvl1pPr algn="r">
              <a:defRPr sz="1300"/>
            </a:lvl1pPr>
          </a:lstStyle>
          <a:p>
            <a:fld id="{9AA76834-B764-4CA6-A08B-B31455D634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4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4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67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7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7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82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01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90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78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1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2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0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674D-C5C5-482B-B067-6DCCC45972BC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3BAF-859F-4E6B-81B0-ECE0A4742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57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5292800" y="6156895"/>
            <a:ext cx="5400600" cy="0"/>
          </a:xfrm>
          <a:prstGeom prst="line">
            <a:avLst/>
          </a:prstGeom>
          <a:noFill/>
          <a:ln w="19050" cap="flat" cmpd="sng" algn="ctr">
            <a:solidFill>
              <a:srgbClr val="297FD5">
                <a:lumMod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" name="Connettore 1 7"/>
          <p:cNvCxnSpPr/>
          <p:nvPr/>
        </p:nvCxnSpPr>
        <p:spPr>
          <a:xfrm>
            <a:off x="5796856" y="6372919"/>
            <a:ext cx="4896544" cy="0"/>
          </a:xfrm>
          <a:prstGeom prst="line">
            <a:avLst/>
          </a:prstGeom>
          <a:noFill/>
          <a:ln w="19050" cap="flat" cmpd="sng" algn="ctr">
            <a:solidFill>
              <a:srgbClr val="297FD5">
                <a:lumMod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" name="Connettore 1 8"/>
          <p:cNvCxnSpPr/>
          <p:nvPr/>
        </p:nvCxnSpPr>
        <p:spPr>
          <a:xfrm>
            <a:off x="6156896" y="6588943"/>
            <a:ext cx="4536504" cy="0"/>
          </a:xfrm>
          <a:prstGeom prst="line">
            <a:avLst/>
          </a:prstGeom>
          <a:noFill/>
          <a:ln w="19050" cap="flat" cmpd="sng" algn="ctr">
            <a:solidFill>
              <a:srgbClr val="297FD5">
                <a:lumMod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Sottotitolo 2"/>
          <p:cNvSpPr txBox="1">
            <a:spLocks/>
          </p:cNvSpPr>
          <p:nvPr/>
        </p:nvSpPr>
        <p:spPr>
          <a:xfrm>
            <a:off x="0" y="1710192"/>
            <a:ext cx="10693400" cy="42600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4400" dirty="0" smtClean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it-IT" sz="440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Dal </a:t>
            </a:r>
            <a:r>
              <a:rPr lang="it-IT" sz="44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Decreto Sostegni </a:t>
            </a:r>
            <a:r>
              <a:rPr lang="it-IT" sz="4400" i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bis</a:t>
            </a:r>
            <a:r>
              <a:rPr lang="it-IT" sz="44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al Decreto Aiuti: </a:t>
            </a:r>
          </a:p>
          <a:p>
            <a:r>
              <a:rPr lang="it-IT" sz="4400" i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excursus</a:t>
            </a:r>
            <a:r>
              <a:rPr lang="it-IT" sz="44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delle fonti legislative</a:t>
            </a:r>
          </a:p>
          <a:p>
            <a:endParaRPr lang="it-IT" sz="4000" u="sng" dirty="0">
              <a:solidFill>
                <a:srgbClr val="297FD5">
                  <a:lumMod val="50000"/>
                </a:srgbClr>
              </a:solidFill>
            </a:endParaRPr>
          </a:p>
          <a:p>
            <a:endParaRPr lang="it-IT" sz="2400" u="sng" dirty="0">
              <a:solidFill>
                <a:srgbClr val="297FD5">
                  <a:lumMod val="50000"/>
                </a:srgb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8000" b="0" i="1" u="none" strike="noStrike" kern="120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Estrangelo Edessa" pitchFamily="66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0116" y="6481021"/>
            <a:ext cx="9001001" cy="15576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Avv. Gianrico Cianconi</a:t>
            </a:r>
          </a:p>
          <a:p>
            <a:pPr lvl="0" algn="l">
              <a:defRPr/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Ufficio LL.PP.</a:t>
            </a:r>
          </a:p>
        </p:txBody>
      </p:sp>
      <p:cxnSp>
        <p:nvCxnSpPr>
          <p:cNvPr id="12" name="Connettore 1 6"/>
          <p:cNvCxnSpPr>
            <a:cxnSpLocks/>
          </p:cNvCxnSpPr>
          <p:nvPr/>
        </p:nvCxnSpPr>
        <p:spPr>
          <a:xfrm>
            <a:off x="0" y="7237015"/>
            <a:ext cx="2483768" cy="0"/>
          </a:xfrm>
          <a:prstGeom prst="line">
            <a:avLst/>
          </a:prstGeom>
          <a:noFill/>
          <a:ln w="19050" cap="flat" cmpd="sng" algn="ctr">
            <a:solidFill>
              <a:srgbClr val="297FD5">
                <a:lumMod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8051415-98F4-493E-A37F-C37B772B4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9" y="634328"/>
            <a:ext cx="1238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352115" y="6084887"/>
            <a:ext cx="5832648" cy="864096"/>
          </a:xfrm>
          <a:prstGeom prst="ellipse">
            <a:avLst/>
          </a:prstGeom>
          <a:noFill/>
          <a:ln w="19050">
            <a:solidFill>
              <a:srgbClr val="1F4E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anno di ipertrofia normativa…potrà bastare?!</a:t>
            </a:r>
          </a:p>
        </p:txBody>
      </p:sp>
      <p:sp>
        <p:nvSpPr>
          <p:cNvPr id="8" name="Segnaposto contenuto 5"/>
          <p:cNvSpPr txBox="1">
            <a:spLocks/>
          </p:cNvSpPr>
          <p:nvPr/>
        </p:nvSpPr>
        <p:spPr>
          <a:xfrm>
            <a:off x="954212" y="3132559"/>
            <a:ext cx="9273913" cy="2831749"/>
          </a:xfr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103"/>
              </a:spcAft>
              <a:buFont typeface="Symbol"/>
              <a:buChar char=""/>
            </a:pP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DL 73/2021 (c.d. Sostegni </a:t>
            </a:r>
            <a:r>
              <a:rPr lang="it-IT" sz="2400" i="1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bis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)  – Art. 1 </a:t>
            </a:r>
            <a:r>
              <a:rPr lang="it-IT" sz="2400" i="1" dirty="0" err="1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septies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 (</a:t>
            </a:r>
            <a:r>
              <a:rPr lang="it-IT" sz="2400" dirty="0" err="1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conv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. L.106/2021)</a:t>
            </a:r>
            <a:endParaRPr lang="it-IT" sz="2400" dirty="0">
              <a:solidFill>
                <a:schemeClr val="accent5">
                  <a:lumMod val="50000"/>
                </a:schemeClr>
              </a:solidFill>
              <a:ea typeface="Calibri"/>
            </a:endParaRPr>
          </a:p>
          <a:p>
            <a:pPr>
              <a:lnSpc>
                <a:spcPct val="110000"/>
              </a:lnSpc>
              <a:spcAft>
                <a:spcPts val="1103"/>
              </a:spcAft>
              <a:buFont typeface="Symbol"/>
              <a:buChar char="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L. 234/2021 (c.d. Legge Bilancio 2022)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Aft>
                <a:spcPts val="1103"/>
              </a:spcAft>
              <a:buFont typeface="Symbol"/>
              <a:buChar char="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DL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4/2022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(c.d. Sostegni </a:t>
            </a:r>
            <a:r>
              <a:rPr lang="it-IT" sz="2400" i="1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ter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) – Art. 29 (</a:t>
            </a:r>
            <a:r>
              <a:rPr lang="it-IT" sz="2400" dirty="0" err="1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conv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. L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.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25/2022)</a:t>
            </a:r>
          </a:p>
          <a:p>
            <a:pPr>
              <a:lnSpc>
                <a:spcPct val="110000"/>
              </a:lnSpc>
              <a:spcAft>
                <a:spcPts val="1103"/>
              </a:spcAft>
              <a:buFont typeface="Symbol"/>
              <a:buChar char=""/>
            </a:pPr>
            <a:r>
              <a:rPr lang="it-IT" sz="2400" dirty="0">
                <a:solidFill>
                  <a:srgbClr val="1F4E79"/>
                </a:solidFill>
              </a:rPr>
              <a:t>DL 17/2022 (c.d. Decreto Energia) – Art. </a:t>
            </a:r>
            <a:r>
              <a:rPr lang="it-IT" sz="2400" dirty="0" smtClean="0">
                <a:solidFill>
                  <a:srgbClr val="1F4E79"/>
                </a:solidFill>
              </a:rPr>
              <a:t>25 (</a:t>
            </a:r>
            <a:r>
              <a:rPr lang="it-IT" sz="2400" dirty="0" err="1" smtClean="0">
                <a:solidFill>
                  <a:srgbClr val="1F4E79"/>
                </a:solidFill>
              </a:rPr>
              <a:t>conv</a:t>
            </a:r>
            <a:r>
              <a:rPr lang="it-IT" sz="2400" dirty="0" smtClean="0">
                <a:solidFill>
                  <a:srgbClr val="1F4E79"/>
                </a:solidFill>
              </a:rPr>
              <a:t>. L. 34/2022)</a:t>
            </a:r>
          </a:p>
          <a:p>
            <a:pPr>
              <a:lnSpc>
                <a:spcPct val="110000"/>
              </a:lnSpc>
              <a:spcAft>
                <a:spcPts val="1103"/>
              </a:spcAft>
              <a:buFont typeface="Symbol"/>
              <a:buChar char=""/>
            </a:pPr>
            <a:r>
              <a:rPr lang="it-IT" sz="2400" dirty="0" smtClean="0">
                <a:solidFill>
                  <a:srgbClr val="1F4E79"/>
                </a:solidFill>
              </a:rPr>
              <a:t>DL 21/2022 (c.d. Decreto Taglia Prezzi) – Art. 23 comma 1 (</a:t>
            </a:r>
            <a:r>
              <a:rPr lang="it-IT" sz="2400" dirty="0" err="1" smtClean="0">
                <a:solidFill>
                  <a:srgbClr val="1F4E79"/>
                </a:solidFill>
              </a:rPr>
              <a:t>conv</a:t>
            </a:r>
            <a:r>
              <a:rPr lang="it-IT" sz="2400" dirty="0" smtClean="0">
                <a:solidFill>
                  <a:srgbClr val="1F4E79"/>
                </a:solidFill>
              </a:rPr>
              <a:t>. L. 51/2022)</a:t>
            </a:r>
          </a:p>
          <a:p>
            <a:pPr>
              <a:lnSpc>
                <a:spcPct val="110000"/>
              </a:lnSpc>
              <a:spcAft>
                <a:spcPts val="1103"/>
              </a:spcAft>
              <a:buFont typeface="Symbol"/>
              <a:buChar char=""/>
            </a:pPr>
            <a:r>
              <a:rPr lang="it-IT" sz="2400" dirty="0" smtClean="0">
                <a:solidFill>
                  <a:srgbClr val="1F4E79"/>
                </a:solidFill>
              </a:rPr>
              <a:t>DL 50/2022 (c.d. Decreto Aiuti) – Artt. 26 e 27 </a:t>
            </a:r>
          </a:p>
          <a:p>
            <a:pPr marL="0" indent="0">
              <a:lnSpc>
                <a:spcPct val="110000"/>
              </a:lnSpc>
              <a:spcAft>
                <a:spcPts val="1103"/>
              </a:spcAft>
              <a:buNone/>
            </a:pPr>
            <a:endParaRPr lang="it-IT" sz="2400" dirty="0" smtClean="0">
              <a:solidFill>
                <a:srgbClr val="1F4E79"/>
              </a:solidFill>
            </a:endParaRPr>
          </a:p>
        </p:txBody>
      </p:sp>
      <p:sp>
        <p:nvSpPr>
          <p:cNvPr id="9" name="Titolo 4"/>
          <p:cNvSpPr txBox="1">
            <a:spLocks/>
          </p:cNvSpPr>
          <p:nvPr/>
        </p:nvSpPr>
        <p:spPr>
          <a:xfrm>
            <a:off x="594172" y="1941286"/>
            <a:ext cx="9348534" cy="51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meccanismo straordinario di compensazione: </a:t>
            </a:r>
          </a:p>
          <a:p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365 giorni di interventi legislativi</a:t>
            </a:r>
            <a:endParaRPr lang="it-IT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8A17A05-E29F-4956-A0F9-3C3FE2E8D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535952"/>
            <a:ext cx="1238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5"/>
          <p:cNvSpPr txBox="1">
            <a:spLocks/>
          </p:cNvSpPr>
          <p:nvPr/>
        </p:nvSpPr>
        <p:spPr>
          <a:xfrm>
            <a:off x="738188" y="3028412"/>
            <a:ext cx="9060502" cy="4088944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it-IT" dirty="0"/>
          </a:p>
        </p:txBody>
      </p:sp>
      <p:sp>
        <p:nvSpPr>
          <p:cNvPr id="9" name="Titolo 4"/>
          <p:cNvSpPr txBox="1">
            <a:spLocks/>
          </p:cNvSpPr>
          <p:nvPr/>
        </p:nvSpPr>
        <p:spPr>
          <a:xfrm>
            <a:off x="684939" y="1359114"/>
            <a:ext cx="9624060" cy="12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Compensazione aumento costi</a:t>
            </a:r>
          </a:p>
          <a:p>
            <a:r>
              <a:rPr lang="it-IT" sz="3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Art. 1 </a:t>
            </a:r>
            <a:r>
              <a:rPr lang="it-IT" sz="30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septies</a:t>
            </a:r>
            <a:r>
              <a:rPr lang="it-IT" sz="3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DL 73/2021</a:t>
            </a:r>
          </a:p>
          <a:p>
            <a:r>
              <a:rPr lang="it-IT" sz="2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Primo e </a:t>
            </a:r>
            <a:r>
              <a:rPr lang="it-IT" sz="2600" dirty="0" smtClean="0">
                <a:solidFill>
                  <a:srgbClr val="C00000"/>
                </a:solidFill>
                <a:latin typeface="+mn-lt"/>
              </a:rPr>
              <a:t>secondo semestre </a:t>
            </a:r>
            <a:r>
              <a:rPr lang="it-IT" sz="2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2021</a:t>
            </a:r>
            <a:endParaRPr lang="it-IT" sz="2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19F1268-17EA-4CCB-AA4B-F8482FB1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574847"/>
            <a:ext cx="1238250" cy="952500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7985984" y="2619324"/>
            <a:ext cx="2016224" cy="1393308"/>
          </a:xfrm>
          <a:prstGeom prst="roundRect">
            <a:avLst/>
          </a:prstGeom>
          <a:solidFill>
            <a:srgbClr val="C7D2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Estensione disposta dai </a:t>
            </a:r>
            <a:r>
              <a:rPr lang="it-IT" sz="1400" smtClean="0">
                <a:solidFill>
                  <a:srgbClr val="C00000"/>
                </a:solidFill>
              </a:rPr>
              <a:t>commi 398 e 399 </a:t>
            </a:r>
            <a:r>
              <a:rPr lang="it-IT" sz="1400" dirty="0" smtClean="0">
                <a:solidFill>
                  <a:srgbClr val="C00000"/>
                </a:solidFill>
              </a:rPr>
              <a:t>L. 234/2021</a:t>
            </a:r>
            <a:endParaRPr lang="it-IT" sz="1400" dirty="0">
              <a:solidFill>
                <a:srgbClr val="C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5827003" y="2698040"/>
            <a:ext cx="1942132" cy="5874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34670" y="4382771"/>
            <a:ext cx="9924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Contratti in corso alla data del 25.07.2021 (data di entrata in vigore della legge di conversione)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lvl="4" algn="just"/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						dal 1° Gennaio 2021 al 30 Giugno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Lavorazioni contabilizzate o allibrate </a:t>
            </a:r>
          </a:p>
          <a:p>
            <a:pPr algn="just"/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										dal 1°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Luglio 2021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al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31 Dicembre 2021</a:t>
            </a:r>
            <a:endParaRPr lang="it-IT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algn="just"/>
            <a:endParaRPr lang="it-IT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Procedure di gara con offerte presentate nel 2020 o anni precedenti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4536266" y="5152234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563232" y="5509380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5"/>
          <p:cNvSpPr txBox="1">
            <a:spLocks/>
          </p:cNvSpPr>
          <p:nvPr/>
        </p:nvSpPr>
        <p:spPr>
          <a:xfrm>
            <a:off x="1188132" y="3204567"/>
            <a:ext cx="8352928" cy="5266361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it-IT" dirty="0"/>
          </a:p>
        </p:txBody>
      </p:sp>
      <p:sp>
        <p:nvSpPr>
          <p:cNvPr id="9" name="Titolo 4"/>
          <p:cNvSpPr txBox="1">
            <a:spLocks/>
          </p:cNvSpPr>
          <p:nvPr/>
        </p:nvSpPr>
        <p:spPr>
          <a:xfrm>
            <a:off x="552566" y="1473502"/>
            <a:ext cx="9624060" cy="12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Compensazione aumento costi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Art. 1 </a:t>
            </a:r>
            <a:r>
              <a:rPr lang="it-IT" sz="28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septies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DL 73/2021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4AD6E70-1849-46F5-ABCD-B390EBEC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739899"/>
            <a:ext cx="1238250" cy="952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54212" y="2988543"/>
            <a:ext cx="9433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Il meccanismo di rilevazione dell’aumento del costo è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legato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 rilevazioni semestrali del MIMS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algn="just"/>
            <a:endParaRPr lang="it-IT" sz="2800" dirty="0" smtClean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Compensazione pari alle variazioni, in aumento o in diminuzione, dei prezzi rilevati nei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Decreti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con riferimento alla data dell’offerta,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con alea dell’8%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se l’offerta è stata presentata nel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2020 e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10%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per gli anni precedenti</a:t>
            </a:r>
          </a:p>
          <a:p>
            <a:pPr marL="271463" indent="-271463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Istanza di compensazione da produrre, a pena di decadenza, entro 15 giorni dalla data di pubblicazione dei Decreti </a:t>
            </a:r>
          </a:p>
          <a:p>
            <a:pPr algn="just"/>
            <a:endParaRPr lang="it-IT" sz="2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algn="just"/>
            <a:endParaRPr lang="it-IT" sz="2800" dirty="0" smtClean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lvl="2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					</a:t>
            </a:r>
            <a:endParaRPr lang="it-IT" dirty="0" smtClean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3690516" y="3418734"/>
            <a:ext cx="765950" cy="4471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6354812" y="3427755"/>
            <a:ext cx="864096" cy="438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431706" y="3883215"/>
            <a:ext cx="451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Decreto</a:t>
            </a:r>
            <a:r>
              <a:rPr lang="it-IT" sz="1600" b="1" dirty="0" smtClean="0"/>
              <a:t>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11.11.2021 (primo semestre 2021)</a:t>
            </a:r>
          </a:p>
          <a:p>
            <a:endParaRPr lang="it-IT" sz="16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592427" y="3889091"/>
            <a:ext cx="4447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Decreto</a:t>
            </a:r>
            <a:r>
              <a:rPr lang="it-IT" sz="1600" b="1" dirty="0"/>
              <a:t> </a:t>
            </a:r>
            <a:r>
              <a:rPr lang="it-IT" sz="1600" b="1" dirty="0" smtClean="0">
                <a:solidFill>
                  <a:srgbClr val="1F4E79"/>
                </a:solidFill>
              </a:rPr>
              <a:t>4.04.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2022 (</a:t>
            </a:r>
            <a:r>
              <a:rPr lang="it-IT" sz="1600" b="1" dirty="0" smtClean="0">
                <a:solidFill>
                  <a:srgbClr val="C00000"/>
                </a:solidFill>
                <a:ea typeface="+mj-ea"/>
                <a:cs typeface="+mj-cs"/>
              </a:rPr>
              <a:t>secondo semestre 2021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)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95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5"/>
          <p:cNvSpPr txBox="1">
            <a:spLocks/>
          </p:cNvSpPr>
          <p:nvPr/>
        </p:nvSpPr>
        <p:spPr>
          <a:xfrm>
            <a:off x="666180" y="2813774"/>
            <a:ext cx="9793088" cy="4138021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Symbol"/>
              <a:buChar char=""/>
            </a:pP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La S.A. provvede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alle compensazioni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con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risorse proprie, attingendo ai seguenti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fondi: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solidFill>
                <a:schemeClr val="accent5">
                  <a:lumMod val="50000"/>
                </a:schemeClr>
              </a:solidFill>
              <a:ea typeface="Calibri"/>
            </a:endParaRPr>
          </a:p>
          <a:p>
            <a:pPr marL="719138" indent="-719138" algn="just">
              <a:spcBef>
                <a:spcPts val="0"/>
              </a:spcBef>
              <a:buNone/>
              <a:tabLst>
                <a:tab pos="804863" algn="l"/>
              </a:tabLst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	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- il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50% delle somme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accantonate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per imprevisti nel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QE di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ogni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intervento;</a:t>
            </a:r>
          </a:p>
          <a:p>
            <a:pPr marL="719138" indent="-719138" algn="just">
              <a:spcBef>
                <a:spcPts val="0"/>
              </a:spcBef>
              <a:buNone/>
              <a:tabLst>
                <a:tab pos="804863" algn="l"/>
              </a:tabLst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	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- ribassi d’asta;</a:t>
            </a:r>
          </a:p>
          <a:p>
            <a:pPr marL="719138" indent="-719138" algn="just">
              <a:spcBef>
                <a:spcPts val="0"/>
              </a:spcBef>
              <a:buNone/>
              <a:tabLst>
                <a:tab pos="804863" algn="l"/>
              </a:tabLst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	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- somme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relative ad altri interventi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ultimati</a:t>
            </a:r>
          </a:p>
          <a:p>
            <a:pPr marL="631825" indent="0" algn="just" defTabSz="719138">
              <a:spcBef>
                <a:spcPts val="0"/>
              </a:spcBef>
              <a:buNone/>
              <a:tabLst>
                <a:tab pos="1165225" algn="l"/>
              </a:tabLst>
            </a:pPr>
            <a:endParaRPr lang="it-IT" sz="1800" dirty="0" smtClean="0">
              <a:solidFill>
                <a:schemeClr val="accent5">
                  <a:lumMod val="50000"/>
                </a:schemeClr>
              </a:solidFill>
              <a:ea typeface="Calibri"/>
            </a:endParaRPr>
          </a:p>
          <a:p>
            <a:pPr marL="358775" indent="-358775" algn="just" defTabSz="719138">
              <a:lnSpc>
                <a:spcPct val="110000"/>
              </a:lnSpc>
              <a:spcAft>
                <a:spcPts val="1103"/>
              </a:spcAft>
            </a:pP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In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caso di insufficienza di tali risorse,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la S.A. può presentare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richiesta di accesso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al Fondo istituto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presso il MIMS</a:t>
            </a:r>
            <a:endParaRPr lang="it-IT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itolo 4"/>
          <p:cNvSpPr txBox="1">
            <a:spLocks/>
          </p:cNvSpPr>
          <p:nvPr/>
        </p:nvSpPr>
        <p:spPr>
          <a:xfrm>
            <a:off x="450156" y="1561399"/>
            <a:ext cx="9624060" cy="12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Compensazione aumento costi</a:t>
            </a:r>
          </a:p>
          <a:p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Art. 1 </a:t>
            </a:r>
            <a:r>
              <a:rPr lang="it-IT" sz="28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septies</a:t>
            </a:r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DL 73/2021</a:t>
            </a:r>
            <a:endParaRPr lang="it-IT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3300B89-8542-494B-B87B-3A9078C41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901631"/>
            <a:ext cx="1238250" cy="95250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285305" y="5580831"/>
            <a:ext cx="3024336" cy="1452021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Per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le compensazioni del primo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semestre 2021 sono stati stanziati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100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milioni </a:t>
            </a:r>
          </a:p>
        </p:txBody>
      </p:sp>
      <p:sp>
        <p:nvSpPr>
          <p:cNvPr id="11" name="Ovale 10"/>
          <p:cNvSpPr/>
          <p:nvPr/>
        </p:nvSpPr>
        <p:spPr>
          <a:xfrm>
            <a:off x="6498828" y="5580831"/>
            <a:ext cx="3024336" cy="1452021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Per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le compensazioni del secondo semestre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2021 sono stati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stanziati ulteriori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120 milioni </a:t>
            </a:r>
          </a:p>
        </p:txBody>
      </p:sp>
    </p:spTree>
    <p:extLst>
      <p:ext uri="{BB962C8B-B14F-4D97-AF65-F5344CB8AC3E}">
        <p14:creationId xmlns:p14="http://schemas.microsoft.com/office/powerpoint/2010/main" val="15858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8E7F224-EE67-419E-8187-0D70F907C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901631"/>
            <a:ext cx="1238250" cy="9525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66180" y="1620391"/>
            <a:ext cx="936104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it-IT" altLang="it-IT" sz="35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Compensazione aumento costi</a:t>
            </a:r>
          </a:p>
          <a:p>
            <a:pPr lvl="0" algn="ctr">
              <a:spcBef>
                <a:spcPct val="50000"/>
              </a:spcBef>
            </a:pPr>
            <a:r>
              <a:rPr lang="it-IT" altLang="it-IT" sz="28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Art. 23 DL 21/2022</a:t>
            </a:r>
          </a:p>
          <a:p>
            <a:pPr lvl="0" algn="ctr">
              <a:spcBef>
                <a:spcPct val="50000"/>
              </a:spcBef>
            </a:pPr>
            <a:endParaRPr lang="it-IT" altLang="it-IT" dirty="0">
              <a:solidFill>
                <a:schemeClr val="accent5">
                  <a:lumMod val="50000"/>
                </a:schemeClr>
              </a:solidFill>
              <a:ea typeface="Calibri"/>
            </a:endParaRPr>
          </a:p>
          <a:p>
            <a:pPr marL="285750" lvl="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Nelle more della verifica delle istanze di accesso </a:t>
            </a:r>
            <a:r>
              <a:rPr lang="it-IT" altLang="it-IT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al Fondo </a:t>
            </a:r>
            <a:r>
              <a:rPr lang="it-IT" alt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presentate dalle SS.AA., il Ministero può riconoscere un’anticipazione del 50% delle somme richieste dalle </a:t>
            </a:r>
            <a:r>
              <a:rPr lang="it-IT" altLang="it-IT">
                <a:solidFill>
                  <a:schemeClr val="accent5">
                    <a:lumMod val="50000"/>
                  </a:schemeClr>
                </a:solidFill>
                <a:ea typeface="Calibri"/>
              </a:rPr>
              <a:t>singole </a:t>
            </a:r>
            <a:r>
              <a:rPr lang="it-IT" altLang="it-IT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SS.AA.</a:t>
            </a:r>
            <a:endParaRPr lang="it-IT" altLang="it-IT" dirty="0">
              <a:solidFill>
                <a:schemeClr val="accent5">
                  <a:lumMod val="50000"/>
                </a:schemeClr>
              </a:solidFill>
              <a:ea typeface="Calibri"/>
            </a:endParaRPr>
          </a:p>
          <a:p>
            <a:pPr marL="285750" lvl="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All’esito dell’istruttoria, il MIMS procede con la ripetizione delle somme già erogate a titolo di anticipazione</a:t>
            </a:r>
          </a:p>
          <a:p>
            <a:pPr marL="285750" lvl="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L’anticipazione dovrebbe velocizzare l’iter dei pagamenti da parte delle SS.AA. in favore delle imprese che hanno presentato istanza di compensazione</a:t>
            </a:r>
          </a:p>
          <a:p>
            <a:pPr marL="285750" lvl="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4472C4">
                  <a:lumMod val="50000"/>
                </a:srgbClr>
              </a:solidFill>
            </a:endParaRPr>
          </a:p>
          <a:p>
            <a:pPr marL="285750" lvl="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570836" y="5731462"/>
            <a:ext cx="3600400" cy="120894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Anche in questo caso </a:t>
            </a:r>
            <a:r>
              <a:rPr lang="it-IT" sz="1600" b="1" u="sng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non è previsto un termine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solo mera raccomandazione a pagare nel più breve tempo possibile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5346700" y="5364807"/>
            <a:ext cx="1080120" cy="4832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0156" y="1351230"/>
            <a:ext cx="9385579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5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Compensazione aumento </a:t>
            </a:r>
            <a:r>
              <a:rPr lang="it-IT" altLang="it-IT" sz="3500" b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</a:rPr>
              <a:t>costi</a:t>
            </a:r>
          </a:p>
          <a:p>
            <a:pPr algn="ctr"/>
            <a:r>
              <a:rPr lang="it-IT" altLang="it-IT" sz="2800" b="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alibri"/>
              </a:rPr>
              <a:t>DL 4/2022 – Art.29</a:t>
            </a:r>
          </a:p>
          <a:p>
            <a:pPr algn="ctr"/>
            <a:r>
              <a:rPr lang="it-IT" altLang="it-IT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alibri"/>
              </a:rPr>
              <a:t>Procedure ordinarie indette dal 1° Gennaio 2022 al 17 Maggio 2022</a:t>
            </a:r>
            <a:endParaRPr lang="it-IT" altLang="it-IT" sz="2400" b="0" dirty="0">
              <a:solidFill>
                <a:schemeClr val="accent5">
                  <a:lumMod val="5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2090C99-5532-4E01-AD22-8E324142E18A}"/>
              </a:ext>
            </a:extLst>
          </p:cNvPr>
          <p:cNvSpPr/>
          <p:nvPr/>
        </p:nvSpPr>
        <p:spPr>
          <a:xfrm>
            <a:off x="234132" y="2784868"/>
            <a:ext cx="1015903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it-IT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No riferimento a contratti in corso alla data del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25.07.2021</a:t>
            </a:r>
            <a:endParaRPr lang="it-IT" dirty="0">
              <a:solidFill>
                <a:schemeClr val="accent5">
                  <a:lumMod val="50000"/>
                </a:schemeClr>
              </a:solidFill>
              <a:ea typeface="Calibri"/>
            </a:endParaRPr>
          </a:p>
          <a:p>
            <a:pPr lvl="4" algn="just"/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					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Lavorazioni contabilizzate o allibrate nei 12 mesi antecedenti la pubblicazione del Decreto MIMS di rilevazione dei prezzi</a:t>
            </a:r>
          </a:p>
          <a:p>
            <a:pPr algn="just"/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									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Il meccanismo di rilevazione dell’aumento del costo è legato a rilevazioni semestrali del MIMS da adottarsi entro il 31 Marzo e 30 Settembre di ogni anno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0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3FB376F-A393-45B5-8ED5-B3D079F1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7" y="597468"/>
            <a:ext cx="1238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93"/>
            <a:ext cx="10765408" cy="759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172" y="1083290"/>
            <a:ext cx="9385579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5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Compensazione aumento costi</a:t>
            </a:r>
          </a:p>
          <a:p>
            <a:pPr algn="ctr">
              <a:spcBef>
                <a:spcPct val="50000"/>
              </a:spcBef>
            </a:pPr>
            <a:r>
              <a:rPr lang="it-IT" altLang="it-IT" sz="2800" b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DL 4/2022 – Art.29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2090C99-5532-4E01-AD22-8E324142E18A}"/>
              </a:ext>
            </a:extLst>
          </p:cNvPr>
          <p:cNvSpPr/>
          <p:nvPr/>
        </p:nvSpPr>
        <p:spPr>
          <a:xfrm>
            <a:off x="450156" y="2700511"/>
            <a:ext cx="101590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Compensazione pari alle variazioni, in aumento o in diminuzione, dei prezzi rilevati nei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Decreti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con alea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del 5% e compensazione massima pari all’80%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marL="271463" indent="-271463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Istanza di compensazione da produrre, a pena di decadenza, entro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60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giorni dalla data di pubblicazione dei Decreti </a:t>
            </a: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2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0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7AA4B7D-E531-4F6C-9652-9406E79E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4" y="453352"/>
            <a:ext cx="1238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5400" i="1" dirty="0">
              <a:solidFill>
                <a:srgbClr val="1F4E79"/>
              </a:solidFill>
            </a:endParaRPr>
          </a:p>
          <a:p>
            <a:pPr marL="0" indent="0" algn="ctr">
              <a:buNone/>
            </a:pPr>
            <a:r>
              <a:rPr lang="it-IT" sz="5400" b="1" i="1" dirty="0">
                <a:solidFill>
                  <a:srgbClr val="1F4E79"/>
                </a:solidFill>
              </a:rPr>
              <a:t>GRAZIE!</a:t>
            </a:r>
            <a:br>
              <a:rPr lang="it-IT" sz="5400" b="1" i="1" dirty="0">
                <a:solidFill>
                  <a:srgbClr val="1F4E79"/>
                </a:solidFill>
              </a:rPr>
            </a:br>
            <a:r>
              <a:rPr lang="it-IT" sz="5400" b="1" i="1" dirty="0">
                <a:solidFill>
                  <a:srgbClr val="1F4E79"/>
                </a:solidFill>
              </a:rPr>
              <a:t/>
            </a:r>
            <a:br>
              <a:rPr lang="it-IT" sz="5400" b="1" i="1" dirty="0">
                <a:solidFill>
                  <a:srgbClr val="1F4E79"/>
                </a:solidFill>
              </a:rPr>
            </a:br>
            <a:r>
              <a:rPr lang="it-IT" sz="5400" b="1" i="1" dirty="0">
                <a:solidFill>
                  <a:srgbClr val="1F4E79"/>
                </a:solidFill>
              </a:rPr>
              <a:t>cianconi@acerweb.it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75FACCB-7822-4557-8675-D9A93998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684287"/>
            <a:ext cx="136815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standard2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506</Words>
  <Application>Microsoft Office PowerPoint</Application>
  <PresentationFormat>Personalizzato</PresentationFormat>
  <Paragraphs>88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Estrangelo Edessa</vt:lpstr>
      <vt:lpstr>Symbol</vt:lpstr>
      <vt:lpstr>Times New Roman</vt:lpstr>
      <vt:lpstr>Presentazione standard2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Sirleo</dc:creator>
  <cp:lastModifiedBy>Cianconi Gianrico</cp:lastModifiedBy>
  <cp:revision>376</cp:revision>
  <cp:lastPrinted>2020-10-01T15:22:44Z</cp:lastPrinted>
  <dcterms:created xsi:type="dcterms:W3CDTF">2016-09-15T09:18:49Z</dcterms:created>
  <dcterms:modified xsi:type="dcterms:W3CDTF">2022-05-26T09:57:43Z</dcterms:modified>
</cp:coreProperties>
</file>