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5" indent="0" algn="ctr">
              <a:buNone/>
              <a:defRPr sz="2000"/>
            </a:lvl2pPr>
            <a:lvl3pPr marL="914370" indent="0" algn="ctr">
              <a:buNone/>
              <a:defRPr sz="1800"/>
            </a:lvl3pPr>
            <a:lvl4pPr marL="1371555" indent="0" algn="ctr">
              <a:buNone/>
              <a:defRPr sz="1600"/>
            </a:lvl4pPr>
            <a:lvl5pPr marL="1828741" indent="0" algn="ctr">
              <a:buNone/>
              <a:defRPr sz="1600"/>
            </a:lvl5pPr>
            <a:lvl6pPr marL="2285926" indent="0" algn="ctr">
              <a:buNone/>
              <a:defRPr sz="1600"/>
            </a:lvl6pPr>
            <a:lvl7pPr marL="2743111" indent="0" algn="ctr">
              <a:buNone/>
              <a:defRPr sz="1600"/>
            </a:lvl7pPr>
            <a:lvl8pPr marL="3200296" indent="0" algn="ctr">
              <a:buNone/>
              <a:defRPr sz="1600"/>
            </a:lvl8pPr>
            <a:lvl9pPr marL="3657481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9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07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92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38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1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45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1" indent="0">
              <a:buNone/>
              <a:defRPr sz="1600" b="1"/>
            </a:lvl5pPr>
            <a:lvl6pPr marL="2285926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6" indent="0">
              <a:buNone/>
              <a:defRPr sz="1600" b="1"/>
            </a:lvl8pPr>
            <a:lvl9pPr marL="3657481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1" indent="0">
              <a:buNone/>
              <a:defRPr sz="1600" b="1"/>
            </a:lvl5pPr>
            <a:lvl6pPr marL="2285926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6" indent="0">
              <a:buNone/>
              <a:defRPr sz="1600" b="1"/>
            </a:lvl8pPr>
            <a:lvl9pPr marL="3657481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25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31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0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5" indent="0">
              <a:buNone/>
              <a:defRPr sz="1400"/>
            </a:lvl2pPr>
            <a:lvl3pPr marL="914370" indent="0">
              <a:buNone/>
              <a:defRPr sz="1200"/>
            </a:lvl3pPr>
            <a:lvl4pPr marL="1371555" indent="0">
              <a:buNone/>
              <a:defRPr sz="1000"/>
            </a:lvl4pPr>
            <a:lvl5pPr marL="1828741" indent="0">
              <a:buNone/>
              <a:defRPr sz="1000"/>
            </a:lvl5pPr>
            <a:lvl6pPr marL="2285926" indent="0">
              <a:buNone/>
              <a:defRPr sz="1000"/>
            </a:lvl6pPr>
            <a:lvl7pPr marL="2743111" indent="0">
              <a:buNone/>
              <a:defRPr sz="1000"/>
            </a:lvl7pPr>
            <a:lvl8pPr marL="3200296" indent="0">
              <a:buNone/>
              <a:defRPr sz="1000"/>
            </a:lvl8pPr>
            <a:lvl9pPr marL="3657481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06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5" indent="0">
              <a:buNone/>
              <a:defRPr sz="2800"/>
            </a:lvl2pPr>
            <a:lvl3pPr marL="914370" indent="0">
              <a:buNone/>
              <a:defRPr sz="2400"/>
            </a:lvl3pPr>
            <a:lvl4pPr marL="1371555" indent="0">
              <a:buNone/>
              <a:defRPr sz="2000"/>
            </a:lvl4pPr>
            <a:lvl5pPr marL="1828741" indent="0">
              <a:buNone/>
              <a:defRPr sz="2000"/>
            </a:lvl5pPr>
            <a:lvl6pPr marL="2285926" indent="0">
              <a:buNone/>
              <a:defRPr sz="2000"/>
            </a:lvl6pPr>
            <a:lvl7pPr marL="2743111" indent="0">
              <a:buNone/>
              <a:defRPr sz="2000"/>
            </a:lvl7pPr>
            <a:lvl8pPr marL="3200296" indent="0">
              <a:buNone/>
              <a:defRPr sz="2000"/>
            </a:lvl8pPr>
            <a:lvl9pPr marL="3657481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5" indent="0">
              <a:buNone/>
              <a:defRPr sz="1400"/>
            </a:lvl2pPr>
            <a:lvl3pPr marL="914370" indent="0">
              <a:buNone/>
              <a:defRPr sz="1200"/>
            </a:lvl3pPr>
            <a:lvl4pPr marL="1371555" indent="0">
              <a:buNone/>
              <a:defRPr sz="1000"/>
            </a:lvl4pPr>
            <a:lvl5pPr marL="1828741" indent="0">
              <a:buNone/>
              <a:defRPr sz="1000"/>
            </a:lvl5pPr>
            <a:lvl6pPr marL="2285926" indent="0">
              <a:buNone/>
              <a:defRPr sz="1000"/>
            </a:lvl6pPr>
            <a:lvl7pPr marL="2743111" indent="0">
              <a:buNone/>
              <a:defRPr sz="1000"/>
            </a:lvl7pPr>
            <a:lvl8pPr marL="3200296" indent="0">
              <a:buNone/>
              <a:defRPr sz="1000"/>
            </a:lvl8pPr>
            <a:lvl9pPr marL="3657481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28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14680"/>
            <a:fld id="{B69D674D-C5C5-482B-B067-6DCCC45972BC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14680"/>
              <a:t>27/05/2022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14680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14680"/>
            <a:fld id="{8B2C3BAF-859F-4E6B-81B0-ECE0A474235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14680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44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3" indent="-228593" algn="l" defTabSz="91437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8" indent="-228593" algn="l" defTabSz="91437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3" indent="-228593" algn="l" defTabSz="91437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48" indent="-228593" algn="l" defTabSz="91437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34" indent="-228593" algn="l" defTabSz="91437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19" indent="-228593" algn="l" defTabSz="91437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4" indent="-228593" algn="l" defTabSz="91437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89" indent="-228593" algn="l" defTabSz="91437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74" indent="-228593" algn="l" defTabSz="91437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0" algn="l" defTabSz="914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5" algn="l" defTabSz="914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1" algn="l" defTabSz="914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6" algn="l" defTabSz="914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11" algn="l" defTabSz="914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6" algn="l" defTabSz="914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81" algn="l" defTabSz="9143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2092" y="382942"/>
            <a:ext cx="1444877" cy="1109568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2395455" y="937726"/>
            <a:ext cx="66919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DECRETO AIUTI</a:t>
            </a:r>
            <a:endParaRPr lang="it-IT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00621" y="2456450"/>
            <a:ext cx="11209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decreto legge n.50 del 17 maggio 2022</a:t>
            </a:r>
            <a:endParaRPr lang="it-IT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554338" y="3667233"/>
            <a:ext cx="910197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NUOVE MISURE PER LA </a:t>
            </a:r>
          </a:p>
          <a:p>
            <a:pPr algn="ctr"/>
            <a:r>
              <a:rPr lang="it-IT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REVISIONE DEI PREZZI nel 2022</a:t>
            </a:r>
            <a:endParaRPr lang="it-IT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00433" y="5853410"/>
            <a:ext cx="109135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i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Geom. Stefano Rossi  - uff. lavori pubblici Ance Roma - ACER</a:t>
            </a:r>
            <a:endParaRPr lang="it-IT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910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0" y="361755"/>
            <a:ext cx="1211113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RISORSE DELLE STAZIONI </a:t>
            </a: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APPALTANTI</a:t>
            </a:r>
          </a:p>
          <a:p>
            <a:pPr lvl="0" algn="ctr"/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marL="180975" lvl="0" indent="-180975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•50</a:t>
            </a:r>
            <a:r>
              <a:rPr lang="it-IT" sz="5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% </a:t>
            </a:r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DELLE </a:t>
            </a:r>
            <a:r>
              <a:rPr lang="it-IT" sz="5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SOMME </a:t>
            </a:r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ACCANTONATE PER </a:t>
            </a:r>
            <a:r>
              <a:rPr lang="it-IT" sz="5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IMPREVISTI NEL QUADRO </a:t>
            </a:r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ECONOMICO</a:t>
            </a:r>
          </a:p>
          <a:p>
            <a:pPr marL="180975" lvl="0" indent="-180975"/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•SOMME </a:t>
            </a:r>
            <a:r>
              <a:rPr lang="it-IT" sz="5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DERIVANTI DA RIBASSI </a:t>
            </a:r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D’ASTA</a:t>
            </a:r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018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80865" y="839027"/>
            <a:ext cx="1211113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0" indent="-266700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•SOMME </a:t>
            </a:r>
            <a:r>
              <a:rPr lang="it-IT" sz="5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DISPONIBILI RELATIVE AD INTERVENTI ULTIMATI QUALORA SIANO STATI ESEGUITI I RELATIVI COLLAUDI O EMESSI I CERTIFICATI DI REGOLARE </a:t>
            </a:r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ESECUZIONE</a:t>
            </a:r>
          </a:p>
          <a:p>
            <a:pPr marL="266700" lvl="0" indent="-266700"/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•ACCESSO </a:t>
            </a:r>
            <a:r>
              <a:rPr lang="it-IT" sz="5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 SPECIFICI FONDI</a:t>
            </a:r>
          </a:p>
        </p:txBody>
      </p:sp>
    </p:spTree>
    <p:extLst>
      <p:ext uri="{BB962C8B-B14F-4D97-AF65-F5344CB8AC3E}">
        <p14:creationId xmlns:p14="http://schemas.microsoft.com/office/powerpoint/2010/main" val="53058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14324" y="1010477"/>
            <a:ext cx="1169670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ISTANZE DI ACCESSO AL FONDO</a:t>
            </a:r>
          </a:p>
          <a:p>
            <a:pPr lvl="0" algn="ctr"/>
            <a:endParaRPr lang="it-IT" sz="48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marL="266700" lvl="0" indent="-266700"/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•ENTRO 31 </a:t>
            </a:r>
            <a:r>
              <a:rPr lang="it-IT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agosto 2022 </a:t>
            </a:r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PER I </a:t>
            </a:r>
            <a:r>
              <a:rPr lang="it-IT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SAL dal 1° </a:t>
            </a:r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gennaio     AL </a:t>
            </a:r>
            <a:r>
              <a:rPr lang="it-IT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31 luglio </a:t>
            </a:r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2022</a:t>
            </a:r>
          </a:p>
          <a:p>
            <a:pPr lvl="0"/>
            <a:endParaRPr lang="it-IT" sz="48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marL="266700" lvl="0" indent="-266700"/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•ENTRO 31 </a:t>
            </a:r>
            <a:r>
              <a:rPr lang="it-IT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gennaio 2023 </a:t>
            </a:r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PER I SAL </a:t>
            </a:r>
            <a:r>
              <a:rPr lang="it-IT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dal 1° </a:t>
            </a:r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agosto AL 31 </a:t>
            </a:r>
            <a:r>
              <a:rPr lang="it-IT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dicembre 2022</a:t>
            </a:r>
          </a:p>
          <a:p>
            <a:pPr lvl="0" algn="ctr"/>
            <a:endParaRPr lang="it-IT" sz="4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774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8259" y="153344"/>
            <a:ext cx="1169670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FONDI</a:t>
            </a:r>
          </a:p>
          <a:p>
            <a:pPr lvl="0" algn="ctr"/>
            <a:endParaRPr lang="it-IT" sz="4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OPERE PNRR – PNC – OPERE COMMISSARIATE</a:t>
            </a:r>
            <a:b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</a:br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1.200 milioni di euro</a:t>
            </a:r>
          </a:p>
          <a:p>
            <a:pPr lvl="0" algn="ctr"/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(700 mln per il 2022 – 500 mln per il 2023)</a:t>
            </a:r>
          </a:p>
          <a:p>
            <a:pPr lvl="0" algn="ctr"/>
            <a:endParaRPr lang="it-IT" sz="4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OPERE ORDINARIE</a:t>
            </a:r>
          </a:p>
          <a:p>
            <a:pPr lvl="0" algn="ctr"/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1.320 milioni di euro</a:t>
            </a:r>
          </a:p>
          <a:p>
            <a:pPr lvl="0" algn="ctr"/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(770 mln per il 2022 – 550 mln per il 2023)</a:t>
            </a:r>
            <a:endParaRPr lang="it-IT" sz="4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941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88259" y="229544"/>
            <a:ext cx="1169670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it-IT" sz="4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endParaRPr lang="it-IT" sz="4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OPERE PNRR-PNC -OPERE COMMISSARIATE- GIUBILEO-OLIMPIADI CORTINA-GIOCHI MEDITERRANEO</a:t>
            </a:r>
          </a:p>
          <a:p>
            <a:pPr lvl="0" algn="ctr"/>
            <a:r>
              <a:rPr lang="it-IT" sz="40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CON PROCEDURE AVVIATE DOPO IL 18 maggio 2022</a:t>
            </a:r>
          </a:p>
          <a:p>
            <a:pPr lvl="0" algn="ctr"/>
            <a:endParaRPr lang="it-IT" sz="4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FONDO DA 7.500 mln</a:t>
            </a:r>
          </a:p>
        </p:txBody>
      </p:sp>
    </p:spTree>
    <p:extLst>
      <p:ext uri="{BB962C8B-B14F-4D97-AF65-F5344CB8AC3E}">
        <p14:creationId xmlns:p14="http://schemas.microsoft.com/office/powerpoint/2010/main" val="245042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-1" y="1557824"/>
            <a:ext cx="121111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FERROVIE DELLO STATO – ANAS S.p.A.</a:t>
            </a:r>
          </a:p>
          <a:p>
            <a:pPr lvl="0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Appalti Lavori </a:t>
            </a:r>
            <a:r>
              <a:rPr lang="it-IT" sz="5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P</a:t>
            </a:r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ubblici e Accordi Quadro</a:t>
            </a:r>
          </a:p>
          <a:p>
            <a:pPr lvl="0"/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PREZZARI AGGIORNATI ENTRO IL 31 luglio</a:t>
            </a:r>
          </a:p>
          <a:p>
            <a:pPr lvl="0"/>
            <a:endParaRPr lang="it-IT" sz="5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NON SI APPLICA AUMENTO 20%</a:t>
            </a:r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531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0" y="652949"/>
            <a:ext cx="121111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CONTRATTI AFFIDATI A </a:t>
            </a: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CONTRAENTI GENERALI DALLE SOCIETA’</a:t>
            </a: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FERROVIE DELLO STATO – ANAS S.p.A.</a:t>
            </a:r>
          </a:p>
          <a:p>
            <a:pPr lvl="0" algn="ctr"/>
            <a:endParaRPr lang="it-IT" sz="5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endParaRPr lang="it-IT" sz="5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SI APPLICA AUMENTO 20%</a:t>
            </a:r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8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0" y="364281"/>
            <a:ext cx="1211113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ART 27 </a:t>
            </a:r>
          </a:p>
          <a:p>
            <a:pPr lvl="0" algn="ctr"/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CONCESSIONARI AUTOSTRADALI </a:t>
            </a:r>
          </a:p>
          <a:p>
            <a:pPr lvl="0" algn="ctr"/>
            <a:endParaRPr lang="it-IT" sz="48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/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POSSONO AGGIORNARE </a:t>
            </a:r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Q.E. DEL </a:t>
            </a:r>
            <a:r>
              <a:rPr lang="it-IT" sz="4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PROGETTO ESECUTIVO IN CORSO DI APPROVAZIONE O APPROVATO ALLA DATA DEL 18 maggio 2022 RELATIVO A PROCEDURE DA AVVIARE ENTRO IL 31 dicembre 2023</a:t>
            </a:r>
            <a:endParaRPr lang="it-IT" sz="48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30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173262" y="2224385"/>
            <a:ext cx="767402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GRAZIE PER L’ATTENZIONE</a:t>
            </a:r>
          </a:p>
          <a:p>
            <a:pPr algn="ctr"/>
            <a:endParaRPr lang="it-IT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it-IT" sz="5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rossi@acerweb.it</a:t>
            </a:r>
            <a:endParaRPr lang="it-IT" sz="54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052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289637" y="1378236"/>
            <a:ext cx="1099146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art. 26 Disposizioni urgenti in materia </a:t>
            </a:r>
          </a:p>
          <a:p>
            <a:pPr algn="ctr"/>
            <a:r>
              <a:rPr lang="it-IT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di appalti pubblici di lavori</a:t>
            </a:r>
          </a:p>
          <a:p>
            <a:pPr algn="ctr"/>
            <a:endParaRPr lang="it-IT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it-IT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art 27 Disposizioni urgenti in materia </a:t>
            </a:r>
          </a:p>
          <a:p>
            <a:pPr algn="ctr"/>
            <a:r>
              <a:rPr lang="it-IT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di concessioni di lavori</a:t>
            </a:r>
            <a:endParaRPr lang="it-IT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718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296971" y="630011"/>
            <a:ext cx="11226335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Entrata in vigore </a:t>
            </a:r>
            <a:r>
              <a:rPr lang="it-IT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- 18 </a:t>
            </a:r>
            <a:r>
              <a:rPr lang="it-IT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maggio </a:t>
            </a:r>
            <a:r>
              <a:rPr lang="it-IT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2022</a:t>
            </a:r>
          </a:p>
          <a:p>
            <a:pPr algn="ctr"/>
            <a:endParaRPr lang="it-IT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lvl="0"/>
            <a:r>
              <a:rPr lang="it-IT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Symbol" panose="05050102010706020507" pitchFamily="18" charset="2"/>
              </a:rPr>
              <a:t></a:t>
            </a:r>
            <a:r>
              <a:rPr lang="it-IT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OFFERTE PRESENTATE ENTRO </a:t>
            </a:r>
          </a:p>
          <a:p>
            <a:r>
              <a:rPr lang="it-IT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</a:t>
            </a:r>
            <a:r>
              <a:rPr lang="it-IT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IL </a:t>
            </a:r>
            <a:r>
              <a:rPr lang="it-IT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31 DICEMBRE 2021</a:t>
            </a:r>
          </a:p>
          <a:p>
            <a:endParaRPr lang="it-IT" sz="54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685800" indent="-685800">
              <a:buFont typeface="Symbol" panose="05050102010706020507" pitchFamily="18" charset="2"/>
              <a:buChar char="®"/>
            </a:pPr>
            <a:r>
              <a:rPr lang="it-IT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PROCEDURE DI AFFIDAMENTO </a:t>
            </a:r>
          </a:p>
          <a:p>
            <a:r>
              <a:rPr lang="it-IT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AVVIATE DOPO IL 18 MAGGIO 2022</a:t>
            </a:r>
          </a:p>
        </p:txBody>
      </p:sp>
    </p:spTree>
    <p:extLst>
      <p:ext uri="{BB962C8B-B14F-4D97-AF65-F5344CB8AC3E}">
        <p14:creationId xmlns:p14="http://schemas.microsoft.com/office/powerpoint/2010/main" val="154988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0" y="364281"/>
            <a:ext cx="1188496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LAVORI </a:t>
            </a:r>
            <a:r>
              <a:rPr lang="it-IT" sz="4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DAL </a:t>
            </a:r>
            <a:endParaRPr lang="it-IT" sz="4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1</a:t>
            </a:r>
            <a:r>
              <a:rPr lang="it-IT" sz="4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° </a:t>
            </a:r>
            <a:r>
              <a:rPr lang="it-IT" sz="4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gennaio e il 31 dicembre 2022</a:t>
            </a:r>
          </a:p>
          <a:p>
            <a:pPr lvl="0" algn="ctr"/>
            <a:endParaRPr lang="it-IT" sz="4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APPLICAZIONE PREZZARI AGGIORNATI ENTRO IL 31 luglio 2022</a:t>
            </a:r>
          </a:p>
          <a:p>
            <a:pPr lvl="0"/>
            <a:endParaRPr lang="it-IT" sz="4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INCREMENTO DEI PREZZI FINO AL 20 %</a:t>
            </a:r>
            <a:endParaRPr lang="it-IT" sz="4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259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495300" y="364281"/>
            <a:ext cx="1111567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RICONOSCIMENTO </a:t>
            </a: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MAGGIORI IMPORTI</a:t>
            </a:r>
          </a:p>
          <a:p>
            <a:pPr lvl="0" algn="ctr" defTabSz="895350"/>
            <a:endParaRPr lang="it-IT" sz="5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  <a:sym typeface="Symbol" panose="05050102010706020507" pitchFamily="18" charset="2"/>
            </a:endParaRPr>
          </a:p>
          <a:p>
            <a:pPr lvl="0" defTabSz="895350"/>
            <a:r>
              <a:rPr lang="it-IT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Symbol" panose="05050102010706020507" pitchFamily="18" charset="2"/>
              </a:rPr>
              <a:t> </a:t>
            </a:r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AL NETTO DEL RIBASSO </a:t>
            </a:r>
          </a:p>
          <a:p>
            <a:pPr lvl="0" algn="ctr"/>
            <a:endParaRPr lang="it-IT" sz="5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defTabSz="895350"/>
            <a:r>
              <a:rPr lang="it-IT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Symbol" panose="05050102010706020507" pitchFamily="18" charset="2"/>
              </a:rPr>
              <a:t> </a:t>
            </a:r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NELLA MISURA DEL 90 %</a:t>
            </a:r>
            <a:endParaRPr lang="it-IT" sz="4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/>
            <a:endParaRPr lang="it-IT" sz="4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19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0" y="364281"/>
            <a:ext cx="1211113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CERTIFICATO DI PAGAMENTO </a:t>
            </a:r>
            <a:endParaRPr lang="it-IT" sz="5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EMESSO </a:t>
            </a:r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ENTRO 5 GIORNI DALL’ADOZIONE DEL SAL</a:t>
            </a:r>
          </a:p>
          <a:p>
            <a:pPr lvl="0" algn="ctr"/>
            <a:endParaRPr lang="it-IT" sz="48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SAL STRAORDINARIO PER LAVORI </a:t>
            </a: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DAL 1° gennaio AL 18 maggio 2022 </a:t>
            </a: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SE GIA’ EMESSO IL SAL</a:t>
            </a:r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197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0" y="1291124"/>
            <a:ext cx="1211113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AGGIORNAMENTO DEI PREZZARI REGIONALI IN USO AL 18 maggio 2022</a:t>
            </a:r>
          </a:p>
          <a:p>
            <a:pPr lvl="0" algn="ctr"/>
            <a:endParaRPr lang="it-IT" sz="5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AGGIORNAMENTO ENTRO IL 31 luglio</a:t>
            </a: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SECONDO LINEE GUIDA APPROVATE DAL MIMS</a:t>
            </a:r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001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0" y="1473849"/>
            <a:ext cx="121111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LA VALIDITA’ DEI PREZZARI AGGIORNATI </a:t>
            </a: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CESSA AL 31 dicembre 2022</a:t>
            </a:r>
          </a:p>
          <a:p>
            <a:pPr lvl="0" algn="ctr"/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POSSIBILITA’ DI UTILIZZO FINO AL </a:t>
            </a: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31 marzo 2023 PER PROGETTI APPROVATI</a:t>
            </a:r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880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0083" y="364281"/>
            <a:ext cx="1444877" cy="11095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-83976" y="1044641"/>
            <a:ext cx="121111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PREZZARI NON AGGIORNATI </a:t>
            </a: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AUMENTO FINO AL 20%</a:t>
            </a:r>
          </a:p>
          <a:p>
            <a:pPr lvl="0" algn="ctr"/>
            <a:endParaRPr lang="it-IT" sz="5400" b="1" dirty="0" smtClean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  <a:p>
            <a:pPr lvl="0" algn="ctr"/>
            <a:r>
              <a:rPr lang="it-IT" sz="54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CONGUAGLIO SUCCESSIVO ALL’AGGIORNAMENTO DEL PREZZARIO</a:t>
            </a:r>
            <a:endParaRPr lang="it-IT" sz="5400" b="1" dirty="0">
              <a:ln w="6600">
                <a:solidFill>
                  <a:srgbClr val="ED7D3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tl" rotWithShape="0">
                  <a:srgbClr val="ED7D3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69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standard2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397</Words>
  <Application>Microsoft Office PowerPoint</Application>
  <PresentationFormat>Widescreen</PresentationFormat>
  <Paragraphs>95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Yu Gothic UI Semilight</vt:lpstr>
      <vt:lpstr>Arial</vt:lpstr>
      <vt:lpstr>Calibri</vt:lpstr>
      <vt:lpstr>Calibri Light</vt:lpstr>
      <vt:lpstr>Symbol</vt:lpstr>
      <vt:lpstr>Presentazione standard2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Rossi</dc:creator>
  <cp:lastModifiedBy>Stefano Rossi</cp:lastModifiedBy>
  <cp:revision>2</cp:revision>
  <dcterms:created xsi:type="dcterms:W3CDTF">2022-05-27T08:44:12Z</dcterms:created>
  <dcterms:modified xsi:type="dcterms:W3CDTF">2022-05-27T08:51:22Z</dcterms:modified>
</cp:coreProperties>
</file>