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3"/>
  </p:notesMasterIdLst>
  <p:sldIdLst>
    <p:sldId id="256" r:id="rId2"/>
    <p:sldId id="257" r:id="rId3"/>
    <p:sldId id="319" r:id="rId4"/>
    <p:sldId id="262" r:id="rId5"/>
    <p:sldId id="258" r:id="rId6"/>
    <p:sldId id="320" r:id="rId7"/>
    <p:sldId id="321" r:id="rId8"/>
    <p:sldId id="259" r:id="rId9"/>
    <p:sldId id="263" r:id="rId10"/>
    <p:sldId id="264" r:id="rId11"/>
    <p:sldId id="265" r:id="rId12"/>
    <p:sldId id="266" r:id="rId13"/>
    <p:sldId id="267" r:id="rId14"/>
    <p:sldId id="270" r:id="rId15"/>
    <p:sldId id="271" r:id="rId16"/>
    <p:sldId id="272" r:id="rId17"/>
    <p:sldId id="273" r:id="rId18"/>
    <p:sldId id="318" r:id="rId19"/>
    <p:sldId id="317" r:id="rId20"/>
    <p:sldId id="277" r:id="rId21"/>
    <p:sldId id="278" r:id="rId22"/>
    <p:sldId id="279" r:id="rId23"/>
    <p:sldId id="280" r:id="rId24"/>
    <p:sldId id="281" r:id="rId25"/>
    <p:sldId id="308" r:id="rId26"/>
    <p:sldId id="311" r:id="rId27"/>
    <p:sldId id="282" r:id="rId28"/>
    <p:sldId id="283" r:id="rId29"/>
    <p:sldId id="284" r:id="rId30"/>
    <p:sldId id="285" r:id="rId31"/>
    <p:sldId id="287" r:id="rId32"/>
    <p:sldId id="312" r:id="rId33"/>
    <p:sldId id="314" r:id="rId34"/>
    <p:sldId id="316" r:id="rId35"/>
    <p:sldId id="293" r:id="rId36"/>
    <p:sldId id="294" r:id="rId37"/>
    <p:sldId id="323" r:id="rId38"/>
    <p:sldId id="324" r:id="rId39"/>
    <p:sldId id="322" r:id="rId40"/>
    <p:sldId id="295" r:id="rId41"/>
    <p:sldId id="307" r:id="rId42"/>
  </p:sldIdLst>
  <p:sldSz cx="12192000" cy="6858000"/>
  <p:notesSz cx="12192000" cy="6858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756"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D0A3C00F-135E-404E-B220-BF1F234E5755}" type="datetimeFigureOut">
              <a:rPr lang="it-IT" smtClean="0"/>
              <a:t>26/10/2023</a:t>
            </a:fld>
            <a:endParaRPr lang="it-IT"/>
          </a:p>
        </p:txBody>
      </p:sp>
      <p:sp>
        <p:nvSpPr>
          <p:cNvPr id="4" name="Segnaposto immagine diapositiva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F7E4663A-3A55-4A13-B9EF-608FAAB737DC}" type="slidenum">
              <a:rPr lang="it-IT" smtClean="0"/>
              <a:t>‹N›</a:t>
            </a:fld>
            <a:endParaRPr lang="it-IT"/>
          </a:p>
        </p:txBody>
      </p:sp>
    </p:spTree>
    <p:extLst>
      <p:ext uri="{BB962C8B-B14F-4D97-AF65-F5344CB8AC3E}">
        <p14:creationId xmlns:p14="http://schemas.microsoft.com/office/powerpoint/2010/main" val="3911174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7E4663A-3A55-4A13-B9EF-608FAAB737DC}" type="slidenum">
              <a:rPr lang="it-IT" smtClean="0"/>
              <a:t>4</a:t>
            </a:fld>
            <a:endParaRPr lang="it-IT"/>
          </a:p>
        </p:txBody>
      </p:sp>
    </p:spTree>
    <p:extLst>
      <p:ext uri="{BB962C8B-B14F-4D97-AF65-F5344CB8AC3E}">
        <p14:creationId xmlns:p14="http://schemas.microsoft.com/office/powerpoint/2010/main" val="2277374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01F5F"/>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rgbClr val="051C28"/>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1999" cy="6857997"/>
          </a:xfrm>
          <a:prstGeom prst="rect">
            <a:avLst/>
          </a:prstGeom>
        </p:spPr>
      </p:pic>
      <p:sp>
        <p:nvSpPr>
          <p:cNvPr id="17" name="bg object 17"/>
          <p:cNvSpPr/>
          <p:nvPr/>
        </p:nvSpPr>
        <p:spPr>
          <a:xfrm>
            <a:off x="457200" y="0"/>
            <a:ext cx="1122045" cy="5329555"/>
          </a:xfrm>
          <a:custGeom>
            <a:avLst/>
            <a:gdLst/>
            <a:ahLst/>
            <a:cxnLst/>
            <a:rect l="l" t="t" r="r" b="b"/>
            <a:pathLst>
              <a:path w="1122045" h="5329555">
                <a:moveTo>
                  <a:pt x="1121664" y="0"/>
                </a:moveTo>
                <a:lnTo>
                  <a:pt x="867791" y="0"/>
                </a:lnTo>
                <a:lnTo>
                  <a:pt x="0" y="5286502"/>
                </a:lnTo>
                <a:lnTo>
                  <a:pt x="247497" y="5329428"/>
                </a:lnTo>
                <a:lnTo>
                  <a:pt x="1121664" y="0"/>
                </a:lnTo>
                <a:close/>
              </a:path>
            </a:pathLst>
          </a:custGeom>
          <a:solidFill>
            <a:srgbClr val="0E6EC5"/>
          </a:solidFill>
        </p:spPr>
        <p:txBody>
          <a:bodyPr wrap="square" lIns="0" tIns="0" rIns="0" bIns="0" rtlCol="0"/>
          <a:lstStyle/>
          <a:p>
            <a:endParaRPr/>
          </a:p>
        </p:txBody>
      </p:sp>
      <p:sp>
        <p:nvSpPr>
          <p:cNvPr id="18" name="bg object 18"/>
          <p:cNvSpPr/>
          <p:nvPr/>
        </p:nvSpPr>
        <p:spPr>
          <a:xfrm>
            <a:off x="150876" y="0"/>
            <a:ext cx="1117600" cy="5278120"/>
          </a:xfrm>
          <a:custGeom>
            <a:avLst/>
            <a:gdLst/>
            <a:ahLst/>
            <a:cxnLst/>
            <a:rect l="l" t="t" r="r" b="b"/>
            <a:pathLst>
              <a:path w="1117600" h="5278120">
                <a:moveTo>
                  <a:pt x="1117092" y="0"/>
                </a:moveTo>
                <a:lnTo>
                  <a:pt x="864793" y="0"/>
                </a:lnTo>
                <a:lnTo>
                  <a:pt x="0" y="5239512"/>
                </a:lnTo>
                <a:lnTo>
                  <a:pt x="249123" y="5277612"/>
                </a:lnTo>
                <a:lnTo>
                  <a:pt x="1117092" y="0"/>
                </a:lnTo>
                <a:close/>
              </a:path>
            </a:pathLst>
          </a:custGeom>
          <a:solidFill>
            <a:srgbClr val="1B7EB5"/>
          </a:solidFill>
        </p:spPr>
        <p:txBody>
          <a:bodyPr wrap="square" lIns="0" tIns="0" rIns="0" bIns="0" rtlCol="0"/>
          <a:lstStyle/>
          <a:p>
            <a:endParaRPr/>
          </a:p>
        </p:txBody>
      </p:sp>
      <p:sp>
        <p:nvSpPr>
          <p:cNvPr id="19" name="bg object 19"/>
          <p:cNvSpPr/>
          <p:nvPr/>
        </p:nvSpPr>
        <p:spPr>
          <a:xfrm>
            <a:off x="150876" y="5239511"/>
            <a:ext cx="1228725" cy="1618615"/>
          </a:xfrm>
          <a:custGeom>
            <a:avLst/>
            <a:gdLst/>
            <a:ahLst/>
            <a:cxnLst/>
            <a:rect l="l" t="t" r="r" b="b"/>
            <a:pathLst>
              <a:path w="1228725" h="1618615">
                <a:moveTo>
                  <a:pt x="0" y="0"/>
                </a:moveTo>
                <a:lnTo>
                  <a:pt x="1174369" y="1618487"/>
                </a:lnTo>
                <a:lnTo>
                  <a:pt x="1228344" y="1618487"/>
                </a:lnTo>
                <a:lnTo>
                  <a:pt x="0" y="0"/>
                </a:lnTo>
                <a:close/>
              </a:path>
            </a:pathLst>
          </a:custGeom>
          <a:solidFill>
            <a:srgbClr val="0E4664"/>
          </a:solidFill>
        </p:spPr>
        <p:txBody>
          <a:bodyPr wrap="square" lIns="0" tIns="0" rIns="0" bIns="0" rtlCol="0"/>
          <a:lstStyle/>
          <a:p>
            <a:endParaRPr/>
          </a:p>
        </p:txBody>
      </p:sp>
      <p:sp>
        <p:nvSpPr>
          <p:cNvPr id="20" name="bg object 20"/>
          <p:cNvSpPr/>
          <p:nvPr/>
        </p:nvSpPr>
        <p:spPr>
          <a:xfrm>
            <a:off x="457200" y="5291328"/>
            <a:ext cx="1495425" cy="1567180"/>
          </a:xfrm>
          <a:custGeom>
            <a:avLst/>
            <a:gdLst/>
            <a:ahLst/>
            <a:cxnLst/>
            <a:rect l="l" t="t" r="r" b="b"/>
            <a:pathLst>
              <a:path w="1495425" h="1567179">
                <a:moveTo>
                  <a:pt x="0" y="0"/>
                </a:moveTo>
                <a:lnTo>
                  <a:pt x="1442720" y="1566672"/>
                </a:lnTo>
                <a:lnTo>
                  <a:pt x="1495044" y="1566672"/>
                </a:lnTo>
                <a:lnTo>
                  <a:pt x="0" y="0"/>
                </a:lnTo>
                <a:close/>
              </a:path>
            </a:pathLst>
          </a:custGeom>
          <a:solidFill>
            <a:srgbClr val="083762"/>
          </a:solidFill>
        </p:spPr>
        <p:txBody>
          <a:bodyPr wrap="square" lIns="0" tIns="0" rIns="0" bIns="0" rtlCol="0"/>
          <a:lstStyle/>
          <a:p>
            <a:endParaRPr/>
          </a:p>
        </p:txBody>
      </p:sp>
      <p:sp>
        <p:nvSpPr>
          <p:cNvPr id="21" name="bg object 21"/>
          <p:cNvSpPr/>
          <p:nvPr/>
        </p:nvSpPr>
        <p:spPr>
          <a:xfrm>
            <a:off x="457200" y="5286755"/>
            <a:ext cx="2131060" cy="1571625"/>
          </a:xfrm>
          <a:custGeom>
            <a:avLst/>
            <a:gdLst/>
            <a:ahLst/>
            <a:cxnLst/>
            <a:rect l="l" t="t" r="r" b="b"/>
            <a:pathLst>
              <a:path w="2131060" h="1571625">
                <a:moveTo>
                  <a:pt x="0" y="0"/>
                </a:moveTo>
                <a:lnTo>
                  <a:pt x="0" y="4699"/>
                </a:lnTo>
                <a:lnTo>
                  <a:pt x="1495552" y="1571243"/>
                </a:lnTo>
                <a:lnTo>
                  <a:pt x="2130552" y="1571243"/>
                </a:lnTo>
                <a:lnTo>
                  <a:pt x="247662" y="42799"/>
                </a:lnTo>
                <a:lnTo>
                  <a:pt x="0" y="0"/>
                </a:lnTo>
                <a:close/>
              </a:path>
            </a:pathLst>
          </a:custGeom>
          <a:solidFill>
            <a:srgbClr val="0A5294"/>
          </a:solidFill>
        </p:spPr>
        <p:txBody>
          <a:bodyPr wrap="square" lIns="0" tIns="0" rIns="0" bIns="0" rtlCol="0"/>
          <a:lstStyle/>
          <a:p>
            <a:endParaRPr/>
          </a:p>
        </p:txBody>
      </p:sp>
      <p:sp>
        <p:nvSpPr>
          <p:cNvPr id="22" name="bg object 22"/>
          <p:cNvSpPr/>
          <p:nvPr/>
        </p:nvSpPr>
        <p:spPr>
          <a:xfrm>
            <a:off x="150876" y="5239511"/>
            <a:ext cx="1694814" cy="1618615"/>
          </a:xfrm>
          <a:custGeom>
            <a:avLst/>
            <a:gdLst/>
            <a:ahLst/>
            <a:cxnLst/>
            <a:rect l="l" t="t" r="r" b="b"/>
            <a:pathLst>
              <a:path w="1694814" h="1618615">
                <a:moveTo>
                  <a:pt x="0" y="0"/>
                </a:moveTo>
                <a:lnTo>
                  <a:pt x="1228217" y="1618487"/>
                </a:lnTo>
                <a:lnTo>
                  <a:pt x="1694688" y="1618487"/>
                </a:lnTo>
                <a:lnTo>
                  <a:pt x="291973" y="95250"/>
                </a:lnTo>
                <a:lnTo>
                  <a:pt x="244360" y="42799"/>
                </a:lnTo>
                <a:lnTo>
                  <a:pt x="249123" y="42799"/>
                </a:lnTo>
                <a:lnTo>
                  <a:pt x="249123" y="38100"/>
                </a:lnTo>
                <a:lnTo>
                  <a:pt x="244360" y="38100"/>
                </a:lnTo>
                <a:lnTo>
                  <a:pt x="0" y="0"/>
                </a:lnTo>
                <a:close/>
              </a:path>
            </a:pathLst>
          </a:custGeom>
          <a:solidFill>
            <a:srgbClr val="15628D"/>
          </a:solidFill>
        </p:spPr>
        <p:txBody>
          <a:bodyPr wrap="square" lIns="0" tIns="0" rIns="0" bIns="0" rtlCol="0"/>
          <a:lstStyle/>
          <a:p>
            <a:endParaRPr/>
          </a:p>
        </p:txBody>
      </p:sp>
      <p:pic>
        <p:nvPicPr>
          <p:cNvPr id="23" name="bg object 23"/>
          <p:cNvPicPr/>
          <p:nvPr/>
        </p:nvPicPr>
        <p:blipFill>
          <a:blip r:embed="rId3" cstate="print"/>
          <a:stretch>
            <a:fillRect/>
          </a:stretch>
        </p:blipFill>
        <p:spPr>
          <a:xfrm>
            <a:off x="3191255" y="659891"/>
            <a:ext cx="2426970" cy="1116329"/>
          </a:xfrm>
          <a:prstGeom prst="rect">
            <a:avLst/>
          </a:prstGeom>
        </p:spPr>
      </p:pic>
      <p:pic>
        <p:nvPicPr>
          <p:cNvPr id="24" name="bg object 24"/>
          <p:cNvPicPr/>
          <p:nvPr/>
        </p:nvPicPr>
        <p:blipFill>
          <a:blip r:embed="rId4" cstate="print"/>
          <a:stretch>
            <a:fillRect/>
          </a:stretch>
        </p:blipFill>
        <p:spPr>
          <a:xfrm>
            <a:off x="5065776" y="659891"/>
            <a:ext cx="2269998" cy="1116329"/>
          </a:xfrm>
          <a:prstGeom prst="rect">
            <a:avLst/>
          </a:prstGeom>
        </p:spPr>
      </p:pic>
      <p:pic>
        <p:nvPicPr>
          <p:cNvPr id="25" name="bg object 25"/>
          <p:cNvPicPr/>
          <p:nvPr/>
        </p:nvPicPr>
        <p:blipFill>
          <a:blip r:embed="rId5" cstate="print"/>
          <a:stretch>
            <a:fillRect/>
          </a:stretch>
        </p:blipFill>
        <p:spPr>
          <a:xfrm>
            <a:off x="6777227" y="659891"/>
            <a:ext cx="785622" cy="1116329"/>
          </a:xfrm>
          <a:prstGeom prst="rect">
            <a:avLst/>
          </a:prstGeom>
        </p:spPr>
      </p:pic>
      <p:pic>
        <p:nvPicPr>
          <p:cNvPr id="26" name="bg object 26"/>
          <p:cNvPicPr/>
          <p:nvPr/>
        </p:nvPicPr>
        <p:blipFill>
          <a:blip r:embed="rId6" cstate="print"/>
          <a:stretch>
            <a:fillRect/>
          </a:stretch>
        </p:blipFill>
        <p:spPr>
          <a:xfrm>
            <a:off x="7007352" y="659891"/>
            <a:ext cx="2650998" cy="1116329"/>
          </a:xfrm>
          <a:prstGeom prst="rect">
            <a:avLst/>
          </a:prstGeom>
        </p:spPr>
      </p:pic>
      <p:sp>
        <p:nvSpPr>
          <p:cNvPr id="2" name="Holder 2"/>
          <p:cNvSpPr>
            <a:spLocks noGrp="1"/>
          </p:cNvSpPr>
          <p:nvPr>
            <p:ph type="title"/>
          </p:nvPr>
        </p:nvSpPr>
        <p:spPr/>
        <p:txBody>
          <a:bodyPr lIns="0" tIns="0" rIns="0" bIns="0"/>
          <a:lstStyle>
            <a:lvl1pPr>
              <a:defRPr sz="4000" b="1" i="0">
                <a:solidFill>
                  <a:srgbClr val="001F5F"/>
                </a:solidFill>
                <a:latin typeface="Arial"/>
                <a:cs typeface="Arial"/>
              </a:defRPr>
            </a:lvl1pPr>
          </a:lstStyle>
          <a:p>
            <a:endParaRPr/>
          </a:p>
        </p:txBody>
      </p:sp>
      <p:sp>
        <p:nvSpPr>
          <p:cNvPr id="3" name="Holder 3"/>
          <p:cNvSpPr>
            <a:spLocks noGrp="1"/>
          </p:cNvSpPr>
          <p:nvPr>
            <p:ph sz="half" idx="2"/>
          </p:nvPr>
        </p:nvSpPr>
        <p:spPr>
          <a:xfrm>
            <a:off x="1479041" y="1400937"/>
            <a:ext cx="4740275" cy="4291330"/>
          </a:xfrm>
          <a:prstGeom prst="rect">
            <a:avLst/>
          </a:prstGeom>
        </p:spPr>
        <p:txBody>
          <a:bodyPr wrap="square" lIns="0" tIns="0" rIns="0" bIns="0">
            <a:spAutoFit/>
          </a:bodyPr>
          <a:lstStyle>
            <a:lvl1pPr>
              <a:defRPr sz="2400" b="1" i="0">
                <a:solidFill>
                  <a:srgbClr val="0A5294"/>
                </a:solidFill>
                <a:latin typeface="Corbel"/>
                <a:cs typeface="Corbel"/>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01F5F"/>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1999" cy="6857997"/>
          </a:xfrm>
          <a:prstGeom prst="rect">
            <a:avLst/>
          </a:prstGeom>
        </p:spPr>
      </p:pic>
      <p:sp>
        <p:nvSpPr>
          <p:cNvPr id="17" name="bg object 17"/>
          <p:cNvSpPr/>
          <p:nvPr/>
        </p:nvSpPr>
        <p:spPr>
          <a:xfrm>
            <a:off x="457200" y="0"/>
            <a:ext cx="1122045" cy="5329555"/>
          </a:xfrm>
          <a:custGeom>
            <a:avLst/>
            <a:gdLst/>
            <a:ahLst/>
            <a:cxnLst/>
            <a:rect l="l" t="t" r="r" b="b"/>
            <a:pathLst>
              <a:path w="1122045" h="5329555">
                <a:moveTo>
                  <a:pt x="1121664" y="0"/>
                </a:moveTo>
                <a:lnTo>
                  <a:pt x="867791" y="0"/>
                </a:lnTo>
                <a:lnTo>
                  <a:pt x="0" y="5286502"/>
                </a:lnTo>
                <a:lnTo>
                  <a:pt x="247497" y="5329428"/>
                </a:lnTo>
                <a:lnTo>
                  <a:pt x="1121664" y="0"/>
                </a:lnTo>
                <a:close/>
              </a:path>
            </a:pathLst>
          </a:custGeom>
          <a:solidFill>
            <a:srgbClr val="0E6EC5"/>
          </a:solidFill>
        </p:spPr>
        <p:txBody>
          <a:bodyPr wrap="square" lIns="0" tIns="0" rIns="0" bIns="0" rtlCol="0"/>
          <a:lstStyle/>
          <a:p>
            <a:endParaRPr/>
          </a:p>
        </p:txBody>
      </p:sp>
      <p:sp>
        <p:nvSpPr>
          <p:cNvPr id="18" name="bg object 18"/>
          <p:cNvSpPr/>
          <p:nvPr/>
        </p:nvSpPr>
        <p:spPr>
          <a:xfrm>
            <a:off x="150876" y="0"/>
            <a:ext cx="1117600" cy="5278120"/>
          </a:xfrm>
          <a:custGeom>
            <a:avLst/>
            <a:gdLst/>
            <a:ahLst/>
            <a:cxnLst/>
            <a:rect l="l" t="t" r="r" b="b"/>
            <a:pathLst>
              <a:path w="1117600" h="5278120">
                <a:moveTo>
                  <a:pt x="1117092" y="0"/>
                </a:moveTo>
                <a:lnTo>
                  <a:pt x="864793" y="0"/>
                </a:lnTo>
                <a:lnTo>
                  <a:pt x="0" y="5239512"/>
                </a:lnTo>
                <a:lnTo>
                  <a:pt x="249123" y="5277612"/>
                </a:lnTo>
                <a:lnTo>
                  <a:pt x="1117092" y="0"/>
                </a:lnTo>
                <a:close/>
              </a:path>
            </a:pathLst>
          </a:custGeom>
          <a:solidFill>
            <a:srgbClr val="1B7EB5"/>
          </a:solidFill>
        </p:spPr>
        <p:txBody>
          <a:bodyPr wrap="square" lIns="0" tIns="0" rIns="0" bIns="0" rtlCol="0"/>
          <a:lstStyle/>
          <a:p>
            <a:endParaRPr/>
          </a:p>
        </p:txBody>
      </p:sp>
      <p:sp>
        <p:nvSpPr>
          <p:cNvPr id="19" name="bg object 19"/>
          <p:cNvSpPr/>
          <p:nvPr/>
        </p:nvSpPr>
        <p:spPr>
          <a:xfrm>
            <a:off x="150876" y="5239511"/>
            <a:ext cx="1228725" cy="1618615"/>
          </a:xfrm>
          <a:custGeom>
            <a:avLst/>
            <a:gdLst/>
            <a:ahLst/>
            <a:cxnLst/>
            <a:rect l="l" t="t" r="r" b="b"/>
            <a:pathLst>
              <a:path w="1228725" h="1618615">
                <a:moveTo>
                  <a:pt x="0" y="0"/>
                </a:moveTo>
                <a:lnTo>
                  <a:pt x="1174369" y="1618487"/>
                </a:lnTo>
                <a:lnTo>
                  <a:pt x="1228344" y="1618487"/>
                </a:lnTo>
                <a:lnTo>
                  <a:pt x="0" y="0"/>
                </a:lnTo>
                <a:close/>
              </a:path>
            </a:pathLst>
          </a:custGeom>
          <a:solidFill>
            <a:srgbClr val="0E4664"/>
          </a:solidFill>
        </p:spPr>
        <p:txBody>
          <a:bodyPr wrap="square" lIns="0" tIns="0" rIns="0" bIns="0" rtlCol="0"/>
          <a:lstStyle/>
          <a:p>
            <a:endParaRPr/>
          </a:p>
        </p:txBody>
      </p:sp>
      <p:sp>
        <p:nvSpPr>
          <p:cNvPr id="20" name="bg object 20"/>
          <p:cNvSpPr/>
          <p:nvPr/>
        </p:nvSpPr>
        <p:spPr>
          <a:xfrm>
            <a:off x="457200" y="5291328"/>
            <a:ext cx="1495425" cy="1567180"/>
          </a:xfrm>
          <a:custGeom>
            <a:avLst/>
            <a:gdLst/>
            <a:ahLst/>
            <a:cxnLst/>
            <a:rect l="l" t="t" r="r" b="b"/>
            <a:pathLst>
              <a:path w="1495425" h="1567179">
                <a:moveTo>
                  <a:pt x="0" y="0"/>
                </a:moveTo>
                <a:lnTo>
                  <a:pt x="1442720" y="1566672"/>
                </a:lnTo>
                <a:lnTo>
                  <a:pt x="1495044" y="1566672"/>
                </a:lnTo>
                <a:lnTo>
                  <a:pt x="0" y="0"/>
                </a:lnTo>
                <a:close/>
              </a:path>
            </a:pathLst>
          </a:custGeom>
          <a:solidFill>
            <a:srgbClr val="083762"/>
          </a:solidFill>
        </p:spPr>
        <p:txBody>
          <a:bodyPr wrap="square" lIns="0" tIns="0" rIns="0" bIns="0" rtlCol="0"/>
          <a:lstStyle/>
          <a:p>
            <a:endParaRPr/>
          </a:p>
        </p:txBody>
      </p:sp>
      <p:sp>
        <p:nvSpPr>
          <p:cNvPr id="21" name="bg object 21"/>
          <p:cNvSpPr/>
          <p:nvPr/>
        </p:nvSpPr>
        <p:spPr>
          <a:xfrm>
            <a:off x="457200" y="5286755"/>
            <a:ext cx="2131060" cy="1571625"/>
          </a:xfrm>
          <a:custGeom>
            <a:avLst/>
            <a:gdLst/>
            <a:ahLst/>
            <a:cxnLst/>
            <a:rect l="l" t="t" r="r" b="b"/>
            <a:pathLst>
              <a:path w="2131060" h="1571625">
                <a:moveTo>
                  <a:pt x="0" y="0"/>
                </a:moveTo>
                <a:lnTo>
                  <a:pt x="0" y="4699"/>
                </a:lnTo>
                <a:lnTo>
                  <a:pt x="1495552" y="1571243"/>
                </a:lnTo>
                <a:lnTo>
                  <a:pt x="2130552" y="1571243"/>
                </a:lnTo>
                <a:lnTo>
                  <a:pt x="247662" y="42799"/>
                </a:lnTo>
                <a:lnTo>
                  <a:pt x="0" y="0"/>
                </a:lnTo>
                <a:close/>
              </a:path>
            </a:pathLst>
          </a:custGeom>
          <a:solidFill>
            <a:srgbClr val="0A5294"/>
          </a:solidFill>
        </p:spPr>
        <p:txBody>
          <a:bodyPr wrap="square" lIns="0" tIns="0" rIns="0" bIns="0" rtlCol="0"/>
          <a:lstStyle/>
          <a:p>
            <a:endParaRPr/>
          </a:p>
        </p:txBody>
      </p:sp>
      <p:sp>
        <p:nvSpPr>
          <p:cNvPr id="22" name="bg object 22"/>
          <p:cNvSpPr/>
          <p:nvPr/>
        </p:nvSpPr>
        <p:spPr>
          <a:xfrm>
            <a:off x="150876" y="5239511"/>
            <a:ext cx="1694814" cy="1618615"/>
          </a:xfrm>
          <a:custGeom>
            <a:avLst/>
            <a:gdLst/>
            <a:ahLst/>
            <a:cxnLst/>
            <a:rect l="l" t="t" r="r" b="b"/>
            <a:pathLst>
              <a:path w="1694814" h="1618615">
                <a:moveTo>
                  <a:pt x="0" y="0"/>
                </a:moveTo>
                <a:lnTo>
                  <a:pt x="1228217" y="1618487"/>
                </a:lnTo>
                <a:lnTo>
                  <a:pt x="1694688" y="1618487"/>
                </a:lnTo>
                <a:lnTo>
                  <a:pt x="291973" y="95250"/>
                </a:lnTo>
                <a:lnTo>
                  <a:pt x="244360" y="42799"/>
                </a:lnTo>
                <a:lnTo>
                  <a:pt x="249123" y="42799"/>
                </a:lnTo>
                <a:lnTo>
                  <a:pt x="249123" y="38100"/>
                </a:lnTo>
                <a:lnTo>
                  <a:pt x="244360" y="38100"/>
                </a:lnTo>
                <a:lnTo>
                  <a:pt x="0" y="0"/>
                </a:lnTo>
                <a:close/>
              </a:path>
            </a:pathLst>
          </a:custGeom>
          <a:solidFill>
            <a:srgbClr val="15628D"/>
          </a:solidFill>
        </p:spPr>
        <p:txBody>
          <a:bodyPr wrap="square" lIns="0" tIns="0" rIns="0" bIns="0" rtlCol="0"/>
          <a:lstStyle/>
          <a:p>
            <a:endParaRPr/>
          </a:p>
        </p:txBody>
      </p:sp>
      <p:sp>
        <p:nvSpPr>
          <p:cNvPr id="2" name="Holder 2"/>
          <p:cNvSpPr>
            <a:spLocks noGrp="1"/>
          </p:cNvSpPr>
          <p:nvPr>
            <p:ph type="title"/>
          </p:nvPr>
        </p:nvSpPr>
        <p:spPr>
          <a:xfrm>
            <a:off x="5018913" y="494792"/>
            <a:ext cx="3033395" cy="635000"/>
          </a:xfrm>
          <a:prstGeom prst="rect">
            <a:avLst/>
          </a:prstGeom>
        </p:spPr>
        <p:txBody>
          <a:bodyPr wrap="square" lIns="0" tIns="0" rIns="0" bIns="0">
            <a:spAutoFit/>
          </a:bodyPr>
          <a:lstStyle>
            <a:lvl1pPr>
              <a:defRPr sz="4000" b="1" i="0">
                <a:solidFill>
                  <a:srgbClr val="001F5F"/>
                </a:solidFill>
                <a:latin typeface="Arial"/>
                <a:cs typeface="Arial"/>
              </a:defRPr>
            </a:lvl1pPr>
          </a:lstStyle>
          <a:p>
            <a:endParaRPr/>
          </a:p>
        </p:txBody>
      </p:sp>
      <p:sp>
        <p:nvSpPr>
          <p:cNvPr id="3" name="Holder 3"/>
          <p:cNvSpPr>
            <a:spLocks noGrp="1"/>
          </p:cNvSpPr>
          <p:nvPr>
            <p:ph type="body" idx="1"/>
          </p:nvPr>
        </p:nvSpPr>
        <p:spPr>
          <a:xfrm>
            <a:off x="1696592" y="2054097"/>
            <a:ext cx="9960610" cy="2952115"/>
          </a:xfrm>
          <a:prstGeom prst="rect">
            <a:avLst/>
          </a:prstGeom>
        </p:spPr>
        <p:txBody>
          <a:bodyPr wrap="square" lIns="0" tIns="0" rIns="0" bIns="0">
            <a:spAutoFit/>
          </a:bodyPr>
          <a:lstStyle>
            <a:lvl1pPr>
              <a:defRPr sz="2400" b="0" i="0">
                <a:solidFill>
                  <a:srgbClr val="051C28"/>
                </a:solidFill>
                <a:latin typeface="Times New Roman"/>
                <a:cs typeface="Times New Roman"/>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10/26/2023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17.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10" Type="http://schemas.openxmlformats.org/officeDocument/2006/relationships/image" Target="../media/image17.png"/><Relationship Id="rId4" Type="http://schemas.openxmlformats.org/officeDocument/2006/relationships/image" Target="../media/image24.png"/><Relationship Id="rId9" Type="http://schemas.openxmlformats.org/officeDocument/2006/relationships/image" Target="../media/image29.png"/></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2.png"/><Relationship Id="rId7" Type="http://schemas.openxmlformats.org/officeDocument/2006/relationships/image" Target="../media/image17.png"/><Relationship Id="rId2" Type="http://schemas.openxmlformats.org/officeDocument/2006/relationships/image" Target="../media/image31.png"/><Relationship Id="rId1" Type="http://schemas.openxmlformats.org/officeDocument/2006/relationships/slideLayout" Target="../slideLayouts/slideLayout2.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2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2.png"/></Relationships>
</file>

<file path=ppt/slides/_rels/slide2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4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hyperlink" Target="mailto:cianconi@acerweb.it" TargetMode="External"/><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nticorruzione.it/-/fascicolo-virtuale-dell-operatore-economico-fvoe"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 name="object 13"/>
          <p:cNvSpPr txBox="1">
            <a:spLocks noGrp="1"/>
          </p:cNvSpPr>
          <p:nvPr>
            <p:ph type="title"/>
          </p:nvPr>
        </p:nvSpPr>
        <p:spPr>
          <a:xfrm>
            <a:off x="4572000" y="2514600"/>
            <a:ext cx="3793491" cy="382156"/>
          </a:xfrm>
          <a:prstGeom prst="rect">
            <a:avLst/>
          </a:prstGeom>
        </p:spPr>
        <p:txBody>
          <a:bodyPr vert="horz" wrap="square" lIns="0" tIns="12700" rIns="0" bIns="0" rtlCol="0">
            <a:spAutoFit/>
          </a:bodyPr>
          <a:lstStyle/>
          <a:p>
            <a:pPr marL="12700">
              <a:lnSpc>
                <a:spcPct val="100000"/>
              </a:lnSpc>
              <a:spcBef>
                <a:spcPts val="100"/>
              </a:spcBef>
            </a:pPr>
            <a:r>
              <a:rPr sz="2400" b="0" dirty="0">
                <a:solidFill>
                  <a:srgbClr val="0A5294"/>
                </a:solidFill>
                <a:uFill>
                  <a:solidFill>
                    <a:srgbClr val="0A5294"/>
                  </a:solidFill>
                </a:uFill>
                <a:latin typeface="Arial" panose="020B0604020202020204" pitchFamily="34" charset="0"/>
                <a:cs typeface="Arial" panose="020B0604020202020204" pitchFamily="34" charset="0"/>
              </a:rPr>
              <a:t>2</a:t>
            </a:r>
            <a:r>
              <a:rPr lang="it-IT" sz="2400" b="0" dirty="0">
                <a:solidFill>
                  <a:srgbClr val="0A5294"/>
                </a:solidFill>
                <a:uFill>
                  <a:solidFill>
                    <a:srgbClr val="0A5294"/>
                  </a:solidFill>
                </a:uFill>
                <a:latin typeface="Arial" panose="020B0604020202020204" pitchFamily="34" charset="0"/>
                <a:cs typeface="Arial" panose="020B0604020202020204" pitchFamily="34" charset="0"/>
              </a:rPr>
              <a:t>6</a:t>
            </a:r>
            <a:r>
              <a:rPr sz="2400" b="0" spc="-30" dirty="0">
                <a:solidFill>
                  <a:srgbClr val="0A5294"/>
                </a:solidFill>
                <a:uFill>
                  <a:solidFill>
                    <a:srgbClr val="0A5294"/>
                  </a:solidFill>
                </a:uFill>
                <a:latin typeface="Arial" panose="020B0604020202020204" pitchFamily="34" charset="0"/>
                <a:cs typeface="Arial" panose="020B0604020202020204" pitchFamily="34" charset="0"/>
              </a:rPr>
              <a:t> </a:t>
            </a:r>
            <a:r>
              <a:rPr lang="it-IT" sz="2400" b="0" dirty="0">
                <a:solidFill>
                  <a:srgbClr val="0A5294"/>
                </a:solidFill>
                <a:uFill>
                  <a:solidFill>
                    <a:srgbClr val="0A5294"/>
                  </a:solidFill>
                </a:uFill>
                <a:latin typeface="Arial" panose="020B0604020202020204" pitchFamily="34" charset="0"/>
                <a:cs typeface="Arial" panose="020B0604020202020204" pitchFamily="34" charset="0"/>
              </a:rPr>
              <a:t>ottobre </a:t>
            </a:r>
            <a:r>
              <a:rPr sz="2400" b="0" spc="-5" dirty="0">
                <a:solidFill>
                  <a:srgbClr val="0A5294"/>
                </a:solidFill>
                <a:uFill>
                  <a:solidFill>
                    <a:srgbClr val="0A5294"/>
                  </a:solidFill>
                </a:uFill>
                <a:latin typeface="Arial" panose="020B0604020202020204" pitchFamily="34" charset="0"/>
                <a:cs typeface="Arial" panose="020B0604020202020204" pitchFamily="34" charset="0"/>
              </a:rPr>
              <a:t>2023 </a:t>
            </a:r>
            <a:r>
              <a:rPr sz="2400" b="0" dirty="0">
                <a:solidFill>
                  <a:srgbClr val="0A5294"/>
                </a:solidFill>
                <a:uFill>
                  <a:solidFill>
                    <a:srgbClr val="0A5294"/>
                  </a:solidFill>
                </a:uFill>
                <a:latin typeface="Arial" panose="020B0604020202020204" pitchFamily="34" charset="0"/>
                <a:cs typeface="Arial" panose="020B0604020202020204" pitchFamily="34" charset="0"/>
              </a:rPr>
              <a:t>h.</a:t>
            </a:r>
            <a:r>
              <a:rPr sz="2400" b="0" spc="-35" dirty="0">
                <a:solidFill>
                  <a:srgbClr val="0A5294"/>
                </a:solidFill>
                <a:uFill>
                  <a:solidFill>
                    <a:srgbClr val="0A5294"/>
                  </a:solidFill>
                </a:uFill>
                <a:latin typeface="Arial" panose="020B0604020202020204" pitchFamily="34" charset="0"/>
                <a:cs typeface="Arial" panose="020B0604020202020204" pitchFamily="34" charset="0"/>
              </a:rPr>
              <a:t> </a:t>
            </a:r>
            <a:r>
              <a:rPr sz="2400" b="0" spc="-30" dirty="0">
                <a:solidFill>
                  <a:srgbClr val="0A5294"/>
                </a:solidFill>
                <a:uFill>
                  <a:solidFill>
                    <a:srgbClr val="0A5294"/>
                  </a:solidFill>
                </a:uFill>
                <a:latin typeface="Arial" panose="020B0604020202020204" pitchFamily="34" charset="0"/>
                <a:cs typeface="Arial" panose="020B0604020202020204" pitchFamily="34" charset="0"/>
              </a:rPr>
              <a:t>1</a:t>
            </a:r>
            <a:r>
              <a:rPr lang="it-IT" sz="2400" b="0" spc="-30" dirty="0">
                <a:solidFill>
                  <a:srgbClr val="0A5294"/>
                </a:solidFill>
                <a:uFill>
                  <a:solidFill>
                    <a:srgbClr val="0A5294"/>
                  </a:solidFill>
                </a:uFill>
                <a:latin typeface="Arial" panose="020B0604020202020204" pitchFamily="34" charset="0"/>
                <a:cs typeface="Arial" panose="020B0604020202020204" pitchFamily="34" charset="0"/>
              </a:rPr>
              <a:t>5</a:t>
            </a:r>
            <a:r>
              <a:rPr sz="2400" b="0" spc="-30" dirty="0">
                <a:solidFill>
                  <a:srgbClr val="0A5294"/>
                </a:solidFill>
                <a:uFill>
                  <a:solidFill>
                    <a:srgbClr val="0A5294"/>
                  </a:solidFill>
                </a:uFill>
                <a:latin typeface="Arial" panose="020B0604020202020204" pitchFamily="34" charset="0"/>
                <a:cs typeface="Arial" panose="020B0604020202020204" pitchFamily="34" charset="0"/>
              </a:rPr>
              <a:t>.</a:t>
            </a:r>
            <a:r>
              <a:rPr lang="it-IT" sz="2400" b="0" spc="-30" dirty="0">
                <a:solidFill>
                  <a:srgbClr val="0A5294"/>
                </a:solidFill>
                <a:uFill>
                  <a:solidFill>
                    <a:srgbClr val="0A5294"/>
                  </a:solidFill>
                </a:uFill>
                <a:latin typeface="Arial" panose="020B0604020202020204" pitchFamily="34" charset="0"/>
                <a:cs typeface="Arial" panose="020B0604020202020204" pitchFamily="34" charset="0"/>
              </a:rPr>
              <a:t>0</a:t>
            </a:r>
            <a:r>
              <a:rPr sz="2400" b="0" spc="-30" dirty="0">
                <a:solidFill>
                  <a:srgbClr val="0A5294"/>
                </a:solidFill>
                <a:uFill>
                  <a:solidFill>
                    <a:srgbClr val="0A5294"/>
                  </a:solidFill>
                </a:uFill>
                <a:latin typeface="Arial" panose="020B0604020202020204" pitchFamily="34" charset="0"/>
                <a:cs typeface="Arial" panose="020B0604020202020204" pitchFamily="34" charset="0"/>
              </a:rPr>
              <a:t>0</a:t>
            </a:r>
            <a:endParaRPr sz="2400" b="0" dirty="0">
              <a:latin typeface="Arial" panose="020B0604020202020204" pitchFamily="34" charset="0"/>
              <a:cs typeface="Arial" panose="020B0604020202020204" pitchFamily="34" charset="0"/>
            </a:endParaRPr>
          </a:p>
        </p:txBody>
      </p:sp>
      <p:sp>
        <p:nvSpPr>
          <p:cNvPr id="14" name="object 14"/>
          <p:cNvSpPr txBox="1"/>
          <p:nvPr/>
        </p:nvSpPr>
        <p:spPr>
          <a:xfrm>
            <a:off x="2057400" y="3048000"/>
            <a:ext cx="8382000" cy="1976823"/>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marR="5080" algn="ctr">
              <a:lnSpc>
                <a:spcPct val="100000"/>
              </a:lnSpc>
              <a:spcBef>
                <a:spcPts val="95"/>
              </a:spcBef>
            </a:pPr>
            <a:r>
              <a:rPr lang="it-IT" sz="3600" b="1" dirty="0">
                <a:solidFill>
                  <a:srgbClr val="0A5294"/>
                </a:solidFill>
                <a:uFill>
                  <a:solidFill>
                    <a:srgbClr val="0A5294"/>
                  </a:solidFill>
                </a:uFill>
                <a:latin typeface="Arial" panose="020B0604020202020204" pitchFamily="34" charset="0"/>
                <a:ea typeface="+mj-ea"/>
                <a:cs typeface="Arial" panose="020B0604020202020204" pitchFamily="34" charset="0"/>
              </a:rPr>
              <a:t>Requisiti soggettivi tra vecchio e nuovo Codice: le cause di esclusione</a:t>
            </a:r>
          </a:p>
          <a:p>
            <a:pPr marL="12700" marR="5080" algn="ctr">
              <a:lnSpc>
                <a:spcPct val="100000"/>
              </a:lnSpc>
              <a:spcBef>
                <a:spcPts val="95"/>
              </a:spcBef>
            </a:pPr>
            <a:endParaRPr lang="it-IT" sz="3600" b="1" spc="-30" dirty="0">
              <a:solidFill>
                <a:srgbClr val="0A5294"/>
              </a:solidFill>
              <a:uFill>
                <a:solidFill>
                  <a:srgbClr val="0A5294"/>
                </a:solidFill>
              </a:uFill>
              <a:latin typeface="Arial" panose="020B0604020202020204" pitchFamily="34" charset="0"/>
              <a:ea typeface="+mj-ea"/>
              <a:cs typeface="Arial" panose="020B0604020202020204" pitchFamily="34" charset="0"/>
            </a:endParaRPr>
          </a:p>
          <a:p>
            <a:pPr marL="12700" marR="5080" algn="ctr">
              <a:lnSpc>
                <a:spcPct val="100000"/>
              </a:lnSpc>
              <a:spcBef>
                <a:spcPts val="95"/>
              </a:spcBef>
            </a:pPr>
            <a:r>
              <a:rPr spc="-30" dirty="0">
                <a:solidFill>
                  <a:srgbClr val="0A5294"/>
                </a:solidFill>
                <a:uFill>
                  <a:solidFill>
                    <a:srgbClr val="0A5294"/>
                  </a:solidFill>
                </a:uFill>
                <a:latin typeface="Arial" panose="020B0604020202020204" pitchFamily="34" charset="0"/>
                <a:ea typeface="+mj-ea"/>
                <a:cs typeface="Arial" panose="020B0604020202020204" pitchFamily="34" charset="0"/>
              </a:rPr>
              <a:t>RELATORE: </a:t>
            </a:r>
            <a:r>
              <a:rPr lang="it-IT" spc="-30" dirty="0">
                <a:solidFill>
                  <a:srgbClr val="0A5294"/>
                </a:solidFill>
                <a:uFill>
                  <a:solidFill>
                    <a:srgbClr val="0A5294"/>
                  </a:solidFill>
                </a:uFill>
                <a:latin typeface="Arial" panose="020B0604020202020204" pitchFamily="34" charset="0"/>
                <a:ea typeface="+mj-ea"/>
                <a:cs typeface="Arial" panose="020B0604020202020204" pitchFamily="34" charset="0"/>
              </a:rPr>
              <a:t>Avv. Gianrico Cianconi</a:t>
            </a:r>
            <a:endParaRPr spc="-30" dirty="0">
              <a:solidFill>
                <a:srgbClr val="0A5294"/>
              </a:solidFill>
              <a:uFill>
                <a:solidFill>
                  <a:srgbClr val="0A5294"/>
                </a:solidFill>
              </a:uFill>
              <a:latin typeface="Arial" panose="020B0604020202020204" pitchFamily="34" charset="0"/>
              <a:ea typeface="+mj-ea"/>
              <a:cs typeface="Arial" panose="020B0604020202020204" pitchFamily="34" charset="0"/>
            </a:endParaRPr>
          </a:p>
        </p:txBody>
      </p:sp>
      <p:pic>
        <p:nvPicPr>
          <p:cNvPr id="3" name="Immagine 2"/>
          <p:cNvPicPr>
            <a:picLocks noChangeAspect="1"/>
          </p:cNvPicPr>
          <p:nvPr/>
        </p:nvPicPr>
        <p:blipFill>
          <a:blip r:embed="rId2"/>
          <a:stretch>
            <a:fillRect/>
          </a:stretch>
        </p:blipFill>
        <p:spPr>
          <a:xfrm>
            <a:off x="228600" y="304800"/>
            <a:ext cx="2249619" cy="6462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2" name="object 2"/>
          <p:cNvGrpSpPr/>
          <p:nvPr/>
        </p:nvGrpSpPr>
        <p:grpSpPr>
          <a:xfrm>
            <a:off x="4587240" y="454151"/>
            <a:ext cx="3529329" cy="1119505"/>
            <a:chOff x="4587240" y="454151"/>
            <a:chExt cx="3529329" cy="1119505"/>
          </a:xfrm>
        </p:grpSpPr>
        <p:pic>
          <p:nvPicPr>
            <p:cNvPr id="3" name="object 3"/>
            <p:cNvPicPr/>
            <p:nvPr/>
          </p:nvPicPr>
          <p:blipFill>
            <a:blip r:embed="rId2" cstate="print"/>
            <a:stretch>
              <a:fillRect/>
            </a:stretch>
          </p:blipFill>
          <p:spPr>
            <a:xfrm>
              <a:off x="4587240" y="454151"/>
              <a:ext cx="1027938" cy="1119378"/>
            </a:xfrm>
            <a:prstGeom prst="rect">
              <a:avLst/>
            </a:prstGeom>
          </p:spPr>
        </p:pic>
        <p:pic>
          <p:nvPicPr>
            <p:cNvPr id="4" name="object 4"/>
            <p:cNvPicPr/>
            <p:nvPr/>
          </p:nvPicPr>
          <p:blipFill>
            <a:blip r:embed="rId3" cstate="print"/>
            <a:stretch>
              <a:fillRect/>
            </a:stretch>
          </p:blipFill>
          <p:spPr>
            <a:xfrm>
              <a:off x="5013960" y="583692"/>
              <a:ext cx="1037082" cy="906017"/>
            </a:xfrm>
            <a:prstGeom prst="rect">
              <a:avLst/>
            </a:prstGeom>
          </p:spPr>
        </p:pic>
        <p:pic>
          <p:nvPicPr>
            <p:cNvPr id="5" name="object 5"/>
            <p:cNvPicPr/>
            <p:nvPr/>
          </p:nvPicPr>
          <p:blipFill>
            <a:blip r:embed="rId4" cstate="print"/>
            <a:stretch>
              <a:fillRect/>
            </a:stretch>
          </p:blipFill>
          <p:spPr>
            <a:xfrm>
              <a:off x="5449824" y="454151"/>
              <a:ext cx="1651254" cy="1119378"/>
            </a:xfrm>
            <a:prstGeom prst="rect">
              <a:avLst/>
            </a:prstGeom>
          </p:spPr>
        </p:pic>
        <p:pic>
          <p:nvPicPr>
            <p:cNvPr id="6" name="object 6"/>
            <p:cNvPicPr/>
            <p:nvPr/>
          </p:nvPicPr>
          <p:blipFill>
            <a:blip r:embed="rId5" cstate="print"/>
            <a:stretch>
              <a:fillRect/>
            </a:stretch>
          </p:blipFill>
          <p:spPr>
            <a:xfrm>
              <a:off x="6438900" y="454151"/>
              <a:ext cx="1253489" cy="1119378"/>
            </a:xfrm>
            <a:prstGeom prst="rect">
              <a:avLst/>
            </a:prstGeom>
          </p:spPr>
        </p:pic>
        <p:pic>
          <p:nvPicPr>
            <p:cNvPr id="7" name="object 7"/>
            <p:cNvPicPr/>
            <p:nvPr/>
          </p:nvPicPr>
          <p:blipFill>
            <a:blip r:embed="rId6" cstate="print"/>
            <a:stretch>
              <a:fillRect/>
            </a:stretch>
          </p:blipFill>
          <p:spPr>
            <a:xfrm>
              <a:off x="7030212" y="454151"/>
              <a:ext cx="1085850" cy="1119378"/>
            </a:xfrm>
            <a:prstGeom prst="rect">
              <a:avLst/>
            </a:prstGeom>
          </p:spPr>
        </p:pic>
      </p:grpSp>
      <p:sp>
        <p:nvSpPr>
          <p:cNvPr id="8" name="object 8"/>
          <p:cNvSpPr txBox="1"/>
          <p:nvPr/>
        </p:nvSpPr>
        <p:spPr>
          <a:xfrm>
            <a:off x="1490472" y="2264664"/>
            <a:ext cx="10313035" cy="1486304"/>
          </a:xfrm>
          <a:prstGeom prst="rect">
            <a:avLst/>
          </a:prstGeom>
          <a:solidFill>
            <a:srgbClr val="D6ECF8"/>
          </a:solidFill>
        </p:spPr>
        <p:txBody>
          <a:bodyPr vert="horz" wrap="square" lIns="0" tIns="130810" rIns="0" bIns="0" rtlCol="0">
            <a:spAutoFit/>
          </a:bodyPr>
          <a:lstStyle/>
          <a:p>
            <a:pPr marL="92075" marR="83820" algn="just">
              <a:lnSpc>
                <a:spcPct val="100000"/>
              </a:lnSpc>
              <a:spcBef>
                <a:spcPts val="1030"/>
              </a:spcBef>
            </a:pPr>
            <a:r>
              <a:rPr sz="2200" spc="-5" dirty="0">
                <a:solidFill>
                  <a:schemeClr val="tx2"/>
                </a:solidFill>
                <a:latin typeface="Times New Roman" panose="02020603050405020304" pitchFamily="18" charset="0"/>
                <a:cs typeface="Times New Roman" panose="02020603050405020304" pitchFamily="18" charset="0"/>
              </a:rPr>
              <a:t>È </a:t>
            </a:r>
            <a:r>
              <a:rPr sz="2200" b="1" spc="-5" dirty="0">
                <a:solidFill>
                  <a:schemeClr val="tx2"/>
                </a:solidFill>
                <a:latin typeface="Times New Roman" panose="02020603050405020304" pitchFamily="18" charset="0"/>
                <a:cs typeface="Times New Roman" panose="02020603050405020304" pitchFamily="18" charset="0"/>
              </a:rPr>
              <a:t>causa di esclusione </a:t>
            </a:r>
            <a:r>
              <a:rPr sz="2200" spc="-5" dirty="0">
                <a:solidFill>
                  <a:schemeClr val="tx2"/>
                </a:solidFill>
                <a:latin typeface="Times New Roman" panose="02020603050405020304" pitchFamily="18" charset="0"/>
                <a:cs typeface="Times New Roman" panose="02020603050405020304" pitchFamily="18" charset="0"/>
              </a:rPr>
              <a:t>di un operatore economico dalla partecipazione alla gara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appalto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per</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a:t>
            </a:r>
            <a:r>
              <a:rPr sz="2200" dirty="0">
                <a:solidFill>
                  <a:schemeClr val="tx2"/>
                </a:solidFill>
                <a:latin typeface="Times New Roman" panose="02020603050405020304" pitchFamily="18" charset="0"/>
                <a:cs typeface="Times New Roman" panose="02020603050405020304" pitchFamily="18" charset="0"/>
              </a:rPr>
              <a:t> periodo</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cinque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anni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
            </a:r>
            <a:r>
              <a:rPr sz="220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la</a:t>
            </a:r>
            <a:r>
              <a:rPr sz="2200" b="1" dirty="0">
                <a:solidFill>
                  <a:schemeClr val="tx2"/>
                </a:solidFill>
                <a:latin typeface="Times New Roman" panose="02020603050405020304" pitchFamily="18" charset="0"/>
                <a:cs typeface="Times New Roman" panose="02020603050405020304" pitchFamily="18" charset="0"/>
              </a:rPr>
              <a:t> </a:t>
            </a:r>
            <a:r>
              <a:rPr sz="2200" b="1" dirty="0" err="1">
                <a:solidFill>
                  <a:schemeClr val="tx2"/>
                </a:solidFill>
                <a:latin typeface="Times New Roman" panose="02020603050405020304" pitchFamily="18" charset="0"/>
                <a:cs typeface="Times New Roman" panose="02020603050405020304" pitchFamily="18" charset="0"/>
              </a:rPr>
              <a:t>condanna</a:t>
            </a:r>
            <a:r>
              <a:rPr sz="2200" b="1" spc="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con</a:t>
            </a:r>
            <a:r>
              <a:rPr lang="it-IT" sz="2200" b="1" spc="610" dirty="0">
                <a:solidFill>
                  <a:schemeClr val="tx2"/>
                </a:solidFill>
                <a:latin typeface="Times New Roman" panose="02020603050405020304" pitchFamily="18" charset="0"/>
                <a:cs typeface="Times New Roman" panose="02020603050405020304" pitchFamily="18" charset="0"/>
              </a:rPr>
              <a:t> </a:t>
            </a:r>
            <a:r>
              <a:rPr sz="2200" b="1" dirty="0" err="1">
                <a:solidFill>
                  <a:schemeClr val="tx2"/>
                </a:solidFill>
                <a:latin typeface="Times New Roman" panose="02020603050405020304" pitchFamily="18" charset="0"/>
                <a:cs typeface="Times New Roman" panose="02020603050405020304" pitchFamily="18" charset="0"/>
              </a:rPr>
              <a:t>sentenza</a:t>
            </a:r>
            <a:r>
              <a:rPr sz="2200" b="1" dirty="0">
                <a:solidFill>
                  <a:schemeClr val="tx2"/>
                </a:solidFill>
                <a:latin typeface="Times New Roman" panose="02020603050405020304" pitchFamily="18" charset="0"/>
                <a:cs typeface="Times New Roman" panose="02020603050405020304" pitchFamily="18" charset="0"/>
              </a:rPr>
              <a:t> </a:t>
            </a:r>
            <a:r>
              <a:rPr sz="2200" b="1" dirty="0" err="1">
                <a:solidFill>
                  <a:schemeClr val="tx2"/>
                </a:solidFill>
                <a:latin typeface="Times New Roman" panose="02020603050405020304" pitchFamily="18" charset="0"/>
                <a:cs typeface="Times New Roman" panose="02020603050405020304" pitchFamily="18" charset="0"/>
              </a:rPr>
              <a:t>definitiva</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o</a:t>
            </a:r>
            <a:r>
              <a:rPr sz="2200" b="1" dirty="0">
                <a:solidFill>
                  <a:schemeClr val="tx2"/>
                </a:solidFill>
                <a:latin typeface="Times New Roman" panose="02020603050405020304" pitchFamily="18" charset="0"/>
                <a:cs typeface="Times New Roman" panose="02020603050405020304" pitchFamily="18" charset="0"/>
              </a:rPr>
              <a:t> decreto</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penale</a:t>
            </a:r>
            <a:r>
              <a:rPr sz="2200" b="1" dirty="0">
                <a:solidFill>
                  <a:schemeClr val="tx2"/>
                </a:solidFill>
                <a:latin typeface="Times New Roman" panose="02020603050405020304" pitchFamily="18" charset="0"/>
                <a:cs typeface="Times New Roman" panose="02020603050405020304" pitchFamily="18" charset="0"/>
              </a:rPr>
              <a:t> di</a:t>
            </a:r>
            <a:r>
              <a:rPr sz="2200" b="1" spc="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condanna</a:t>
            </a:r>
            <a:r>
              <a:rPr sz="2200" b="1" spc="5"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irrevocabile</a:t>
            </a:r>
            <a:r>
              <a:rPr sz="2200" b="1"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per</a:t>
            </a:r>
            <a:r>
              <a:rPr sz="2200" spc="2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una</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serie</a:t>
            </a:r>
            <a:r>
              <a:rPr sz="2200" spc="2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di</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delitti,</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consumati</a:t>
            </a:r>
            <a:r>
              <a:rPr sz="2200" spc="3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a:t>
            </a:r>
            <a:r>
              <a:rPr sz="2200" spc="1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tentati</a:t>
            </a:r>
            <a:r>
              <a:rPr lang="it-IT" sz="2200" spc="-5" dirty="0">
                <a:solidFill>
                  <a:schemeClr val="tx2"/>
                </a:solidFill>
                <a:latin typeface="Times New Roman" panose="02020603050405020304" pitchFamily="18" charset="0"/>
                <a:cs typeface="Times New Roman" panose="02020603050405020304" pitchFamily="18" charset="0"/>
              </a:rPr>
              <a:t>,</a:t>
            </a:r>
            <a:r>
              <a:rPr sz="2200" spc="4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per</a:t>
            </a:r>
            <a:r>
              <a:rPr sz="2200" spc="2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uno</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dei</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seguenti</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reati:</a:t>
            </a:r>
            <a:endParaRPr sz="2200" dirty="0">
              <a:solidFill>
                <a:schemeClr val="tx2"/>
              </a:solidFill>
              <a:latin typeface="Times New Roman" panose="02020603050405020304" pitchFamily="18" charset="0"/>
              <a:cs typeface="Times New Roman" panose="02020603050405020304" pitchFamily="18" charset="0"/>
            </a:endParaRPr>
          </a:p>
        </p:txBody>
      </p:sp>
      <p:sp>
        <p:nvSpPr>
          <p:cNvPr id="10" name="object 10"/>
          <p:cNvSpPr txBox="1">
            <a:spLocks noGrp="1"/>
          </p:cNvSpPr>
          <p:nvPr>
            <p:ph type="title"/>
          </p:nvPr>
        </p:nvSpPr>
        <p:spPr>
          <a:xfrm>
            <a:off x="2501900" y="384716"/>
            <a:ext cx="7641590" cy="1546225"/>
          </a:xfrm>
          <a:prstGeom prst="rect">
            <a:avLst/>
          </a:prstGeom>
          <a:effectLst>
            <a:outerShdw blurRad="50800" dist="38100" dir="2700000" algn="tl" rotWithShape="0">
              <a:prstClr val="black">
                <a:alpha val="40000"/>
              </a:prstClr>
            </a:outerShdw>
          </a:effectLst>
        </p:spPr>
        <p:txBody>
          <a:bodyPr vert="horz" wrap="square" lIns="0" tIns="217804" rIns="0" bIns="0" rtlCol="0">
            <a:spAutoFit/>
          </a:bodyPr>
          <a:lstStyle/>
          <a:p>
            <a:pPr marL="26670" algn="ctr">
              <a:lnSpc>
                <a:spcPct val="100000"/>
              </a:lnSpc>
              <a:spcBef>
                <a:spcPts val="1714"/>
              </a:spcBef>
            </a:pPr>
            <a:r>
              <a:rPr spc="-95" dirty="0"/>
              <a:t>A</a:t>
            </a:r>
            <a:r>
              <a:rPr sz="3200" spc="-95" dirty="0"/>
              <a:t>RT</a:t>
            </a:r>
            <a:r>
              <a:rPr spc="-95" dirty="0"/>
              <a:t>.</a:t>
            </a:r>
            <a:r>
              <a:rPr spc="-30" dirty="0"/>
              <a:t> </a:t>
            </a:r>
            <a:r>
              <a:rPr spc="-5" dirty="0"/>
              <a:t>94</a:t>
            </a:r>
            <a:r>
              <a:rPr spc="-15" dirty="0"/>
              <a:t> </a:t>
            </a:r>
            <a:r>
              <a:rPr spc="-5" dirty="0"/>
              <a:t>co.1</a:t>
            </a:r>
            <a:endParaRPr sz="3200" dirty="0"/>
          </a:p>
          <a:p>
            <a:pPr marL="12700" marR="5080" algn="ctr">
              <a:lnSpc>
                <a:spcPts val="2340"/>
              </a:lnSpc>
              <a:spcBef>
                <a:spcPts val="944"/>
              </a:spcBef>
            </a:pPr>
            <a:r>
              <a:rPr sz="2000" b="0" spc="-15" dirty="0">
                <a:solidFill>
                  <a:srgbClr val="FF0000"/>
                </a:solidFill>
                <a:latin typeface="Times New Roman" panose="02020603050405020304" pitchFamily="18" charset="0"/>
                <a:cs typeface="Times New Roman" panose="02020603050405020304" pitchFamily="18" charset="0"/>
              </a:rPr>
              <a:t>Elenco</a:t>
            </a:r>
            <a:r>
              <a:rPr sz="2000" b="0" spc="-10" dirty="0">
                <a:solidFill>
                  <a:srgbClr val="FF0000"/>
                </a:solidFill>
                <a:latin typeface="Times New Roman" panose="02020603050405020304" pitchFamily="18" charset="0"/>
                <a:cs typeface="Times New Roman" panose="02020603050405020304" pitchFamily="18" charset="0"/>
              </a:rPr>
              <a:t> </a:t>
            </a:r>
            <a:r>
              <a:rPr sz="2000" spc="-5" dirty="0">
                <a:solidFill>
                  <a:srgbClr val="FF0000"/>
                </a:solidFill>
                <a:latin typeface="Times New Roman" panose="02020603050405020304" pitchFamily="18" charset="0"/>
                <a:cs typeface="Times New Roman" panose="02020603050405020304" pitchFamily="18" charset="0"/>
              </a:rPr>
              <a:t>fattispecie </a:t>
            </a:r>
            <a:r>
              <a:rPr sz="2000" spc="-10" dirty="0">
                <a:solidFill>
                  <a:srgbClr val="FF0000"/>
                </a:solidFill>
                <a:latin typeface="Times New Roman" panose="02020603050405020304" pitchFamily="18" charset="0"/>
                <a:cs typeface="Times New Roman" panose="02020603050405020304" pitchFamily="18" charset="0"/>
              </a:rPr>
              <a:t>di </a:t>
            </a:r>
            <a:r>
              <a:rPr sz="2000" dirty="0">
                <a:solidFill>
                  <a:srgbClr val="FF0000"/>
                </a:solidFill>
                <a:latin typeface="Times New Roman" panose="02020603050405020304" pitchFamily="18" charset="0"/>
                <a:cs typeface="Times New Roman" panose="02020603050405020304" pitchFamily="18" charset="0"/>
              </a:rPr>
              <a:t>reato </a:t>
            </a:r>
            <a:r>
              <a:rPr sz="2000" b="0" dirty="0">
                <a:solidFill>
                  <a:srgbClr val="FF0000"/>
                </a:solidFill>
                <a:latin typeface="Times New Roman" panose="02020603050405020304" pitchFamily="18" charset="0"/>
                <a:cs typeface="Times New Roman" panose="02020603050405020304" pitchFamily="18" charset="0"/>
              </a:rPr>
              <a:t>che </a:t>
            </a:r>
            <a:r>
              <a:rPr sz="2000" b="0" spc="-10" dirty="0">
                <a:solidFill>
                  <a:srgbClr val="FF0000"/>
                </a:solidFill>
                <a:latin typeface="Times New Roman" panose="02020603050405020304" pitchFamily="18" charset="0"/>
                <a:cs typeface="Times New Roman" panose="02020603050405020304" pitchFamily="18" charset="0"/>
              </a:rPr>
              <a:t>costituiscono </a:t>
            </a:r>
            <a:r>
              <a:rPr sz="2000" b="0" spc="-15" dirty="0">
                <a:solidFill>
                  <a:srgbClr val="FF0000"/>
                </a:solidFill>
                <a:latin typeface="Times New Roman" panose="02020603050405020304" pitchFamily="18" charset="0"/>
                <a:cs typeface="Times New Roman" panose="02020603050405020304" pitchFamily="18" charset="0"/>
              </a:rPr>
              <a:t>motivo</a:t>
            </a:r>
            <a:r>
              <a:rPr sz="2000" b="0" spc="-10" dirty="0">
                <a:solidFill>
                  <a:srgbClr val="FF0000"/>
                </a:solidFill>
                <a:latin typeface="Times New Roman" panose="02020603050405020304" pitchFamily="18" charset="0"/>
                <a:cs typeface="Times New Roman" panose="02020603050405020304" pitchFamily="18" charset="0"/>
              </a:rPr>
              <a:t> di</a:t>
            </a:r>
            <a:r>
              <a:rPr sz="2000" b="0" spc="-5" dirty="0">
                <a:solidFill>
                  <a:srgbClr val="FF0000"/>
                </a:solidFill>
                <a:latin typeface="Times New Roman" panose="02020603050405020304" pitchFamily="18" charset="0"/>
                <a:cs typeface="Times New Roman" panose="02020603050405020304" pitchFamily="18" charset="0"/>
              </a:rPr>
              <a:t> </a:t>
            </a:r>
            <a:r>
              <a:rPr sz="2000" b="0" spc="-15" dirty="0">
                <a:solidFill>
                  <a:srgbClr val="FF0000"/>
                </a:solidFill>
                <a:latin typeface="Times New Roman" panose="02020603050405020304" pitchFamily="18" charset="0"/>
                <a:cs typeface="Times New Roman" panose="02020603050405020304" pitchFamily="18" charset="0"/>
              </a:rPr>
              <a:t>esclusione </a:t>
            </a:r>
            <a:r>
              <a:rPr sz="2000" b="0" spc="-520" dirty="0">
                <a:solidFill>
                  <a:srgbClr val="FF0000"/>
                </a:solidFill>
                <a:latin typeface="Times New Roman" panose="02020603050405020304" pitchFamily="18" charset="0"/>
                <a:cs typeface="Times New Roman" panose="02020603050405020304" pitchFamily="18" charset="0"/>
              </a:rPr>
              <a:t> </a:t>
            </a:r>
            <a:r>
              <a:rPr sz="2000" b="0" spc="-15" dirty="0">
                <a:solidFill>
                  <a:srgbClr val="FF0000"/>
                </a:solidFill>
                <a:latin typeface="Times New Roman" panose="02020603050405020304" pitchFamily="18" charset="0"/>
                <a:cs typeface="Times New Roman" panose="02020603050405020304" pitchFamily="18" charset="0"/>
              </a:rPr>
              <a:t>automatica</a:t>
            </a:r>
            <a:r>
              <a:rPr sz="2000" b="0" spc="150" dirty="0">
                <a:solidFill>
                  <a:srgbClr val="FF0000"/>
                </a:solidFill>
                <a:latin typeface="Times New Roman" panose="02020603050405020304" pitchFamily="18" charset="0"/>
                <a:cs typeface="Times New Roman" panose="02020603050405020304" pitchFamily="18" charset="0"/>
              </a:rPr>
              <a:t> </a:t>
            </a:r>
            <a:r>
              <a:rPr sz="2000" b="0" spc="-10" dirty="0">
                <a:solidFill>
                  <a:srgbClr val="FF0000"/>
                </a:solidFill>
                <a:latin typeface="Times New Roman" panose="02020603050405020304" pitchFamily="18" charset="0"/>
                <a:cs typeface="Times New Roman" panose="02020603050405020304" pitchFamily="18" charset="0"/>
              </a:rPr>
              <a:t>di</a:t>
            </a:r>
            <a:r>
              <a:rPr sz="2000" b="0" spc="135" dirty="0">
                <a:solidFill>
                  <a:srgbClr val="FF0000"/>
                </a:solidFill>
                <a:latin typeface="Times New Roman" panose="02020603050405020304" pitchFamily="18" charset="0"/>
                <a:cs typeface="Times New Roman" panose="02020603050405020304" pitchFamily="18" charset="0"/>
              </a:rPr>
              <a:t> </a:t>
            </a:r>
            <a:r>
              <a:rPr sz="2000" b="0" dirty="0">
                <a:solidFill>
                  <a:srgbClr val="FF0000"/>
                </a:solidFill>
                <a:latin typeface="Times New Roman" panose="02020603050405020304" pitchFamily="18" charset="0"/>
                <a:cs typeface="Times New Roman" panose="02020603050405020304" pitchFamily="18" charset="0"/>
              </a:rPr>
              <a:t>un</a:t>
            </a:r>
            <a:r>
              <a:rPr sz="2000" b="0" spc="160" dirty="0">
                <a:solidFill>
                  <a:srgbClr val="FF0000"/>
                </a:solidFill>
                <a:latin typeface="Times New Roman" panose="02020603050405020304" pitchFamily="18" charset="0"/>
                <a:cs typeface="Times New Roman" panose="02020603050405020304" pitchFamily="18" charset="0"/>
              </a:rPr>
              <a:t> </a:t>
            </a:r>
            <a:r>
              <a:rPr sz="2000" b="0" spc="-5" dirty="0">
                <a:solidFill>
                  <a:srgbClr val="FF0000"/>
                </a:solidFill>
                <a:latin typeface="Times New Roman" panose="02020603050405020304" pitchFamily="18" charset="0"/>
                <a:cs typeface="Times New Roman" panose="02020603050405020304" pitchFamily="18" charset="0"/>
              </a:rPr>
              <a:t>operatore</a:t>
            </a:r>
            <a:r>
              <a:rPr sz="2000" b="0" spc="-45" dirty="0">
                <a:solidFill>
                  <a:srgbClr val="FF0000"/>
                </a:solidFill>
                <a:latin typeface="Times New Roman" panose="02020603050405020304" pitchFamily="18" charset="0"/>
                <a:cs typeface="Times New Roman" panose="02020603050405020304" pitchFamily="18" charset="0"/>
              </a:rPr>
              <a:t> </a:t>
            </a:r>
            <a:r>
              <a:rPr sz="2000" b="0" dirty="0">
                <a:solidFill>
                  <a:srgbClr val="FF0000"/>
                </a:solidFill>
                <a:latin typeface="Times New Roman" panose="02020603050405020304" pitchFamily="18" charset="0"/>
                <a:cs typeface="Times New Roman" panose="02020603050405020304" pitchFamily="18" charset="0"/>
              </a:rPr>
              <a:t>da</a:t>
            </a:r>
            <a:r>
              <a:rPr sz="2000" b="0" spc="-5" dirty="0">
                <a:solidFill>
                  <a:srgbClr val="FF0000"/>
                </a:solidFill>
                <a:latin typeface="Times New Roman" panose="02020603050405020304" pitchFamily="18" charset="0"/>
                <a:cs typeface="Times New Roman" panose="02020603050405020304" pitchFamily="18" charset="0"/>
              </a:rPr>
              <a:t> </a:t>
            </a:r>
            <a:r>
              <a:rPr sz="2000" b="0" dirty="0">
                <a:solidFill>
                  <a:srgbClr val="FF0000"/>
                </a:solidFill>
                <a:latin typeface="Times New Roman" panose="02020603050405020304" pitchFamily="18" charset="0"/>
                <a:cs typeface="Times New Roman" panose="02020603050405020304" pitchFamily="18" charset="0"/>
              </a:rPr>
              <a:t>una</a:t>
            </a:r>
            <a:r>
              <a:rPr sz="2000" b="0" spc="-15" dirty="0">
                <a:solidFill>
                  <a:srgbClr val="FF0000"/>
                </a:solidFill>
                <a:latin typeface="Times New Roman" panose="02020603050405020304" pitchFamily="18" charset="0"/>
                <a:cs typeface="Times New Roman" panose="02020603050405020304" pitchFamily="18" charset="0"/>
              </a:rPr>
              <a:t> </a:t>
            </a:r>
            <a:r>
              <a:rPr sz="2000" b="0" spc="-5" dirty="0">
                <a:solidFill>
                  <a:srgbClr val="FF0000"/>
                </a:solidFill>
                <a:latin typeface="Times New Roman" panose="02020603050405020304" pitchFamily="18" charset="0"/>
                <a:cs typeface="Times New Roman" panose="02020603050405020304" pitchFamily="18" charset="0"/>
              </a:rPr>
              <a:t>procedura</a:t>
            </a:r>
            <a:endParaRPr sz="2000" dirty="0">
              <a:latin typeface="Times New Roman" panose="02020603050405020304" pitchFamily="18" charset="0"/>
              <a:cs typeface="Times New Roman" panose="02020603050405020304" pitchFamily="18" charset="0"/>
            </a:endParaRPr>
          </a:p>
        </p:txBody>
      </p:sp>
      <p:sp>
        <p:nvSpPr>
          <p:cNvPr id="11" name="object 11"/>
          <p:cNvSpPr txBox="1"/>
          <p:nvPr/>
        </p:nvSpPr>
        <p:spPr>
          <a:xfrm>
            <a:off x="1361694" y="4290186"/>
            <a:ext cx="10246995" cy="1582484"/>
          </a:xfrm>
          <a:prstGeom prst="rect">
            <a:avLst/>
          </a:prstGeom>
        </p:spPr>
        <p:txBody>
          <a:bodyPr vert="horz" wrap="square" lIns="0" tIns="12700" rIns="0" bIns="0" rtlCol="0">
            <a:spAutoFit/>
          </a:bodyPr>
          <a:lstStyle/>
          <a:p>
            <a:pPr marL="299085" marR="5080" indent="-287020" algn="just">
              <a:lnSpc>
                <a:spcPct val="100000"/>
              </a:lnSpc>
              <a:spcBef>
                <a:spcPts val="100"/>
              </a:spcBef>
              <a:buClr>
                <a:srgbClr val="0A5294"/>
              </a:buClr>
              <a:buSzPct val="145000"/>
              <a:buFont typeface="Arial MT"/>
              <a:buChar char="•"/>
              <a:tabLst>
                <a:tab pos="299720" algn="l"/>
              </a:tabLst>
            </a:pPr>
            <a:r>
              <a:rPr sz="2200" dirty="0">
                <a:solidFill>
                  <a:schemeClr val="tx2"/>
                </a:solidFill>
                <a:latin typeface="Times New Roman" panose="02020603050405020304" pitchFamily="18" charset="0"/>
                <a:cs typeface="Times New Roman" panose="02020603050405020304" pitchFamily="18" charset="0"/>
              </a:rPr>
              <a:t>partecipazione a una organizzazione criminale</a:t>
            </a:r>
            <a:r>
              <a:rPr sz="2000" spc="-5" dirty="0">
                <a:solidFill>
                  <a:srgbClr val="051C28"/>
                </a:solidFill>
                <a:latin typeface="Times New Roman" panose="02020603050405020304" pitchFamily="18" charset="0"/>
                <a:cs typeface="Times New Roman" panose="02020603050405020304" pitchFamily="18" charset="0"/>
              </a:rPr>
              <a:t>,</a:t>
            </a:r>
            <a:r>
              <a:rPr sz="2000" spc="545" dirty="0">
                <a:solidFill>
                  <a:srgbClr val="051C28"/>
                </a:solidFill>
                <a:latin typeface="Times New Roman" panose="02020603050405020304" pitchFamily="18" charset="0"/>
                <a:cs typeface="Times New Roman" panose="02020603050405020304" pitchFamily="18" charset="0"/>
              </a:rPr>
              <a:t> </a:t>
            </a:r>
            <a:r>
              <a:rPr sz="2000" dirty="0" err="1">
                <a:solidFill>
                  <a:schemeClr val="tx2"/>
                </a:solidFill>
                <a:latin typeface="Times New Roman" panose="02020603050405020304" pitchFamily="18" charset="0"/>
                <a:cs typeface="Times New Roman" panose="02020603050405020304" pitchFamily="18" charset="0"/>
              </a:rPr>
              <a:t>ossia</a:t>
            </a:r>
            <a:r>
              <a:rPr sz="2000" spc="555" dirty="0">
                <a:solidFill>
                  <a:schemeClr val="tx2"/>
                </a:solidFill>
                <a:latin typeface="Times New Roman" panose="02020603050405020304" pitchFamily="18" charset="0"/>
                <a:cs typeface="Times New Roman" panose="02020603050405020304" pitchFamily="18" charset="0"/>
              </a:rPr>
              <a:t> </a:t>
            </a:r>
            <a:r>
              <a:rPr sz="2000" dirty="0" err="1">
                <a:solidFill>
                  <a:schemeClr val="tx2"/>
                </a:solidFill>
                <a:latin typeface="Times New Roman" panose="02020603050405020304" pitchFamily="18" charset="0"/>
                <a:cs typeface="Times New Roman" panose="02020603050405020304" pitchFamily="18" charset="0"/>
              </a:rPr>
              <a:t>delitti</a:t>
            </a:r>
            <a:r>
              <a:rPr lang="it-IT" sz="200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di </a:t>
            </a:r>
            <a:r>
              <a:rPr lang="it-IT" sz="2000" b="1" dirty="0">
                <a:solidFill>
                  <a:schemeClr val="tx2"/>
                </a:solidFill>
                <a:latin typeface="Times New Roman" panose="02020603050405020304" pitchFamily="18" charset="0"/>
                <a:cs typeface="Times New Roman" panose="02020603050405020304" pitchFamily="18" charset="0"/>
              </a:rPr>
              <a:t>A</a:t>
            </a:r>
            <a:r>
              <a:rPr sz="2000" b="1" dirty="0" err="1">
                <a:solidFill>
                  <a:schemeClr val="tx2"/>
                </a:solidFill>
                <a:latin typeface="Times New Roman" panose="02020603050405020304" pitchFamily="18" charset="0"/>
                <a:cs typeface="Times New Roman" panose="02020603050405020304" pitchFamily="18" charset="0"/>
              </a:rPr>
              <a:t>ssociazione</a:t>
            </a:r>
            <a:r>
              <a:rPr sz="2000" b="1" dirty="0">
                <a:solidFill>
                  <a:schemeClr val="tx2"/>
                </a:solidFill>
                <a:latin typeface="Times New Roman" panose="02020603050405020304" pitchFamily="18" charset="0"/>
                <a:cs typeface="Times New Roman" panose="02020603050405020304" pitchFamily="18" charset="0"/>
              </a:rPr>
              <a:t> a delinquere </a:t>
            </a:r>
            <a:r>
              <a:rPr sz="2000" spc="-5" dirty="0">
                <a:solidFill>
                  <a:schemeClr val="tx2"/>
                </a:solidFill>
                <a:latin typeface="Times New Roman" panose="02020603050405020304" pitchFamily="18" charset="0"/>
                <a:cs typeface="Times New Roman" panose="02020603050405020304" pitchFamily="18" charset="0"/>
              </a:rPr>
              <a:t>(art. 416 c.p.), </a:t>
            </a:r>
            <a:r>
              <a:rPr lang="it-IT" sz="2000" b="1" spc="-5" dirty="0">
                <a:solidFill>
                  <a:schemeClr val="tx2"/>
                </a:solidFill>
                <a:latin typeface="Times New Roman" panose="02020603050405020304" pitchFamily="18" charset="0"/>
                <a:cs typeface="Times New Roman" panose="02020603050405020304" pitchFamily="18" charset="0"/>
              </a:rPr>
              <a:t>A</a:t>
            </a:r>
            <a:r>
              <a:rPr sz="2000" b="1" dirty="0" err="1">
                <a:solidFill>
                  <a:schemeClr val="tx2"/>
                </a:solidFill>
                <a:latin typeface="Times New Roman" panose="02020603050405020304" pitchFamily="18" charset="0"/>
                <a:cs typeface="Times New Roman" panose="02020603050405020304" pitchFamily="18" charset="0"/>
              </a:rPr>
              <a:t>ssociazione</a:t>
            </a:r>
            <a:r>
              <a:rPr sz="2000" b="1" dirty="0">
                <a:solidFill>
                  <a:schemeClr val="tx2"/>
                </a:solidFill>
                <a:latin typeface="Times New Roman" panose="02020603050405020304" pitchFamily="18" charset="0"/>
                <a:cs typeface="Times New Roman" panose="02020603050405020304" pitchFamily="18" charset="0"/>
              </a:rPr>
              <a:t> di </a:t>
            </a:r>
            <a:r>
              <a:rPr sz="2000" b="1" spc="-5" dirty="0">
                <a:solidFill>
                  <a:schemeClr val="tx2"/>
                </a:solidFill>
                <a:latin typeface="Times New Roman" panose="02020603050405020304" pitchFamily="18" charset="0"/>
                <a:cs typeface="Times New Roman" panose="02020603050405020304" pitchFamily="18" charset="0"/>
              </a:rPr>
              <a:t>tipo </a:t>
            </a:r>
            <a:r>
              <a:rPr sz="2000" b="1" dirty="0">
                <a:solidFill>
                  <a:schemeClr val="tx2"/>
                </a:solidFill>
                <a:latin typeface="Times New Roman" panose="02020603050405020304" pitchFamily="18" charset="0"/>
                <a:cs typeface="Times New Roman" panose="02020603050405020304" pitchFamily="18" charset="0"/>
              </a:rPr>
              <a:t>mafioso </a:t>
            </a:r>
            <a:r>
              <a:rPr sz="2000" spc="-5" dirty="0">
                <a:solidFill>
                  <a:schemeClr val="tx2"/>
                </a:solidFill>
                <a:latin typeface="Times New Roman" panose="02020603050405020304" pitchFamily="18" charset="0"/>
                <a:cs typeface="Times New Roman" panose="02020603050405020304" pitchFamily="18" charset="0"/>
              </a:rPr>
              <a:t>(416 </a:t>
            </a:r>
            <a:r>
              <a:rPr sz="2000" dirty="0">
                <a:solidFill>
                  <a:schemeClr val="tx2"/>
                </a:solidFill>
                <a:latin typeface="Times New Roman" panose="02020603050405020304" pitchFamily="18" charset="0"/>
                <a:cs typeface="Times New Roman" panose="02020603050405020304" pitchFamily="18" charset="0"/>
              </a:rPr>
              <a:t>bis </a:t>
            </a:r>
            <a:r>
              <a:rPr sz="2000" spc="-10" dirty="0">
                <a:solidFill>
                  <a:schemeClr val="tx2"/>
                </a:solidFill>
                <a:latin typeface="Times New Roman" panose="02020603050405020304" pitchFamily="18" charset="0"/>
                <a:cs typeface="Times New Roman" panose="02020603050405020304" pitchFamily="18" charset="0"/>
              </a:rPr>
              <a:t>c.p.), </a:t>
            </a:r>
            <a:r>
              <a:rPr lang="it-IT" sz="2000" spc="-10" dirty="0" err="1">
                <a:solidFill>
                  <a:schemeClr val="tx2"/>
                </a:solidFill>
                <a:latin typeface="Times New Roman" panose="02020603050405020304" pitchFamily="18" charset="0"/>
                <a:cs typeface="Times New Roman" panose="02020603050405020304" pitchFamily="18" charset="0"/>
              </a:rPr>
              <a:t>T</a:t>
            </a:r>
            <a:r>
              <a:rPr sz="2000" b="1" spc="-10" dirty="0" err="1">
                <a:solidFill>
                  <a:schemeClr val="tx2"/>
                </a:solidFill>
                <a:latin typeface="Times New Roman" panose="02020603050405020304" pitchFamily="18" charset="0"/>
                <a:cs typeface="Times New Roman" panose="02020603050405020304" pitchFamily="18" charset="0"/>
              </a:rPr>
              <a:t>raffico</a:t>
            </a:r>
            <a:r>
              <a:rPr sz="2000" b="1" spc="-10"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illecito di sostanze </a:t>
            </a:r>
            <a:r>
              <a:rPr sz="2000" b="1" spc="-5" dirty="0">
                <a:solidFill>
                  <a:schemeClr val="tx2"/>
                </a:solidFill>
                <a:latin typeface="Times New Roman" panose="02020603050405020304" pitchFamily="18" charset="0"/>
                <a:cs typeface="Times New Roman" panose="02020603050405020304" pitchFamily="18" charset="0"/>
              </a:rPr>
              <a:t>stupefacenti </a:t>
            </a:r>
            <a:r>
              <a:rPr sz="2000" b="1" dirty="0">
                <a:solidFill>
                  <a:schemeClr val="tx2"/>
                </a:solidFill>
                <a:latin typeface="Times New Roman" panose="02020603050405020304" pitchFamily="18" charset="0"/>
                <a:cs typeface="Times New Roman" panose="02020603050405020304" pitchFamily="18" charset="0"/>
              </a:rPr>
              <a:t>o </a:t>
            </a:r>
            <a:r>
              <a:rPr sz="2000" b="1" spc="-5" dirty="0">
                <a:solidFill>
                  <a:schemeClr val="tx2"/>
                </a:solidFill>
                <a:latin typeface="Times New Roman" panose="02020603050405020304" pitchFamily="18" charset="0"/>
                <a:cs typeface="Times New Roman" panose="02020603050405020304" pitchFamily="18" charset="0"/>
              </a:rPr>
              <a:t>psicotrope</a:t>
            </a:r>
            <a:r>
              <a:rPr sz="2000" spc="-5" dirty="0">
                <a:solidFill>
                  <a:schemeClr val="tx2"/>
                </a:solidFill>
                <a:latin typeface="Times New Roman" panose="02020603050405020304" pitchFamily="18" charset="0"/>
                <a:cs typeface="Times New Roman" panose="02020603050405020304" pitchFamily="18" charset="0"/>
              </a:rPr>
              <a:t> (dpr 309/1990), </a:t>
            </a:r>
            <a:r>
              <a:rPr lang="it-IT" sz="2000" b="1" spc="-5" dirty="0">
                <a:solidFill>
                  <a:schemeClr val="tx2"/>
                </a:solidFill>
                <a:latin typeface="Times New Roman" panose="02020603050405020304" pitchFamily="18" charset="0"/>
                <a:cs typeface="Times New Roman" panose="02020603050405020304" pitchFamily="18" charset="0"/>
              </a:rPr>
              <a:t>A</a:t>
            </a:r>
            <a:r>
              <a:rPr sz="2000" b="1" dirty="0" err="1">
                <a:solidFill>
                  <a:schemeClr val="tx2"/>
                </a:solidFill>
                <a:latin typeface="Times New Roman" panose="02020603050405020304" pitchFamily="18" charset="0"/>
                <a:cs typeface="Times New Roman" panose="02020603050405020304" pitchFamily="18" charset="0"/>
              </a:rPr>
              <a:t>ssociazione</a:t>
            </a:r>
            <a:r>
              <a:rPr sz="2000" b="1" dirty="0">
                <a:solidFill>
                  <a:schemeClr val="tx2"/>
                </a:solidFill>
                <a:latin typeface="Times New Roman" panose="02020603050405020304" pitchFamily="18" charset="0"/>
                <a:cs typeface="Times New Roman" panose="02020603050405020304" pitchFamily="18" charset="0"/>
              </a:rPr>
              <a:t> </a:t>
            </a:r>
            <a:r>
              <a:rPr sz="2000" b="1" spc="-15" dirty="0">
                <a:solidFill>
                  <a:schemeClr val="tx2"/>
                </a:solidFill>
                <a:latin typeface="Times New Roman" panose="02020603050405020304" pitchFamily="18" charset="0"/>
                <a:cs typeface="Times New Roman" panose="02020603050405020304" pitchFamily="18" charset="0"/>
              </a:rPr>
              <a:t>per</a:t>
            </a:r>
            <a:r>
              <a:rPr lang="it-IT" sz="2000" b="1" spc="-15" dirty="0">
                <a:solidFill>
                  <a:schemeClr val="tx2"/>
                </a:solidFill>
                <a:latin typeface="Times New Roman" panose="02020603050405020304" pitchFamily="18" charset="0"/>
                <a:cs typeface="Times New Roman" panose="02020603050405020304" pitchFamily="18" charset="0"/>
              </a:rPr>
              <a:t> </a:t>
            </a:r>
            <a:r>
              <a:rPr sz="2000" b="1" dirty="0" err="1">
                <a:solidFill>
                  <a:schemeClr val="tx2"/>
                </a:solidFill>
                <a:latin typeface="Times New Roman" panose="02020603050405020304" pitchFamily="18" charset="0"/>
                <a:cs typeface="Times New Roman" panose="02020603050405020304" pitchFamily="18" charset="0"/>
              </a:rPr>
              <a:t>delinquere</a:t>
            </a:r>
            <a:r>
              <a:rPr sz="2000" b="1" dirty="0">
                <a:solidFill>
                  <a:schemeClr val="tx2"/>
                </a:solidFill>
                <a:latin typeface="Times New Roman" panose="02020603050405020304" pitchFamily="18" charset="0"/>
                <a:cs typeface="Times New Roman" panose="02020603050405020304" pitchFamily="18" charset="0"/>
              </a:rPr>
              <a:t> finalizzata al </a:t>
            </a:r>
            <a:r>
              <a:rPr sz="2000" b="1" spc="-5" dirty="0">
                <a:solidFill>
                  <a:schemeClr val="tx2"/>
                </a:solidFill>
                <a:latin typeface="Times New Roman" panose="02020603050405020304" pitchFamily="18" charset="0"/>
                <a:cs typeface="Times New Roman" panose="02020603050405020304" pitchFamily="18" charset="0"/>
              </a:rPr>
              <a:t>contrabbando </a:t>
            </a:r>
            <a:r>
              <a:rPr sz="2000" b="1" spc="-10" dirty="0">
                <a:solidFill>
                  <a:schemeClr val="tx2"/>
                </a:solidFill>
                <a:latin typeface="Times New Roman" panose="02020603050405020304" pitchFamily="18" charset="0"/>
                <a:cs typeface="Times New Roman" panose="02020603050405020304" pitchFamily="18" charset="0"/>
              </a:rPr>
              <a:t>di </a:t>
            </a:r>
            <a:r>
              <a:rPr sz="2000" b="1" dirty="0">
                <a:solidFill>
                  <a:schemeClr val="tx2"/>
                </a:solidFill>
                <a:latin typeface="Times New Roman" panose="02020603050405020304" pitchFamily="18" charset="0"/>
                <a:cs typeface="Times New Roman" panose="02020603050405020304" pitchFamily="18" charset="0"/>
              </a:rPr>
              <a:t>tabacchi </a:t>
            </a:r>
            <a:r>
              <a:rPr sz="2000" b="1" spc="-5" dirty="0">
                <a:solidFill>
                  <a:schemeClr val="tx2"/>
                </a:solidFill>
                <a:latin typeface="Times New Roman" panose="02020603050405020304" pitchFamily="18" charset="0"/>
                <a:cs typeface="Times New Roman" panose="02020603050405020304" pitchFamily="18" charset="0"/>
              </a:rPr>
              <a:t>lavorati esteri</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(dpr </a:t>
            </a:r>
            <a:r>
              <a:rPr sz="2000" spc="-5" dirty="0">
                <a:solidFill>
                  <a:schemeClr val="tx2"/>
                </a:solidFill>
                <a:latin typeface="Times New Roman" panose="02020603050405020304" pitchFamily="18" charset="0"/>
                <a:cs typeface="Times New Roman" panose="02020603050405020304" pitchFamily="18" charset="0"/>
              </a:rPr>
              <a:t>43/1973),</a:t>
            </a:r>
            <a:r>
              <a:rPr lang="it-IT" sz="2000" spc="-5" dirty="0">
                <a:solidFill>
                  <a:schemeClr val="tx2"/>
                </a:solidFill>
                <a:latin typeface="Times New Roman" panose="02020603050405020304" pitchFamily="18" charset="0"/>
                <a:cs typeface="Times New Roman" panose="02020603050405020304" pitchFamily="18" charset="0"/>
              </a:rPr>
              <a:t> </a:t>
            </a:r>
            <a:r>
              <a:rPr lang="it-IT" sz="2000" b="1" spc="-10" dirty="0">
                <a:solidFill>
                  <a:schemeClr val="tx2"/>
                </a:solidFill>
                <a:latin typeface="Times New Roman" panose="02020603050405020304" pitchFamily="18" charset="0"/>
                <a:cs typeface="Times New Roman" panose="02020603050405020304" pitchFamily="18" charset="0"/>
              </a:rPr>
              <a:t>T</a:t>
            </a:r>
            <a:r>
              <a:rPr sz="2000" b="1" spc="-10" dirty="0" err="1">
                <a:solidFill>
                  <a:schemeClr val="tx2"/>
                </a:solidFill>
                <a:latin typeface="Times New Roman" panose="02020603050405020304" pitchFamily="18" charset="0"/>
                <a:cs typeface="Times New Roman" panose="02020603050405020304" pitchFamily="18" charset="0"/>
              </a:rPr>
              <a:t>raffico</a:t>
            </a:r>
            <a:r>
              <a:rPr sz="2000" b="1" spc="-1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illecito</a:t>
            </a:r>
            <a:r>
              <a:rPr sz="2000" b="1" spc="-5"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di</a:t>
            </a:r>
            <a:r>
              <a:rPr sz="2000" b="1" spc="-5"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rifiuti,</a:t>
            </a:r>
            <a:r>
              <a:rPr sz="2000" b="1"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se</a:t>
            </a:r>
            <a:r>
              <a:rPr sz="2000" spc="-1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riconducibili</a:t>
            </a:r>
            <a:r>
              <a:rPr sz="2000"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alla</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partecipazione</a:t>
            </a:r>
            <a:r>
              <a:rPr sz="2000" spc="-4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a</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una</a:t>
            </a:r>
            <a:r>
              <a:rPr sz="2000"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organizzazione</a:t>
            </a:r>
            <a:r>
              <a:rPr sz="2000" spc="-3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criminale</a:t>
            </a:r>
            <a:r>
              <a:rPr sz="2000" dirty="0">
                <a:solidFill>
                  <a:schemeClr val="tx2"/>
                </a:solidFill>
                <a:latin typeface="Arial MT"/>
                <a:cs typeface="Arial MT"/>
              </a:rPr>
              <a:t>;</a:t>
            </a:r>
          </a:p>
        </p:txBody>
      </p:sp>
      <p:pic>
        <p:nvPicPr>
          <p:cNvPr id="12" name="Immagine 11"/>
          <p:cNvPicPr>
            <a:picLocks noChangeAspect="1"/>
          </p:cNvPicPr>
          <p:nvPr/>
        </p:nvPicPr>
        <p:blipFill>
          <a:blip r:embed="rId7"/>
          <a:stretch>
            <a:fillRect/>
          </a:stretch>
        </p:blipFill>
        <p:spPr>
          <a:xfrm>
            <a:off x="365662" y="358083"/>
            <a:ext cx="2249619" cy="646232"/>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p:nvPr/>
        </p:nvSpPr>
        <p:spPr>
          <a:xfrm>
            <a:off x="990599" y="1752600"/>
            <a:ext cx="10246995" cy="4614084"/>
          </a:xfrm>
          <a:prstGeom prst="rect">
            <a:avLst/>
          </a:prstGeom>
        </p:spPr>
        <p:txBody>
          <a:bodyPr vert="horz" wrap="square" lIns="0" tIns="78740" rIns="0" bIns="0" rtlCol="0">
            <a:spAutoFit/>
          </a:bodyPr>
          <a:lstStyle/>
          <a:p>
            <a:pPr marL="354965" marR="5080" indent="-342900" algn="just">
              <a:lnSpc>
                <a:spcPct val="80000"/>
              </a:lnSpc>
              <a:spcBef>
                <a:spcPts val="620"/>
              </a:spcBef>
              <a:buClr>
                <a:srgbClr val="0A5294"/>
              </a:buClr>
              <a:buSzPct val="145454"/>
              <a:buFont typeface="Arial" panose="020B0604020202020204" pitchFamily="34" charset="0"/>
              <a:buChar char="•"/>
              <a:tabLst>
                <a:tab pos="299720" algn="l"/>
              </a:tabLst>
            </a:pPr>
            <a:r>
              <a:rPr lang="it-IT" sz="2000" b="1" spc="-5" dirty="0">
                <a:solidFill>
                  <a:schemeClr val="tx2"/>
                </a:solidFill>
                <a:latin typeface="Times New Roman" panose="02020603050405020304" pitchFamily="18" charset="0"/>
                <a:cs typeface="Times New Roman" panose="02020603050405020304" pitchFamily="18" charset="0"/>
              </a:rPr>
              <a:t>C</a:t>
            </a:r>
            <a:r>
              <a:rPr sz="2000" b="1" dirty="0" err="1">
                <a:solidFill>
                  <a:schemeClr val="tx2"/>
                </a:solidFill>
                <a:latin typeface="Times New Roman" panose="02020603050405020304" pitchFamily="18" charset="0"/>
                <a:cs typeface="Times New Roman" panose="02020603050405020304" pitchFamily="18" charset="0"/>
              </a:rPr>
              <a:t>oncussione</a:t>
            </a:r>
            <a:r>
              <a:rPr sz="2000" b="1"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(317</a:t>
            </a:r>
            <a:r>
              <a:rPr sz="2000" spc="6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c.p.), </a:t>
            </a:r>
            <a:r>
              <a:rPr lang="it-IT" sz="2000" b="1" dirty="0">
                <a:solidFill>
                  <a:schemeClr val="tx2"/>
                </a:solidFill>
                <a:latin typeface="Times New Roman" panose="02020603050405020304" pitchFamily="18" charset="0"/>
                <a:cs typeface="Times New Roman" panose="02020603050405020304" pitchFamily="18" charset="0"/>
              </a:rPr>
              <a:t>C</a:t>
            </a:r>
            <a:r>
              <a:rPr sz="2000" b="1" dirty="0" err="1">
                <a:solidFill>
                  <a:schemeClr val="tx2"/>
                </a:solidFill>
                <a:latin typeface="Times New Roman" panose="02020603050405020304" pitchFamily="18" charset="0"/>
                <a:cs typeface="Times New Roman" panose="02020603050405020304" pitchFamily="18" charset="0"/>
              </a:rPr>
              <a:t>orruzione</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(318,</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319,</a:t>
            </a:r>
            <a:r>
              <a:rPr sz="2000" dirty="0">
                <a:solidFill>
                  <a:schemeClr val="tx2"/>
                </a:solidFill>
                <a:latin typeface="Times New Roman" panose="02020603050405020304" pitchFamily="18" charset="0"/>
                <a:cs typeface="Times New Roman" panose="02020603050405020304" pitchFamily="18" charset="0"/>
              </a:rPr>
              <a:t> 319</a:t>
            </a:r>
            <a:r>
              <a:rPr sz="2000" spc="5" dirty="0">
                <a:solidFill>
                  <a:schemeClr val="tx2"/>
                </a:solidFill>
                <a:latin typeface="Times New Roman" panose="02020603050405020304" pitchFamily="18" charset="0"/>
                <a:cs typeface="Times New Roman" panose="02020603050405020304" pitchFamily="18" charset="0"/>
              </a:rPr>
              <a:t> </a:t>
            </a:r>
            <a:r>
              <a:rPr sz="2000" spc="-35" dirty="0">
                <a:solidFill>
                  <a:schemeClr val="tx2"/>
                </a:solidFill>
                <a:latin typeface="Times New Roman" panose="02020603050405020304" pitchFamily="18" charset="0"/>
                <a:cs typeface="Times New Roman" panose="02020603050405020304" pitchFamily="18" charset="0"/>
              </a:rPr>
              <a:t>ter,</a:t>
            </a:r>
            <a:r>
              <a:rPr sz="2000" spc="-3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319</a:t>
            </a:r>
            <a:r>
              <a:rPr sz="2000" dirty="0">
                <a:solidFill>
                  <a:schemeClr val="tx2"/>
                </a:solidFill>
                <a:latin typeface="Times New Roman" panose="02020603050405020304" pitchFamily="18" charset="0"/>
                <a:cs typeface="Times New Roman" panose="02020603050405020304" pitchFamily="18" charset="0"/>
              </a:rPr>
              <a:t> </a:t>
            </a:r>
            <a:r>
              <a:rPr sz="2000" spc="-20" dirty="0">
                <a:solidFill>
                  <a:schemeClr val="tx2"/>
                </a:solidFill>
                <a:latin typeface="Times New Roman" panose="02020603050405020304" pitchFamily="18" charset="0"/>
                <a:cs typeface="Times New Roman" panose="02020603050405020304" pitchFamily="18" charset="0"/>
              </a:rPr>
              <a:t>quater,</a:t>
            </a:r>
            <a:r>
              <a:rPr sz="2000" spc="-1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320</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c.p.)</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e </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istigazione</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alla</a:t>
            </a:r>
            <a:r>
              <a:rPr sz="2000" dirty="0">
                <a:solidFill>
                  <a:schemeClr val="tx2"/>
                </a:solidFill>
                <a:latin typeface="Times New Roman" panose="02020603050405020304" pitchFamily="18" charset="0"/>
                <a:cs typeface="Times New Roman" panose="02020603050405020304" pitchFamily="18" charset="0"/>
              </a:rPr>
              <a:t> corruzione</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(322</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c.p.),</a:t>
            </a:r>
            <a:r>
              <a:rPr sz="2000" dirty="0">
                <a:solidFill>
                  <a:schemeClr val="tx2"/>
                </a:solidFill>
                <a:latin typeface="Times New Roman" panose="02020603050405020304" pitchFamily="18" charset="0"/>
                <a:cs typeface="Times New Roman" panose="02020603050405020304" pitchFamily="18" charset="0"/>
              </a:rPr>
              <a:t> </a:t>
            </a:r>
            <a:r>
              <a:rPr sz="2000" b="1" dirty="0" err="1">
                <a:solidFill>
                  <a:schemeClr val="tx2"/>
                </a:solidFill>
                <a:latin typeface="Times New Roman" panose="02020603050405020304" pitchFamily="18" charset="0"/>
                <a:cs typeface="Times New Roman" panose="02020603050405020304" pitchFamily="18" charset="0"/>
              </a:rPr>
              <a:t>Peculato</a:t>
            </a:r>
            <a:r>
              <a:rPr sz="2000" dirty="0">
                <a:solidFill>
                  <a:schemeClr val="tx2"/>
                </a:solidFill>
                <a:latin typeface="Times New Roman" panose="02020603050405020304" pitchFamily="18" charset="0"/>
                <a:cs typeface="Times New Roman" panose="02020603050405020304" pitchFamily="18" charset="0"/>
              </a:rPr>
              <a:t>,</a:t>
            </a:r>
            <a:r>
              <a:rPr lang="it-IT" sz="2000" dirty="0">
                <a:solidFill>
                  <a:schemeClr val="tx2"/>
                </a:solidFill>
                <a:latin typeface="Times New Roman" panose="02020603050405020304" pitchFamily="18" charset="0"/>
                <a:cs typeface="Times New Roman" panose="02020603050405020304" pitchFamily="18" charset="0"/>
              </a:rPr>
              <a:t> </a:t>
            </a:r>
            <a:r>
              <a:rPr sz="2000" b="1" spc="-20" dirty="0" err="1">
                <a:solidFill>
                  <a:schemeClr val="tx2"/>
                </a:solidFill>
                <a:latin typeface="Times New Roman" panose="02020603050405020304" pitchFamily="18" charset="0"/>
                <a:cs typeface="Times New Roman" panose="02020603050405020304" pitchFamily="18" charset="0"/>
              </a:rPr>
              <a:t>Traffico</a:t>
            </a:r>
            <a:r>
              <a:rPr sz="2000" b="1" spc="-1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di </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influenze illecite</a:t>
            </a:r>
            <a:r>
              <a:rPr sz="2000" spc="-5" dirty="0">
                <a:solidFill>
                  <a:schemeClr val="tx2"/>
                </a:solidFill>
                <a:latin typeface="Times New Roman" panose="02020603050405020304" pitchFamily="18" charset="0"/>
                <a:cs typeface="Times New Roman" panose="02020603050405020304" pitchFamily="18" charset="0"/>
              </a:rPr>
              <a:t> (346 bis c.p.), </a:t>
            </a:r>
            <a:r>
              <a:rPr sz="2000" b="1" spc="-25" dirty="0">
                <a:solidFill>
                  <a:schemeClr val="tx2"/>
                </a:solidFill>
                <a:latin typeface="Times New Roman" panose="02020603050405020304" pitchFamily="18" charset="0"/>
                <a:cs typeface="Times New Roman" panose="02020603050405020304" pitchFamily="18" charset="0"/>
              </a:rPr>
              <a:t>Turbata </a:t>
            </a:r>
            <a:r>
              <a:rPr sz="2000" b="1" spc="-5" dirty="0">
                <a:solidFill>
                  <a:schemeClr val="tx2"/>
                </a:solidFill>
                <a:latin typeface="Times New Roman" panose="02020603050405020304" pitchFamily="18" charset="0"/>
                <a:cs typeface="Times New Roman" panose="02020603050405020304" pitchFamily="18" charset="0"/>
              </a:rPr>
              <a:t>libertà degli </a:t>
            </a:r>
            <a:r>
              <a:rPr sz="2000" b="1" dirty="0">
                <a:solidFill>
                  <a:schemeClr val="tx2"/>
                </a:solidFill>
                <a:latin typeface="Times New Roman" panose="02020603050405020304" pitchFamily="18" charset="0"/>
                <a:cs typeface="Times New Roman" panose="02020603050405020304" pitchFamily="18" charset="0"/>
              </a:rPr>
              <a:t>incanti </a:t>
            </a:r>
            <a:r>
              <a:rPr sz="2000" dirty="0">
                <a:solidFill>
                  <a:schemeClr val="tx2"/>
                </a:solidFill>
                <a:latin typeface="Times New Roman" panose="02020603050405020304" pitchFamily="18" charset="0"/>
                <a:cs typeface="Times New Roman" panose="02020603050405020304" pitchFamily="18" charset="0"/>
              </a:rPr>
              <a:t>(353 c.p.) </a:t>
            </a:r>
            <a:r>
              <a:rPr sz="2000" spc="-5" dirty="0">
                <a:solidFill>
                  <a:schemeClr val="tx2"/>
                </a:solidFill>
                <a:latin typeface="Times New Roman" panose="02020603050405020304" pitchFamily="18" charset="0"/>
                <a:cs typeface="Times New Roman" panose="02020603050405020304" pitchFamily="18" charset="0"/>
              </a:rPr>
              <a:t>e del </a:t>
            </a:r>
            <a:r>
              <a:rPr lang="it-IT" sz="2000" b="1" spc="-5" dirty="0">
                <a:solidFill>
                  <a:schemeClr val="tx2"/>
                </a:solidFill>
                <a:latin typeface="Times New Roman" panose="02020603050405020304" pitchFamily="18" charset="0"/>
                <a:cs typeface="Times New Roman" panose="02020603050405020304" pitchFamily="18" charset="0"/>
              </a:rPr>
              <a:t>P</a:t>
            </a:r>
            <a:r>
              <a:rPr sz="2000" b="1" spc="-5" dirty="0" err="1">
                <a:solidFill>
                  <a:schemeClr val="tx2"/>
                </a:solidFill>
                <a:latin typeface="Times New Roman" panose="02020603050405020304" pitchFamily="18" charset="0"/>
                <a:cs typeface="Times New Roman" panose="02020603050405020304" pitchFamily="18" charset="0"/>
              </a:rPr>
              <a:t>rocedimento</a:t>
            </a:r>
            <a:r>
              <a:rPr sz="2000" b="1" spc="-5" dirty="0">
                <a:solidFill>
                  <a:schemeClr val="tx2"/>
                </a:solidFill>
                <a:latin typeface="Times New Roman" panose="02020603050405020304" pitchFamily="18" charset="0"/>
                <a:cs typeface="Times New Roman" panose="02020603050405020304" pitchFamily="18" charset="0"/>
              </a:rPr>
              <a:t> di </a:t>
            </a:r>
            <a:r>
              <a:rPr sz="2000" b="1" dirty="0">
                <a:solidFill>
                  <a:schemeClr val="tx2"/>
                </a:solidFill>
                <a:latin typeface="Times New Roman" panose="02020603050405020304" pitchFamily="18" charset="0"/>
                <a:cs typeface="Times New Roman" panose="02020603050405020304" pitchFamily="18" charset="0"/>
              </a:rPr>
              <a:t>scelta </a:t>
            </a:r>
            <a:r>
              <a:rPr sz="2000" b="1" spc="-5" dirty="0">
                <a:solidFill>
                  <a:schemeClr val="tx2"/>
                </a:solidFill>
                <a:latin typeface="Times New Roman" panose="02020603050405020304" pitchFamily="18" charset="0"/>
                <a:cs typeface="Times New Roman" panose="02020603050405020304" pitchFamily="18" charset="0"/>
              </a:rPr>
              <a:t>del </a:t>
            </a:r>
            <a:r>
              <a:rPr sz="2000" b="1" dirty="0">
                <a:solidFill>
                  <a:schemeClr val="tx2"/>
                </a:solidFill>
                <a:latin typeface="Times New Roman" panose="02020603050405020304" pitchFamily="18" charset="0"/>
                <a:cs typeface="Times New Roman" panose="02020603050405020304" pitchFamily="18" charset="0"/>
              </a:rPr>
              <a:t>contraente </a:t>
            </a:r>
            <a:r>
              <a:rPr sz="2000" spc="-5" dirty="0">
                <a:solidFill>
                  <a:schemeClr val="tx2"/>
                </a:solidFill>
                <a:latin typeface="Times New Roman" panose="02020603050405020304" pitchFamily="18" charset="0"/>
                <a:cs typeface="Times New Roman" panose="02020603050405020304" pitchFamily="18" charset="0"/>
              </a:rPr>
              <a:t>(353 </a:t>
            </a:r>
            <a:r>
              <a:rPr sz="2000" dirty="0">
                <a:solidFill>
                  <a:schemeClr val="tx2"/>
                </a:solidFill>
                <a:latin typeface="Times New Roman" panose="02020603050405020304" pitchFamily="18" charset="0"/>
                <a:cs typeface="Times New Roman" panose="02020603050405020304" pitchFamily="18" charset="0"/>
              </a:rPr>
              <a:t>bis </a:t>
            </a:r>
            <a:r>
              <a:rPr sz="2000" spc="-5" dirty="0">
                <a:solidFill>
                  <a:schemeClr val="tx2"/>
                </a:solidFill>
                <a:latin typeface="Times New Roman" panose="02020603050405020304" pitchFamily="18" charset="0"/>
                <a:cs typeface="Times New Roman" panose="02020603050405020304" pitchFamily="18" charset="0"/>
              </a:rPr>
              <a:t>c.p.), Astensione dagli incanti </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(354</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c.p.),</a:t>
            </a:r>
            <a:r>
              <a:rPr sz="200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Inadempimento</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di</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contratti</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di</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pubbliche</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forniture</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(art.</a:t>
            </a:r>
            <a:r>
              <a:rPr sz="2000" spc="6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355</a:t>
            </a:r>
            <a:r>
              <a:rPr sz="2000" spc="6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c.p.), </a:t>
            </a:r>
            <a:r>
              <a:rPr sz="200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Frode</a:t>
            </a:r>
            <a:r>
              <a:rPr sz="2000" b="1" spc="2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nelle</a:t>
            </a:r>
            <a:r>
              <a:rPr sz="2000" b="1" spc="2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pubbliche</a:t>
            </a:r>
            <a:r>
              <a:rPr sz="2000" b="1" spc="4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forniture</a:t>
            </a:r>
            <a:r>
              <a:rPr sz="2000" b="1" spc="3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(356</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c.p.),</a:t>
            </a:r>
            <a:r>
              <a:rPr sz="2000" spc="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Corruzione</a:t>
            </a:r>
            <a:r>
              <a:rPr sz="2000" b="1" spc="3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tra</a:t>
            </a:r>
            <a:r>
              <a:rPr sz="2000" b="1" spc="2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privati</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(2635</a:t>
            </a:r>
            <a:r>
              <a:rPr sz="2000"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c.c.)</a:t>
            </a:r>
          </a:p>
          <a:p>
            <a:pPr marL="299085" indent="-287020">
              <a:lnSpc>
                <a:spcPct val="100000"/>
              </a:lnSpc>
              <a:spcBef>
                <a:spcPts val="600"/>
              </a:spcBef>
              <a:buClr>
                <a:srgbClr val="0A5294"/>
              </a:buClr>
              <a:buSzPct val="145454"/>
              <a:buFont typeface="Arial MT"/>
              <a:buChar char="•"/>
              <a:tabLst>
                <a:tab pos="299720" algn="l"/>
              </a:tabLst>
            </a:pPr>
            <a:r>
              <a:rPr sz="2000" b="1" spc="-5" dirty="0">
                <a:solidFill>
                  <a:schemeClr val="tx2"/>
                </a:solidFill>
                <a:latin typeface="Times New Roman" panose="02020603050405020304" pitchFamily="18" charset="0"/>
                <a:cs typeface="Times New Roman" panose="02020603050405020304" pitchFamily="18" charset="0"/>
              </a:rPr>
              <a:t>false</a:t>
            </a:r>
            <a:r>
              <a:rPr sz="2000" b="1" spc="2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comunicazioni</a:t>
            </a:r>
            <a:r>
              <a:rPr sz="2000" b="1" spc="5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sociali</a:t>
            </a:r>
            <a:r>
              <a:rPr sz="2000" b="1" spc="3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di</a:t>
            </a:r>
            <a:r>
              <a:rPr sz="2000" spc="1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cui</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agli</a:t>
            </a:r>
            <a:r>
              <a:rPr sz="2000" spc="-5" dirty="0">
                <a:solidFill>
                  <a:schemeClr val="tx2"/>
                </a:solidFill>
                <a:latin typeface="Times New Roman" panose="02020603050405020304" pitchFamily="18" charset="0"/>
                <a:cs typeface="Times New Roman" panose="02020603050405020304" pitchFamily="18" charset="0"/>
              </a:rPr>
              <a:t> articoli</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2621</a:t>
            </a:r>
            <a:r>
              <a:rPr sz="2000" spc="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e</a:t>
            </a:r>
            <a:r>
              <a:rPr sz="2000" spc="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2622</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del</a:t>
            </a:r>
            <a:r>
              <a:rPr sz="2000" dirty="0">
                <a:solidFill>
                  <a:schemeClr val="tx2"/>
                </a:solidFill>
                <a:latin typeface="Times New Roman" panose="02020603050405020304" pitchFamily="18" charset="0"/>
                <a:cs typeface="Times New Roman" panose="02020603050405020304" pitchFamily="18" charset="0"/>
              </a:rPr>
              <a:t> </a:t>
            </a:r>
            <a:r>
              <a:rPr sz="2000" spc="-5" dirty="0" err="1">
                <a:solidFill>
                  <a:schemeClr val="tx2"/>
                </a:solidFill>
                <a:latin typeface="Times New Roman" panose="02020603050405020304" pitchFamily="18" charset="0"/>
                <a:cs typeface="Times New Roman" panose="02020603050405020304" pitchFamily="18" charset="0"/>
              </a:rPr>
              <a:t>codice</a:t>
            </a:r>
            <a:r>
              <a:rPr sz="2000" spc="25" dirty="0">
                <a:solidFill>
                  <a:schemeClr val="tx2"/>
                </a:solidFill>
                <a:latin typeface="Times New Roman" panose="02020603050405020304" pitchFamily="18" charset="0"/>
                <a:cs typeface="Times New Roman" panose="02020603050405020304" pitchFamily="18" charset="0"/>
              </a:rPr>
              <a:t> </a:t>
            </a:r>
            <a:r>
              <a:rPr sz="2000" dirty="0" err="1">
                <a:solidFill>
                  <a:schemeClr val="tx2"/>
                </a:solidFill>
                <a:latin typeface="Times New Roman" panose="02020603050405020304" pitchFamily="18" charset="0"/>
                <a:cs typeface="Times New Roman" panose="02020603050405020304" pitchFamily="18" charset="0"/>
              </a:rPr>
              <a:t>civile</a:t>
            </a:r>
            <a:endParaRPr sz="2000" dirty="0">
              <a:solidFill>
                <a:schemeClr val="tx2"/>
              </a:solidFill>
              <a:latin typeface="Times New Roman" panose="02020603050405020304" pitchFamily="18" charset="0"/>
              <a:cs typeface="Times New Roman" panose="02020603050405020304" pitchFamily="18" charset="0"/>
            </a:endParaRPr>
          </a:p>
          <a:p>
            <a:pPr marL="299085" indent="-287020">
              <a:lnSpc>
                <a:spcPct val="100000"/>
              </a:lnSpc>
              <a:spcBef>
                <a:spcPts val="600"/>
              </a:spcBef>
              <a:buClr>
                <a:srgbClr val="0A5294"/>
              </a:buClr>
              <a:buSzPct val="145454"/>
              <a:buFont typeface="Arial MT"/>
              <a:buChar char="•"/>
              <a:tabLst>
                <a:tab pos="299720" algn="l"/>
              </a:tabLst>
            </a:pPr>
            <a:r>
              <a:rPr sz="2000" b="1" spc="-5" dirty="0">
                <a:solidFill>
                  <a:schemeClr val="tx2"/>
                </a:solidFill>
                <a:latin typeface="Times New Roman" panose="02020603050405020304" pitchFamily="18" charset="0"/>
                <a:cs typeface="Times New Roman" panose="02020603050405020304" pitchFamily="18" charset="0"/>
              </a:rPr>
              <a:t>frode</a:t>
            </a:r>
            <a:r>
              <a:rPr sz="2000" b="1"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ai</a:t>
            </a:r>
            <a:r>
              <a:rPr sz="2000" spc="1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sensi</a:t>
            </a:r>
            <a:r>
              <a:rPr sz="2000" spc="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dell’art.</a:t>
            </a:r>
            <a:r>
              <a:rPr sz="2000" spc="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1</a:t>
            </a:r>
            <a:r>
              <a:rPr sz="2000" spc="10" dirty="0">
                <a:solidFill>
                  <a:schemeClr val="tx2"/>
                </a:solidFill>
                <a:latin typeface="Times New Roman" panose="02020603050405020304" pitchFamily="18" charset="0"/>
                <a:cs typeface="Times New Roman" panose="02020603050405020304" pitchFamily="18" charset="0"/>
              </a:rPr>
              <a:t> </a:t>
            </a:r>
            <a:r>
              <a:rPr sz="2000" spc="-35" dirty="0">
                <a:solidFill>
                  <a:schemeClr val="tx2"/>
                </a:solidFill>
                <a:latin typeface="Times New Roman" panose="02020603050405020304" pitchFamily="18" charset="0"/>
                <a:cs typeface="Times New Roman" panose="02020603050405020304" pitchFamily="18" charset="0"/>
              </a:rPr>
              <a:t>conv.</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tutela</a:t>
            </a:r>
            <a:r>
              <a:rPr sz="2000" spc="2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interessi</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finanziari</a:t>
            </a:r>
            <a:r>
              <a:rPr sz="2000" spc="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della</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Comunità</a:t>
            </a:r>
            <a:r>
              <a:rPr sz="2000" spc="4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europea</a:t>
            </a:r>
            <a:endParaRPr sz="2000" dirty="0">
              <a:solidFill>
                <a:schemeClr val="tx2"/>
              </a:solidFill>
              <a:latin typeface="Times New Roman" panose="02020603050405020304" pitchFamily="18" charset="0"/>
              <a:cs typeface="Times New Roman" panose="02020603050405020304" pitchFamily="18" charset="0"/>
            </a:endParaRPr>
          </a:p>
          <a:p>
            <a:pPr marL="299085" marR="6985" indent="-287020" algn="just">
              <a:lnSpc>
                <a:spcPct val="80000"/>
              </a:lnSpc>
              <a:spcBef>
                <a:spcPts val="1130"/>
              </a:spcBef>
              <a:buClr>
                <a:srgbClr val="0A5294"/>
              </a:buClr>
              <a:buSzPct val="145454"/>
              <a:buFont typeface="Arial MT"/>
              <a:buChar char="•"/>
              <a:tabLst>
                <a:tab pos="299720" algn="l"/>
              </a:tabLst>
            </a:pPr>
            <a:r>
              <a:rPr sz="2000" dirty="0">
                <a:solidFill>
                  <a:schemeClr val="tx2"/>
                </a:solidFill>
                <a:latin typeface="Times New Roman" panose="02020603050405020304" pitchFamily="18" charset="0"/>
                <a:cs typeface="Times New Roman" panose="02020603050405020304" pitchFamily="18" charset="0"/>
              </a:rPr>
              <a:t>delitti</a:t>
            </a:r>
            <a:r>
              <a:rPr sz="2000" b="1" dirty="0">
                <a:solidFill>
                  <a:schemeClr val="tx2"/>
                </a:solidFill>
                <a:latin typeface="Times New Roman" panose="02020603050405020304" pitchFamily="18" charset="0"/>
                <a:cs typeface="Times New Roman" panose="02020603050405020304" pitchFamily="18" charset="0"/>
              </a:rPr>
              <a:t>,</a:t>
            </a:r>
            <a:r>
              <a:rPr sz="2000" b="1"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consumati</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o</a:t>
            </a:r>
            <a:r>
              <a:rPr sz="2000" dirty="0">
                <a:solidFill>
                  <a:schemeClr val="tx2"/>
                </a:solidFill>
                <a:latin typeface="Times New Roman" panose="02020603050405020304" pitchFamily="18" charset="0"/>
                <a:cs typeface="Times New Roman" panose="02020603050405020304" pitchFamily="18" charset="0"/>
              </a:rPr>
              <a:t> tentati,</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commessi</a:t>
            </a:r>
            <a:r>
              <a:rPr sz="200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con</a:t>
            </a:r>
            <a:r>
              <a:rPr sz="2000" b="1" dirty="0">
                <a:solidFill>
                  <a:schemeClr val="tx2"/>
                </a:solidFill>
                <a:latin typeface="Times New Roman" panose="02020603050405020304" pitchFamily="18" charset="0"/>
                <a:cs typeface="Times New Roman" panose="02020603050405020304" pitchFamily="18" charset="0"/>
              </a:rPr>
              <a:t> finalità</a:t>
            </a:r>
            <a:r>
              <a:rPr sz="2000" b="1" spc="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di</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terrorismo</a:t>
            </a:r>
            <a:r>
              <a:rPr sz="2000" spc="-5" dirty="0">
                <a:solidFill>
                  <a:schemeClr val="tx2"/>
                </a:solidFill>
                <a:latin typeface="Times New Roman" panose="02020603050405020304" pitchFamily="18" charset="0"/>
                <a:cs typeface="Times New Roman" panose="02020603050405020304" pitchFamily="18" charset="0"/>
              </a:rPr>
              <a:t>,</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anche </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internazionale, e di eversione dell'ordine costituzionale reati terroristici o reati </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connessi alle </a:t>
            </a:r>
            <a:r>
              <a:rPr sz="2000" spc="-5" dirty="0" err="1">
                <a:solidFill>
                  <a:schemeClr val="tx2"/>
                </a:solidFill>
                <a:latin typeface="Times New Roman" panose="02020603050405020304" pitchFamily="18" charset="0"/>
                <a:cs typeface="Times New Roman" panose="02020603050405020304" pitchFamily="18" charset="0"/>
              </a:rPr>
              <a:t>attività</a:t>
            </a:r>
            <a:r>
              <a:rPr sz="2000" spc="20" dirty="0">
                <a:solidFill>
                  <a:schemeClr val="tx2"/>
                </a:solidFill>
                <a:latin typeface="Times New Roman" panose="02020603050405020304" pitchFamily="18" charset="0"/>
                <a:cs typeface="Times New Roman" panose="02020603050405020304" pitchFamily="18" charset="0"/>
              </a:rPr>
              <a:t> </a:t>
            </a:r>
            <a:r>
              <a:rPr sz="2000" dirty="0" err="1">
                <a:solidFill>
                  <a:schemeClr val="tx2"/>
                </a:solidFill>
                <a:latin typeface="Times New Roman" panose="02020603050405020304" pitchFamily="18" charset="0"/>
                <a:cs typeface="Times New Roman" panose="02020603050405020304" pitchFamily="18" charset="0"/>
              </a:rPr>
              <a:t>terroristiche</a:t>
            </a:r>
            <a:endParaRPr sz="2000" dirty="0">
              <a:solidFill>
                <a:schemeClr val="tx2"/>
              </a:solidFill>
              <a:latin typeface="Times New Roman" panose="02020603050405020304" pitchFamily="18" charset="0"/>
              <a:cs typeface="Times New Roman" panose="02020603050405020304" pitchFamily="18" charset="0"/>
            </a:endParaRPr>
          </a:p>
          <a:p>
            <a:pPr marL="299085" marR="5080" indent="-287020" algn="just">
              <a:lnSpc>
                <a:spcPct val="80100"/>
              </a:lnSpc>
              <a:spcBef>
                <a:spcPts val="1125"/>
              </a:spcBef>
              <a:buClr>
                <a:srgbClr val="0A5294"/>
              </a:buClr>
              <a:buSzPct val="145454"/>
              <a:buFont typeface="Arial MT"/>
              <a:buChar char="•"/>
              <a:tabLst>
                <a:tab pos="299720" algn="l"/>
              </a:tabLst>
            </a:pPr>
            <a:r>
              <a:rPr sz="2000" b="1" dirty="0">
                <a:solidFill>
                  <a:schemeClr val="tx2"/>
                </a:solidFill>
                <a:latin typeface="Times New Roman" panose="02020603050405020304" pitchFamily="18" charset="0"/>
                <a:cs typeface="Times New Roman" panose="02020603050405020304" pitchFamily="18" charset="0"/>
              </a:rPr>
              <a:t>riciclaggio </a:t>
            </a:r>
            <a:r>
              <a:rPr sz="2000" spc="-5" dirty="0">
                <a:solidFill>
                  <a:schemeClr val="tx2"/>
                </a:solidFill>
                <a:latin typeface="Times New Roman" panose="02020603050405020304" pitchFamily="18" charset="0"/>
                <a:cs typeface="Times New Roman" panose="02020603050405020304" pitchFamily="18" charset="0"/>
              </a:rPr>
              <a:t>(648 bis </a:t>
            </a:r>
            <a:r>
              <a:rPr sz="2000" dirty="0">
                <a:solidFill>
                  <a:schemeClr val="tx2"/>
                </a:solidFill>
                <a:latin typeface="Times New Roman" panose="02020603050405020304" pitchFamily="18" charset="0"/>
                <a:cs typeface="Times New Roman" panose="02020603050405020304" pitchFamily="18" charset="0"/>
              </a:rPr>
              <a:t>c.p.), </a:t>
            </a:r>
            <a:r>
              <a:rPr sz="2000" b="1" spc="-5" dirty="0">
                <a:solidFill>
                  <a:schemeClr val="tx2"/>
                </a:solidFill>
                <a:latin typeface="Times New Roman" panose="02020603050405020304" pitchFamily="18" charset="0"/>
                <a:cs typeface="Times New Roman" panose="02020603050405020304" pitchFamily="18" charset="0"/>
              </a:rPr>
              <a:t>Impiego di denaro, </a:t>
            </a:r>
            <a:r>
              <a:rPr sz="2000" b="1" dirty="0">
                <a:solidFill>
                  <a:schemeClr val="tx2"/>
                </a:solidFill>
                <a:latin typeface="Times New Roman" panose="02020603050405020304" pitchFamily="18" charset="0"/>
                <a:cs typeface="Times New Roman" panose="02020603050405020304" pitchFamily="18" charset="0"/>
              </a:rPr>
              <a:t>beni </a:t>
            </a:r>
            <a:r>
              <a:rPr sz="2000" b="1" spc="-5" dirty="0">
                <a:solidFill>
                  <a:schemeClr val="tx2"/>
                </a:solidFill>
                <a:latin typeface="Times New Roman" panose="02020603050405020304" pitchFamily="18" charset="0"/>
                <a:cs typeface="Times New Roman" panose="02020603050405020304" pitchFamily="18" charset="0"/>
              </a:rPr>
              <a:t>o </a:t>
            </a:r>
            <a:r>
              <a:rPr sz="2000" b="1" dirty="0">
                <a:solidFill>
                  <a:schemeClr val="tx2"/>
                </a:solidFill>
                <a:latin typeface="Times New Roman" panose="02020603050405020304" pitchFamily="18" charset="0"/>
                <a:cs typeface="Times New Roman" panose="02020603050405020304" pitchFamily="18" charset="0"/>
              </a:rPr>
              <a:t>utilità </a:t>
            </a:r>
            <a:r>
              <a:rPr sz="2000" b="1" spc="-5" dirty="0">
                <a:solidFill>
                  <a:schemeClr val="tx2"/>
                </a:solidFill>
                <a:latin typeface="Times New Roman" panose="02020603050405020304" pitchFamily="18" charset="0"/>
                <a:cs typeface="Times New Roman" panose="02020603050405020304" pitchFamily="18" charset="0"/>
              </a:rPr>
              <a:t>di provenienza illecita </a:t>
            </a:r>
            <a:r>
              <a:rPr sz="2000" b="1"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(648 ter </a:t>
            </a:r>
            <a:r>
              <a:rPr sz="2000" dirty="0">
                <a:solidFill>
                  <a:schemeClr val="tx2"/>
                </a:solidFill>
                <a:latin typeface="Times New Roman" panose="02020603050405020304" pitchFamily="18" charset="0"/>
                <a:cs typeface="Times New Roman" panose="02020603050405020304" pitchFamily="18" charset="0"/>
              </a:rPr>
              <a:t>c.p.), </a:t>
            </a:r>
            <a:r>
              <a:rPr sz="2000" b="1" spc="-5" dirty="0">
                <a:solidFill>
                  <a:schemeClr val="tx2"/>
                </a:solidFill>
                <a:latin typeface="Times New Roman" panose="02020603050405020304" pitchFamily="18" charset="0"/>
                <a:cs typeface="Times New Roman" panose="02020603050405020304" pitchFamily="18" charset="0"/>
              </a:rPr>
              <a:t>Autoriciclaggio</a:t>
            </a:r>
            <a:r>
              <a:rPr sz="2000" spc="-5" dirty="0">
                <a:solidFill>
                  <a:schemeClr val="tx2"/>
                </a:solidFill>
                <a:latin typeface="Times New Roman" panose="02020603050405020304" pitchFamily="18" charset="0"/>
                <a:cs typeface="Times New Roman" panose="02020603050405020304" pitchFamily="18" charset="0"/>
              </a:rPr>
              <a:t> (648 </a:t>
            </a:r>
            <a:r>
              <a:rPr sz="2000" spc="-30" dirty="0">
                <a:solidFill>
                  <a:schemeClr val="tx2"/>
                </a:solidFill>
                <a:latin typeface="Times New Roman" panose="02020603050405020304" pitchFamily="18" charset="0"/>
                <a:cs typeface="Times New Roman" panose="02020603050405020304" pitchFamily="18" charset="0"/>
              </a:rPr>
              <a:t>ter.1 </a:t>
            </a:r>
            <a:r>
              <a:rPr sz="2000" spc="-5" dirty="0">
                <a:solidFill>
                  <a:schemeClr val="tx2"/>
                </a:solidFill>
                <a:latin typeface="Times New Roman" panose="02020603050405020304" pitchFamily="18" charset="0"/>
                <a:cs typeface="Times New Roman" panose="02020603050405020304" pitchFamily="18" charset="0"/>
              </a:rPr>
              <a:t>c.p.), </a:t>
            </a:r>
            <a:r>
              <a:rPr sz="2000" b="1" dirty="0">
                <a:solidFill>
                  <a:schemeClr val="tx2"/>
                </a:solidFill>
                <a:latin typeface="Times New Roman" panose="02020603050405020304" pitchFamily="18" charset="0"/>
                <a:cs typeface="Times New Roman" panose="02020603050405020304" pitchFamily="18" charset="0"/>
              </a:rPr>
              <a:t>Riciclaggio </a:t>
            </a:r>
            <a:r>
              <a:rPr sz="2000" b="1" spc="-5" dirty="0">
                <a:solidFill>
                  <a:schemeClr val="tx2"/>
                </a:solidFill>
                <a:latin typeface="Times New Roman" panose="02020603050405020304" pitchFamily="18" charset="0"/>
                <a:cs typeface="Times New Roman" panose="02020603050405020304" pitchFamily="18" charset="0"/>
              </a:rPr>
              <a:t>di proventi di attività </a:t>
            </a:r>
            <a:r>
              <a:rPr sz="2000" b="1"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criminose</a:t>
            </a:r>
            <a:r>
              <a:rPr sz="2000" b="1" spc="1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o</a:t>
            </a:r>
            <a:r>
              <a:rPr sz="2000" b="1" spc="1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finanziamento</a:t>
            </a:r>
            <a:r>
              <a:rPr sz="2000" b="1" spc="15"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del</a:t>
            </a:r>
            <a:r>
              <a:rPr sz="2000" b="1" spc="5" dirty="0">
                <a:solidFill>
                  <a:schemeClr val="tx2"/>
                </a:solidFill>
                <a:latin typeface="Times New Roman" panose="02020603050405020304" pitchFamily="18" charset="0"/>
                <a:cs typeface="Times New Roman" panose="02020603050405020304" pitchFamily="18" charset="0"/>
              </a:rPr>
              <a:t> </a:t>
            </a:r>
            <a:r>
              <a:rPr sz="2000" b="1" spc="-5" dirty="0" err="1">
                <a:solidFill>
                  <a:schemeClr val="tx2"/>
                </a:solidFill>
                <a:latin typeface="Times New Roman" panose="02020603050405020304" pitchFamily="18" charset="0"/>
                <a:cs typeface="Times New Roman" panose="02020603050405020304" pitchFamily="18" charset="0"/>
              </a:rPr>
              <a:t>terrorismo</a:t>
            </a:r>
            <a:endParaRPr sz="2000" dirty="0">
              <a:solidFill>
                <a:schemeClr val="tx2"/>
              </a:solidFill>
              <a:latin typeface="Times New Roman" panose="02020603050405020304" pitchFamily="18" charset="0"/>
              <a:cs typeface="Times New Roman" panose="02020603050405020304" pitchFamily="18" charset="0"/>
            </a:endParaRPr>
          </a:p>
          <a:p>
            <a:pPr marL="299085" marR="8255" indent="-287020" algn="just">
              <a:lnSpc>
                <a:spcPct val="80000"/>
              </a:lnSpc>
              <a:spcBef>
                <a:spcPts val="1130"/>
              </a:spcBef>
              <a:buClr>
                <a:srgbClr val="0A5294"/>
              </a:buClr>
              <a:buSzPct val="145454"/>
              <a:buFont typeface="Arial MT"/>
              <a:buChar char="•"/>
              <a:tabLst>
                <a:tab pos="299720" algn="l"/>
              </a:tabLst>
            </a:pPr>
            <a:r>
              <a:rPr sz="2000" b="1" dirty="0">
                <a:solidFill>
                  <a:schemeClr val="tx2"/>
                </a:solidFill>
                <a:latin typeface="Times New Roman" panose="02020603050405020304" pitchFamily="18" charset="0"/>
                <a:cs typeface="Times New Roman" panose="02020603050405020304" pitchFamily="18" charset="0"/>
              </a:rPr>
              <a:t>sfruttamento </a:t>
            </a:r>
            <a:r>
              <a:rPr sz="2000" b="1" spc="-5" dirty="0">
                <a:solidFill>
                  <a:schemeClr val="tx2"/>
                </a:solidFill>
                <a:latin typeface="Times New Roman" panose="02020603050405020304" pitchFamily="18" charset="0"/>
                <a:cs typeface="Times New Roman" panose="02020603050405020304" pitchFamily="18" charset="0"/>
              </a:rPr>
              <a:t>del </a:t>
            </a:r>
            <a:r>
              <a:rPr sz="2000" b="1" dirty="0">
                <a:solidFill>
                  <a:schemeClr val="tx2"/>
                </a:solidFill>
                <a:latin typeface="Times New Roman" panose="02020603050405020304" pitchFamily="18" charset="0"/>
                <a:cs typeface="Times New Roman" panose="02020603050405020304" pitchFamily="18" charset="0"/>
              </a:rPr>
              <a:t>lavoro </a:t>
            </a:r>
            <a:r>
              <a:rPr sz="2000" b="1" spc="-5" dirty="0">
                <a:solidFill>
                  <a:schemeClr val="tx2"/>
                </a:solidFill>
                <a:latin typeface="Times New Roman" panose="02020603050405020304" pitchFamily="18" charset="0"/>
                <a:cs typeface="Times New Roman" panose="02020603050405020304" pitchFamily="18" charset="0"/>
              </a:rPr>
              <a:t>minorile </a:t>
            </a:r>
            <a:r>
              <a:rPr sz="2000" spc="-5" dirty="0">
                <a:solidFill>
                  <a:schemeClr val="tx2"/>
                </a:solidFill>
                <a:latin typeface="Times New Roman" panose="02020603050405020304" pitchFamily="18" charset="0"/>
                <a:cs typeface="Times New Roman" panose="02020603050405020304" pitchFamily="18" charset="0"/>
              </a:rPr>
              <a:t>e altre </a:t>
            </a:r>
            <a:r>
              <a:rPr sz="2000" dirty="0">
                <a:solidFill>
                  <a:schemeClr val="tx2"/>
                </a:solidFill>
                <a:latin typeface="Times New Roman" panose="02020603050405020304" pitchFamily="18" charset="0"/>
                <a:cs typeface="Times New Roman" panose="02020603050405020304" pitchFamily="18" charset="0"/>
              </a:rPr>
              <a:t>forme </a:t>
            </a:r>
            <a:r>
              <a:rPr sz="2000" spc="-5" dirty="0">
                <a:solidFill>
                  <a:schemeClr val="tx2"/>
                </a:solidFill>
                <a:latin typeface="Times New Roman" panose="02020603050405020304" pitchFamily="18" charset="0"/>
                <a:cs typeface="Times New Roman" panose="02020603050405020304" pitchFamily="18" charset="0"/>
              </a:rPr>
              <a:t>di tratta di esseri umani definite </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con</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il</a:t>
            </a:r>
            <a:r>
              <a:rPr sz="2000" spc="-1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decreto</a:t>
            </a:r>
            <a:r>
              <a:rPr sz="2000" spc="2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legislativo 4</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marzo</a:t>
            </a:r>
            <a:r>
              <a:rPr sz="2000" spc="3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2014,</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n.</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24</a:t>
            </a:r>
            <a:endParaRPr sz="2000" dirty="0">
              <a:solidFill>
                <a:schemeClr val="tx2"/>
              </a:solidFill>
              <a:latin typeface="Times New Roman" panose="02020603050405020304" pitchFamily="18" charset="0"/>
              <a:cs typeface="Times New Roman" panose="02020603050405020304" pitchFamily="18" charset="0"/>
            </a:endParaRPr>
          </a:p>
          <a:p>
            <a:pPr marL="299085" marR="8890" indent="-287020" algn="just">
              <a:lnSpc>
                <a:spcPct val="80000"/>
              </a:lnSpc>
              <a:spcBef>
                <a:spcPts val="1130"/>
              </a:spcBef>
              <a:buClr>
                <a:srgbClr val="0A5294"/>
              </a:buClr>
              <a:buSzPct val="145454"/>
              <a:buChar char="•"/>
              <a:tabLst>
                <a:tab pos="299720" algn="l"/>
              </a:tabLst>
            </a:pPr>
            <a:r>
              <a:rPr sz="2000" spc="-5" dirty="0">
                <a:solidFill>
                  <a:schemeClr val="tx2"/>
                </a:solidFill>
                <a:latin typeface="Times New Roman" panose="02020603050405020304" pitchFamily="18" charset="0"/>
                <a:cs typeface="Times New Roman" panose="02020603050405020304" pitchFamily="18" charset="0"/>
              </a:rPr>
              <a:t>ogni altro </a:t>
            </a:r>
            <a:r>
              <a:rPr sz="2000" dirty="0">
                <a:solidFill>
                  <a:schemeClr val="tx2"/>
                </a:solidFill>
                <a:latin typeface="Times New Roman" panose="02020603050405020304" pitchFamily="18" charset="0"/>
                <a:cs typeface="Times New Roman" panose="02020603050405020304" pitchFamily="18" charset="0"/>
              </a:rPr>
              <a:t>reato </a:t>
            </a:r>
            <a:r>
              <a:rPr sz="2000" spc="-5" dirty="0">
                <a:solidFill>
                  <a:schemeClr val="tx2"/>
                </a:solidFill>
                <a:latin typeface="Times New Roman" panose="02020603050405020304" pitchFamily="18" charset="0"/>
                <a:cs typeface="Times New Roman" panose="02020603050405020304" pitchFamily="18" charset="0"/>
              </a:rPr>
              <a:t>da cui </a:t>
            </a:r>
            <a:r>
              <a:rPr sz="2000" dirty="0">
                <a:solidFill>
                  <a:schemeClr val="tx2"/>
                </a:solidFill>
                <a:latin typeface="Times New Roman" panose="02020603050405020304" pitchFamily="18" charset="0"/>
                <a:cs typeface="Times New Roman" panose="02020603050405020304" pitchFamily="18" charset="0"/>
              </a:rPr>
              <a:t>derivi, </a:t>
            </a:r>
            <a:r>
              <a:rPr sz="2000" spc="-5" dirty="0">
                <a:solidFill>
                  <a:schemeClr val="tx2"/>
                </a:solidFill>
                <a:latin typeface="Times New Roman" panose="02020603050405020304" pitchFamily="18" charset="0"/>
                <a:cs typeface="Times New Roman" panose="02020603050405020304" pitchFamily="18" charset="0"/>
              </a:rPr>
              <a:t>quale </a:t>
            </a:r>
            <a:r>
              <a:rPr sz="2000" dirty="0">
                <a:solidFill>
                  <a:schemeClr val="tx2"/>
                </a:solidFill>
                <a:latin typeface="Times New Roman" panose="02020603050405020304" pitchFamily="18" charset="0"/>
                <a:cs typeface="Times New Roman" panose="02020603050405020304" pitchFamily="18" charset="0"/>
              </a:rPr>
              <a:t>pena </a:t>
            </a:r>
            <a:r>
              <a:rPr sz="2000" spc="-5" dirty="0">
                <a:solidFill>
                  <a:schemeClr val="tx2"/>
                </a:solidFill>
                <a:latin typeface="Times New Roman" panose="02020603050405020304" pitchFamily="18" charset="0"/>
                <a:cs typeface="Times New Roman" panose="02020603050405020304" pitchFamily="18" charset="0"/>
              </a:rPr>
              <a:t>accessoria, l’</a:t>
            </a:r>
            <a:r>
              <a:rPr sz="2000" b="1" spc="-5" dirty="0">
                <a:solidFill>
                  <a:schemeClr val="tx2"/>
                </a:solidFill>
                <a:latin typeface="Times New Roman" panose="02020603050405020304" pitchFamily="18" charset="0"/>
                <a:cs typeface="Times New Roman" panose="02020603050405020304" pitchFamily="18" charset="0"/>
              </a:rPr>
              <a:t>incapacità di </a:t>
            </a:r>
            <a:r>
              <a:rPr sz="2000" b="1" dirty="0">
                <a:solidFill>
                  <a:schemeClr val="tx2"/>
                </a:solidFill>
                <a:latin typeface="Times New Roman" panose="02020603050405020304" pitchFamily="18" charset="0"/>
                <a:cs typeface="Times New Roman" panose="02020603050405020304" pitchFamily="18" charset="0"/>
              </a:rPr>
              <a:t>contrattare </a:t>
            </a:r>
            <a:r>
              <a:rPr sz="2000" b="1" spc="-60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con</a:t>
            </a:r>
            <a:r>
              <a:rPr sz="2000" b="1" spc="10" dirty="0">
                <a:solidFill>
                  <a:schemeClr val="tx2"/>
                </a:solidFill>
                <a:latin typeface="Times New Roman" panose="02020603050405020304" pitchFamily="18" charset="0"/>
                <a:cs typeface="Times New Roman" panose="02020603050405020304" pitchFamily="18" charset="0"/>
              </a:rPr>
              <a:t> </a:t>
            </a:r>
            <a:r>
              <a:rPr sz="2000" b="1" spc="-5" dirty="0">
                <a:solidFill>
                  <a:schemeClr val="tx2"/>
                </a:solidFill>
                <a:latin typeface="Times New Roman" panose="02020603050405020304" pitchFamily="18" charset="0"/>
                <a:cs typeface="Times New Roman" panose="02020603050405020304" pitchFamily="18" charset="0"/>
              </a:rPr>
              <a:t>la</a:t>
            </a:r>
            <a:r>
              <a:rPr sz="2000" b="1" dirty="0">
                <a:solidFill>
                  <a:schemeClr val="tx2"/>
                </a:solidFill>
                <a:latin typeface="Times New Roman" panose="02020603050405020304" pitchFamily="18" charset="0"/>
                <a:cs typeface="Times New Roman" panose="02020603050405020304" pitchFamily="18" charset="0"/>
              </a:rPr>
              <a:t> </a:t>
            </a:r>
            <a:r>
              <a:rPr lang="it-IT" sz="2000" b="1" spc="-5" dirty="0">
                <a:solidFill>
                  <a:schemeClr val="tx2"/>
                </a:solidFill>
                <a:latin typeface="Times New Roman" panose="02020603050405020304" pitchFamily="18" charset="0"/>
                <a:cs typeface="Times New Roman" panose="02020603050405020304" pitchFamily="18" charset="0"/>
              </a:rPr>
              <a:t>P.A.</a:t>
            </a:r>
            <a:endParaRPr sz="2000" dirty="0">
              <a:solidFill>
                <a:schemeClr val="tx2"/>
              </a:solidFill>
              <a:latin typeface="Times New Roman" panose="02020603050405020304" pitchFamily="18" charset="0"/>
              <a:cs typeface="Times New Roman" panose="02020603050405020304" pitchFamily="18" charset="0"/>
            </a:endParaRPr>
          </a:p>
        </p:txBody>
      </p:sp>
      <p:pic>
        <p:nvPicPr>
          <p:cNvPr id="4" name="Immagine 3"/>
          <p:cNvPicPr>
            <a:picLocks noChangeAspect="1"/>
          </p:cNvPicPr>
          <p:nvPr/>
        </p:nvPicPr>
        <p:blipFill>
          <a:blip r:embed="rId2"/>
          <a:stretch>
            <a:fillRect/>
          </a:stretch>
        </p:blipFill>
        <p:spPr>
          <a:xfrm>
            <a:off x="152400" y="228600"/>
            <a:ext cx="2133600" cy="609600"/>
          </a:xfrm>
          <a:prstGeom prst="rect">
            <a:avLst/>
          </a:prstGeom>
        </p:spPr>
      </p:pic>
      <p:sp>
        <p:nvSpPr>
          <p:cNvPr id="6" name="Rettangolo 5"/>
          <p:cNvSpPr/>
          <p:nvPr/>
        </p:nvSpPr>
        <p:spPr>
          <a:xfrm>
            <a:off x="3066097" y="448270"/>
            <a:ext cx="6096000" cy="1200329"/>
          </a:xfrm>
          <a:prstGeom prst="rect">
            <a:avLst/>
          </a:prstGeom>
          <a:effectLst>
            <a:outerShdw blurRad="50800" dist="38100" dir="2700000" algn="tl" rotWithShape="0">
              <a:prstClr val="black">
                <a:alpha val="40000"/>
              </a:prstClr>
            </a:outerShdw>
          </a:effectLst>
        </p:spPr>
        <p:txBody>
          <a:bodyPr>
            <a:spAutoFit/>
          </a:bodyPr>
          <a:lstStyle/>
          <a:p>
            <a:pPr algn="ctr"/>
            <a:r>
              <a:rPr lang="it-IT" sz="3200" b="1" spc="-95" dirty="0">
                <a:solidFill>
                  <a:srgbClr val="001F5F"/>
                </a:solidFill>
                <a:latin typeface="Arial" panose="020B0604020202020204" pitchFamily="34" charset="0"/>
                <a:ea typeface="+mj-ea"/>
                <a:cs typeface="Arial" panose="020B0604020202020204" pitchFamily="34" charset="0"/>
              </a:rPr>
              <a:t>ART. 94 co.1</a:t>
            </a:r>
          </a:p>
          <a:p>
            <a:pPr algn="ctr"/>
            <a:r>
              <a:rPr lang="it-IT" sz="2000" dirty="0">
                <a:solidFill>
                  <a:srgbClr val="FF0000"/>
                </a:solidFill>
                <a:latin typeface="Times New Roman" panose="02020603050405020304" pitchFamily="18" charset="0"/>
                <a:cs typeface="Times New Roman" panose="02020603050405020304" pitchFamily="18" charset="0"/>
              </a:rPr>
              <a:t>Elenco </a:t>
            </a:r>
            <a:r>
              <a:rPr lang="it-IT" sz="2000" b="1" dirty="0">
                <a:solidFill>
                  <a:srgbClr val="FF0000"/>
                </a:solidFill>
                <a:latin typeface="Times New Roman" panose="02020603050405020304" pitchFamily="18" charset="0"/>
                <a:cs typeface="Times New Roman" panose="02020603050405020304" pitchFamily="18" charset="0"/>
              </a:rPr>
              <a:t>fattispecie di reato </a:t>
            </a:r>
            <a:r>
              <a:rPr lang="it-IT" sz="2000" dirty="0">
                <a:solidFill>
                  <a:srgbClr val="FF0000"/>
                </a:solidFill>
                <a:latin typeface="Times New Roman" panose="02020603050405020304" pitchFamily="18" charset="0"/>
                <a:cs typeface="Times New Roman" panose="02020603050405020304" pitchFamily="18" charset="0"/>
              </a:rPr>
              <a:t>che costituiscono motivo di esclusione  automatica di un operatore da una procedura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p:nvPr/>
        </p:nvSpPr>
        <p:spPr>
          <a:xfrm>
            <a:off x="1143000" y="1371600"/>
            <a:ext cx="10225629" cy="4639090"/>
          </a:xfrm>
          <a:prstGeom prst="rect">
            <a:avLst/>
          </a:prstGeom>
        </p:spPr>
        <p:txBody>
          <a:bodyPr vert="horz" wrap="square" lIns="0" tIns="12065" rIns="0" bIns="0" rtlCol="0">
            <a:spAutoFit/>
          </a:bodyPr>
          <a:lstStyle/>
          <a:p>
            <a:pPr marL="12700" algn="just">
              <a:lnSpc>
                <a:spcPct val="100000"/>
              </a:lnSpc>
              <a:spcBef>
                <a:spcPts val="95"/>
              </a:spcBef>
            </a:pPr>
            <a:r>
              <a:rPr sz="2200" b="1" spc="-5" dirty="0">
                <a:solidFill>
                  <a:schemeClr val="tx2"/>
                </a:solidFill>
                <a:latin typeface="Times New Roman" panose="02020603050405020304" pitchFamily="18" charset="0"/>
                <a:cs typeface="Times New Roman" panose="02020603050405020304" pitchFamily="18" charset="0"/>
              </a:rPr>
              <a:t>I</a:t>
            </a:r>
            <a:r>
              <a:rPr sz="2200" b="1" spc="44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reati</a:t>
            </a:r>
            <a:r>
              <a:rPr sz="2200" b="1" spc="465" dirty="0">
                <a:solidFill>
                  <a:schemeClr val="tx2"/>
                </a:solidFill>
                <a:latin typeface="Times New Roman" panose="02020603050405020304" pitchFamily="18" charset="0"/>
                <a:cs typeface="Times New Roman" panose="02020603050405020304" pitchFamily="18" charset="0"/>
              </a:rPr>
              <a:t> </a:t>
            </a:r>
            <a:r>
              <a:rPr sz="2200" b="1" spc="-10" dirty="0">
                <a:solidFill>
                  <a:schemeClr val="tx2"/>
                </a:solidFill>
                <a:latin typeface="Times New Roman" panose="02020603050405020304" pitchFamily="18" charset="0"/>
                <a:cs typeface="Times New Roman" panose="02020603050405020304" pitchFamily="18" charset="0"/>
              </a:rPr>
              <a:t>di</a:t>
            </a:r>
            <a:r>
              <a:rPr sz="2200" b="1" spc="45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cui</a:t>
            </a:r>
            <a:r>
              <a:rPr sz="2200" b="1" spc="45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trattasi</a:t>
            </a:r>
            <a:r>
              <a:rPr sz="2200" b="1" spc="44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sono</a:t>
            </a:r>
            <a:r>
              <a:rPr sz="2200" b="1" spc="450" dirty="0">
                <a:solidFill>
                  <a:schemeClr val="tx2"/>
                </a:solidFill>
                <a:latin typeface="Times New Roman" panose="02020603050405020304" pitchFamily="18" charset="0"/>
                <a:cs typeface="Times New Roman" panose="02020603050405020304" pitchFamily="18" charset="0"/>
              </a:rPr>
              <a:t> </a:t>
            </a:r>
            <a:r>
              <a:rPr sz="2200" b="1" spc="-10" dirty="0">
                <a:solidFill>
                  <a:schemeClr val="tx2"/>
                </a:solidFill>
                <a:latin typeface="Times New Roman" panose="02020603050405020304" pitchFamily="18" charset="0"/>
                <a:cs typeface="Times New Roman" panose="02020603050405020304" pitchFamily="18" charset="0"/>
              </a:rPr>
              <a:t>tutti</a:t>
            </a:r>
            <a:r>
              <a:rPr sz="2200" b="1" spc="45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accomunati</a:t>
            </a:r>
            <a:r>
              <a:rPr sz="2200" b="1" spc="45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dal</a:t>
            </a:r>
            <a:r>
              <a:rPr sz="2200" b="1" spc="44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fatto</a:t>
            </a:r>
            <a:r>
              <a:rPr sz="2200" b="1" spc="450" dirty="0">
                <a:solidFill>
                  <a:schemeClr val="tx2"/>
                </a:solidFill>
                <a:latin typeface="Times New Roman" panose="02020603050405020304" pitchFamily="18" charset="0"/>
                <a:cs typeface="Times New Roman" panose="02020603050405020304" pitchFamily="18" charset="0"/>
              </a:rPr>
              <a:t> </a:t>
            </a:r>
            <a:r>
              <a:rPr sz="2200" b="1" spc="-10" dirty="0">
                <a:solidFill>
                  <a:schemeClr val="tx2"/>
                </a:solidFill>
                <a:latin typeface="Times New Roman" panose="02020603050405020304" pitchFamily="18" charset="0"/>
                <a:cs typeface="Times New Roman" panose="02020603050405020304" pitchFamily="18" charset="0"/>
              </a:rPr>
              <a:t>di</a:t>
            </a:r>
            <a:r>
              <a:rPr sz="2200" b="1" spc="45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avere</a:t>
            </a:r>
            <a:r>
              <a:rPr sz="2200" b="1" spc="45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come</a:t>
            </a:r>
            <a:r>
              <a:rPr sz="2200" b="1" spc="459"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soggetto</a:t>
            </a:r>
            <a:r>
              <a:rPr lang="it-IT" sz="2200" b="1"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passivo</a:t>
            </a:r>
            <a:r>
              <a:rPr sz="2200" b="1" spc="-4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o vittima</a:t>
            </a:r>
            <a:r>
              <a:rPr sz="2200" b="1" spc="-2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lo</a:t>
            </a:r>
            <a:r>
              <a:rPr sz="2200" b="1" spc="580"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Stato</a:t>
            </a:r>
            <a:endParaRPr sz="2200" b="1" dirty="0">
              <a:solidFill>
                <a:schemeClr val="tx2"/>
              </a:solidFill>
              <a:latin typeface="Times New Roman" panose="02020603050405020304" pitchFamily="18" charset="0"/>
              <a:cs typeface="Times New Roman" panose="02020603050405020304" pitchFamily="18" charset="0"/>
            </a:endParaRPr>
          </a:p>
          <a:p>
            <a:pPr marL="299085" marR="5080" indent="-287020" algn="just">
              <a:lnSpc>
                <a:spcPct val="100000"/>
              </a:lnSpc>
              <a:spcBef>
                <a:spcPts val="1130"/>
              </a:spcBef>
              <a:buClr>
                <a:srgbClr val="0A5294"/>
              </a:buClr>
              <a:buSzPct val="145454"/>
              <a:buChar char="•"/>
              <a:tabLst>
                <a:tab pos="299720" algn="l"/>
              </a:tabLst>
            </a:pPr>
            <a:r>
              <a:rPr lang="it-IT" sz="2200" spc="-10" dirty="0">
                <a:solidFill>
                  <a:schemeClr val="tx2"/>
                </a:solidFill>
                <a:latin typeface="Times New Roman" panose="02020603050405020304" pitchFamily="18" charset="0"/>
                <a:cs typeface="Times New Roman" panose="02020603050405020304" pitchFamily="18" charset="0"/>
              </a:rPr>
              <a:t>s</a:t>
            </a:r>
            <a:r>
              <a:rPr sz="2200" spc="-10" dirty="0">
                <a:solidFill>
                  <a:schemeClr val="tx2"/>
                </a:solidFill>
                <a:latin typeface="Times New Roman" panose="02020603050405020304" pitchFamily="18" charset="0"/>
                <a:cs typeface="Times New Roman" panose="02020603050405020304" pitchFamily="18" charset="0"/>
              </a:rPr>
              <a:t>ono inclusi </a:t>
            </a:r>
            <a:r>
              <a:rPr sz="2200" spc="-5" dirty="0">
                <a:solidFill>
                  <a:schemeClr val="tx2"/>
                </a:solidFill>
                <a:latin typeface="Times New Roman" panose="02020603050405020304" pitchFamily="18" charset="0"/>
                <a:cs typeface="Times New Roman" panose="02020603050405020304" pitchFamily="18" charset="0"/>
              </a:rPr>
              <a:t>i </a:t>
            </a:r>
            <a:r>
              <a:rPr sz="2200" b="1" spc="-5" dirty="0">
                <a:solidFill>
                  <a:schemeClr val="tx2"/>
                </a:solidFill>
                <a:latin typeface="Times New Roman" panose="02020603050405020304" pitchFamily="18" charset="0"/>
                <a:cs typeface="Times New Roman" panose="02020603050405020304" pitchFamily="18" charset="0"/>
              </a:rPr>
              <a:t>delitti </a:t>
            </a:r>
            <a:r>
              <a:rPr sz="2200" b="1" spc="-10" dirty="0">
                <a:solidFill>
                  <a:schemeClr val="tx2"/>
                </a:solidFill>
                <a:latin typeface="Times New Roman" panose="02020603050405020304" pitchFamily="18" charset="0"/>
                <a:cs typeface="Times New Roman" panose="02020603050405020304" pitchFamily="18" charset="0"/>
              </a:rPr>
              <a:t>contro </a:t>
            </a:r>
            <a:r>
              <a:rPr sz="2200" b="1" spc="-5" dirty="0">
                <a:solidFill>
                  <a:schemeClr val="tx2"/>
                </a:solidFill>
                <a:latin typeface="Times New Roman" panose="02020603050405020304" pitchFamily="18" charset="0"/>
                <a:cs typeface="Times New Roman" panose="02020603050405020304" pitchFamily="18" charset="0"/>
              </a:rPr>
              <a:t>la </a:t>
            </a:r>
            <a:r>
              <a:rPr sz="2200" b="1" spc="-110" dirty="0">
                <a:solidFill>
                  <a:schemeClr val="tx2"/>
                </a:solidFill>
                <a:latin typeface="Times New Roman" panose="02020603050405020304" pitchFamily="18" charset="0"/>
                <a:cs typeface="Times New Roman" panose="02020603050405020304" pitchFamily="18" charset="0"/>
              </a:rPr>
              <a:t>P.A.</a:t>
            </a:r>
            <a:r>
              <a:rPr sz="2200" b="1" spc="-105"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come </a:t>
            </a:r>
            <a:r>
              <a:rPr sz="2200" spc="-5" dirty="0">
                <a:solidFill>
                  <a:schemeClr val="tx2"/>
                </a:solidFill>
                <a:latin typeface="Times New Roman" panose="02020603050405020304" pitchFamily="18" charset="0"/>
                <a:cs typeface="Times New Roman" panose="02020603050405020304" pitchFamily="18" charset="0"/>
              </a:rPr>
              <a:t>la malversazione a </a:t>
            </a:r>
            <a:r>
              <a:rPr sz="2200" dirty="0">
                <a:solidFill>
                  <a:schemeClr val="tx2"/>
                </a:solidFill>
                <a:latin typeface="Times New Roman" panose="02020603050405020304" pitchFamily="18" charset="0"/>
                <a:cs typeface="Times New Roman" panose="02020603050405020304" pitchFamily="18" charset="0"/>
              </a:rPr>
              <a:t>danno </a:t>
            </a:r>
            <a:r>
              <a:rPr sz="2200" spc="-5" dirty="0">
                <a:solidFill>
                  <a:schemeClr val="tx2"/>
                </a:solidFill>
                <a:latin typeface="Times New Roman" panose="02020603050405020304" pitchFamily="18" charset="0"/>
                <a:cs typeface="Times New Roman" panose="02020603050405020304" pitchFamily="18" charset="0"/>
              </a:rPr>
              <a:t>dello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Stato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(art. </a:t>
            </a:r>
            <a:r>
              <a:rPr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316 </a:t>
            </a:r>
            <a:r>
              <a:rPr sz="2200" u="heavy" spc="-5" dirty="0" err="1">
                <a:solidFill>
                  <a:schemeClr val="tx2"/>
                </a:solidFill>
                <a:uFill>
                  <a:solidFill>
                    <a:srgbClr val="CCCCFF"/>
                  </a:solidFill>
                </a:uFill>
                <a:latin typeface="Times New Roman" panose="02020603050405020304" pitchFamily="18" charset="0"/>
                <a:cs typeface="Times New Roman" panose="02020603050405020304" pitchFamily="18" charset="0"/>
              </a:rPr>
              <a:t>bis</a:t>
            </a:r>
            <a:r>
              <a:rPr lang="it-IT"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 c.p.</a:t>
            </a:r>
            <a:r>
              <a:rPr sz="2200" spc="-5" dirty="0">
                <a:solidFill>
                  <a:schemeClr val="tx2"/>
                </a:solidFill>
                <a:latin typeface="Times New Roman" panose="02020603050405020304" pitchFamily="18" charset="0"/>
                <a:cs typeface="Times New Roman" panose="02020603050405020304" pitchFamily="18" charset="0"/>
              </a:rPr>
              <a:t>) con </a:t>
            </a:r>
            <a:r>
              <a:rPr sz="2200" spc="-10" dirty="0">
                <a:solidFill>
                  <a:schemeClr val="tx2"/>
                </a:solidFill>
                <a:latin typeface="Times New Roman" panose="02020603050405020304" pitchFamily="18" charset="0"/>
                <a:cs typeface="Times New Roman" panose="02020603050405020304" pitchFamily="18" charset="0"/>
              </a:rPr>
              <a:t>il quale viene leso </a:t>
            </a:r>
            <a:r>
              <a:rPr sz="2200" spc="-5" dirty="0">
                <a:solidFill>
                  <a:schemeClr val="tx2"/>
                </a:solidFill>
                <a:latin typeface="Times New Roman" panose="02020603050405020304" pitchFamily="18" charset="0"/>
                <a:cs typeface="Times New Roman" panose="02020603050405020304" pitchFamily="18" charset="0"/>
              </a:rPr>
              <a:t>l'interesse al corretto </a:t>
            </a:r>
            <a:r>
              <a:rPr sz="2200" spc="-10" dirty="0">
                <a:solidFill>
                  <a:schemeClr val="tx2"/>
                </a:solidFill>
                <a:latin typeface="Times New Roman" panose="02020603050405020304" pitchFamily="18" charset="0"/>
                <a:cs typeface="Times New Roman" panose="02020603050405020304" pitchFamily="18" charset="0"/>
              </a:rPr>
              <a:t>impiego </a:t>
            </a:r>
            <a:r>
              <a:rPr sz="2200" spc="-5" dirty="0">
                <a:solidFill>
                  <a:schemeClr val="tx2"/>
                </a:solidFill>
                <a:latin typeface="Times New Roman" panose="02020603050405020304" pitchFamily="18" charset="0"/>
                <a:cs typeface="Times New Roman" panose="02020603050405020304" pitchFamily="18" charset="0"/>
              </a:rPr>
              <a:t>degli </a:t>
            </a:r>
            <a:r>
              <a:rPr sz="2200" spc="-6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strumenti</a:t>
            </a:r>
            <a:r>
              <a:rPr sz="2200" spc="-2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sostegno</a:t>
            </a:r>
            <a:r>
              <a:rPr sz="2200" spc="58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delle</a:t>
            </a:r>
            <a:r>
              <a:rPr sz="2200" spc="-2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attività</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economiche</a:t>
            </a:r>
            <a:r>
              <a:rPr sz="2200" spc="-3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 </a:t>
            </a:r>
            <a:r>
              <a:rPr sz="2200" spc="-5" dirty="0" err="1">
                <a:solidFill>
                  <a:schemeClr val="tx2"/>
                </a:solidFill>
                <a:latin typeface="Times New Roman" panose="02020603050405020304" pitchFamily="18" charset="0"/>
                <a:cs typeface="Times New Roman" panose="02020603050405020304" pitchFamily="18" charset="0"/>
              </a:rPr>
              <a:t>pubblico</a:t>
            </a:r>
            <a:r>
              <a:rPr sz="2200" spc="-3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interesse</a:t>
            </a:r>
            <a:endParaRPr sz="2200" dirty="0">
              <a:solidFill>
                <a:schemeClr val="tx2"/>
              </a:solidFill>
              <a:latin typeface="Times New Roman" panose="02020603050405020304" pitchFamily="18" charset="0"/>
              <a:cs typeface="Times New Roman" panose="02020603050405020304" pitchFamily="18" charset="0"/>
            </a:endParaRPr>
          </a:p>
          <a:p>
            <a:pPr marL="299085" marR="5080" indent="-287020" algn="just">
              <a:lnSpc>
                <a:spcPct val="100000"/>
              </a:lnSpc>
              <a:spcBef>
                <a:spcPts val="1130"/>
              </a:spcBef>
              <a:buClr>
                <a:srgbClr val="0A5294"/>
              </a:buClr>
              <a:buSzPct val="145454"/>
              <a:buFont typeface="Arial MT"/>
              <a:buChar char="•"/>
              <a:tabLst>
                <a:tab pos="299720" algn="l"/>
              </a:tabLst>
            </a:pPr>
            <a:r>
              <a:rPr sz="2200" b="1" spc="-5" dirty="0">
                <a:solidFill>
                  <a:schemeClr val="tx2"/>
                </a:solidFill>
                <a:latin typeface="Times New Roman" panose="02020603050405020304" pitchFamily="18" charset="0"/>
                <a:cs typeface="Times New Roman" panose="02020603050405020304" pitchFamily="18" charset="0"/>
              </a:rPr>
              <a:t>gravi delitti </a:t>
            </a:r>
            <a:r>
              <a:rPr sz="2200" b="1" spc="-10" dirty="0">
                <a:solidFill>
                  <a:schemeClr val="tx2"/>
                </a:solidFill>
                <a:latin typeface="Times New Roman" panose="02020603050405020304" pitchFamily="18" charset="0"/>
                <a:cs typeface="Times New Roman" panose="02020603050405020304" pitchFamily="18" charset="0"/>
              </a:rPr>
              <a:t>contro </a:t>
            </a:r>
            <a:r>
              <a:rPr sz="2200" b="1" spc="-5" dirty="0">
                <a:solidFill>
                  <a:schemeClr val="tx2"/>
                </a:solidFill>
                <a:latin typeface="Times New Roman" panose="02020603050405020304" pitchFamily="18" charset="0"/>
                <a:cs typeface="Times New Roman" panose="02020603050405020304" pitchFamily="18" charset="0"/>
              </a:rPr>
              <a:t>l'</a:t>
            </a:r>
            <a:r>
              <a:rPr sz="2200" b="1"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ordine pubblico</a:t>
            </a:r>
            <a:r>
              <a:rPr sz="2200" spc="-5" dirty="0">
                <a:solidFill>
                  <a:schemeClr val="tx2"/>
                </a:solidFill>
                <a:latin typeface="Times New Roman" panose="02020603050405020304" pitchFamily="18" charset="0"/>
                <a:cs typeface="Times New Roman" panose="02020603050405020304" pitchFamily="18" charset="0"/>
              </a:rPr>
              <a:t>, come</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l'associazione </a:t>
            </a:r>
            <a:r>
              <a:rPr sz="2200" spc="-5" dirty="0">
                <a:solidFill>
                  <a:schemeClr val="tx2"/>
                </a:solidFill>
                <a:latin typeface="Times New Roman" panose="02020603050405020304" pitchFamily="18" charset="0"/>
                <a:cs typeface="Times New Roman" panose="02020603050405020304" pitchFamily="18" charset="0"/>
              </a:rPr>
              <a:t>per </a:t>
            </a:r>
            <a:r>
              <a:rPr sz="2200" spc="-10" dirty="0">
                <a:solidFill>
                  <a:schemeClr val="tx2"/>
                </a:solidFill>
                <a:latin typeface="Times New Roman" panose="02020603050405020304" pitchFamily="18" charset="0"/>
                <a:cs typeface="Times New Roman" panose="02020603050405020304" pitchFamily="18" charset="0"/>
              </a:rPr>
              <a:t>delinquere </a:t>
            </a:r>
            <a:r>
              <a:rPr sz="2200" spc="-5" dirty="0">
                <a:solidFill>
                  <a:schemeClr val="tx2"/>
                </a:solidFill>
                <a:latin typeface="Times New Roman" panose="02020603050405020304" pitchFamily="18" charset="0"/>
                <a:cs typeface="Times New Roman" panose="02020603050405020304" pitchFamily="18" charset="0"/>
              </a:rPr>
              <a:t> (art.</a:t>
            </a:r>
            <a:r>
              <a:rPr sz="2200" dirty="0">
                <a:solidFill>
                  <a:schemeClr val="tx2"/>
                </a:solidFill>
                <a:latin typeface="Times New Roman" panose="02020603050405020304" pitchFamily="18" charset="0"/>
                <a:cs typeface="Times New Roman" panose="02020603050405020304" pitchFamily="18" charset="0"/>
              </a:rPr>
              <a:t> </a:t>
            </a:r>
            <a:r>
              <a:rPr sz="2200" u="heavy" dirty="0">
                <a:solidFill>
                  <a:schemeClr val="tx2"/>
                </a:solidFill>
                <a:uFill>
                  <a:solidFill>
                    <a:srgbClr val="CCCCFF"/>
                  </a:solidFill>
                </a:uFill>
                <a:latin typeface="Times New Roman" panose="02020603050405020304" pitchFamily="18" charset="0"/>
                <a:cs typeface="Times New Roman" panose="02020603050405020304" pitchFamily="18" charset="0"/>
              </a:rPr>
              <a:t>416</a:t>
            </a:r>
            <a:r>
              <a:rPr lang="it-IT" sz="2200" u="heavy" dirty="0">
                <a:solidFill>
                  <a:schemeClr val="tx2"/>
                </a:solidFill>
                <a:uFill>
                  <a:solidFill>
                    <a:srgbClr val="CCCCFF"/>
                  </a:solidFill>
                </a:uFill>
                <a:latin typeface="Times New Roman" panose="02020603050405020304" pitchFamily="18" charset="0"/>
                <a:cs typeface="Times New Roman" panose="02020603050405020304" pitchFamily="18" charset="0"/>
              </a:rPr>
              <a:t> c.p.</a:t>
            </a:r>
            <a:r>
              <a:rPr sz="2200" dirty="0">
                <a:solidFill>
                  <a:schemeClr val="tx2"/>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cui</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il</a:t>
            </a:r>
            <a:r>
              <a:rPr sz="2200" spc="-5" dirty="0">
                <a:solidFill>
                  <a:schemeClr val="tx2"/>
                </a:solidFill>
                <a:latin typeface="Times New Roman" panose="02020603050405020304" pitchFamily="18" charset="0"/>
                <a:cs typeface="Times New Roman" panose="02020603050405020304" pitchFamily="18" charset="0"/>
              </a:rPr>
              <a:t> bene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giuridico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tutelato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è</a:t>
            </a:r>
            <a:r>
              <a:rPr sz="2200" spc="605"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l'insieme</a:t>
            </a:r>
            <a:r>
              <a:rPr sz="2200" spc="59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dei</a:t>
            </a:r>
            <a:r>
              <a:rPr sz="2200" spc="615"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principi </a:t>
            </a:r>
            <a:r>
              <a:rPr sz="2200" spc="-5" dirty="0">
                <a:solidFill>
                  <a:schemeClr val="tx2"/>
                </a:solidFill>
                <a:latin typeface="Times New Roman" panose="02020603050405020304" pitchFamily="18" charset="0"/>
                <a:cs typeface="Times New Roman" panose="02020603050405020304" pitchFamily="18" charset="0"/>
              </a:rPr>
              <a:t> fondamentali,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che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riassumono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l'ordine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legale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convivenza</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sociale </a:t>
            </a:r>
            <a:r>
              <a:rPr sz="2200" spc="-5" dirty="0">
                <a:solidFill>
                  <a:schemeClr val="tx2"/>
                </a:solidFill>
                <a:latin typeface="Times New Roman" panose="02020603050405020304" pitchFamily="18" charset="0"/>
                <a:cs typeface="Times New Roman" panose="02020603050405020304" pitchFamily="18" charset="0"/>
              </a:rPr>
              <a:t> ispirata</a:t>
            </a:r>
            <a:r>
              <a:rPr sz="2200" spc="-4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ai</a:t>
            </a:r>
            <a:r>
              <a:rPr sz="2200" spc="1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valori</a:t>
            </a:r>
            <a:r>
              <a:rPr sz="2200" spc="58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costituzionali</a:t>
            </a:r>
            <a:endParaRPr sz="2200" dirty="0">
              <a:solidFill>
                <a:schemeClr val="tx2"/>
              </a:solidFill>
              <a:latin typeface="Times New Roman" panose="02020603050405020304" pitchFamily="18" charset="0"/>
              <a:cs typeface="Times New Roman" panose="02020603050405020304" pitchFamily="18" charset="0"/>
            </a:endParaRPr>
          </a:p>
          <a:p>
            <a:pPr marL="299085" marR="5080" indent="-287020" algn="just">
              <a:lnSpc>
                <a:spcPct val="100000"/>
              </a:lnSpc>
              <a:spcBef>
                <a:spcPts val="1130"/>
              </a:spcBef>
              <a:buClr>
                <a:srgbClr val="0A5294"/>
              </a:buClr>
              <a:buSzPct val="145454"/>
              <a:buFont typeface="Arial MT"/>
              <a:buChar char="•"/>
              <a:tabLst>
                <a:tab pos="299720" algn="l"/>
              </a:tabLst>
            </a:pPr>
            <a:r>
              <a:rPr sz="2200" b="1" spc="-5" dirty="0">
                <a:solidFill>
                  <a:schemeClr val="tx2"/>
                </a:solidFill>
                <a:latin typeface="Times New Roman" panose="02020603050405020304" pitchFamily="18" charset="0"/>
                <a:cs typeface="Times New Roman" panose="02020603050405020304" pitchFamily="18" charset="0"/>
              </a:rPr>
              <a:t>delitti </a:t>
            </a:r>
            <a:r>
              <a:rPr sz="2200" b="1" spc="-10" dirty="0">
                <a:solidFill>
                  <a:schemeClr val="tx2"/>
                </a:solidFill>
                <a:latin typeface="Times New Roman" panose="02020603050405020304" pitchFamily="18" charset="0"/>
                <a:cs typeface="Times New Roman" panose="02020603050405020304" pitchFamily="18" charset="0"/>
              </a:rPr>
              <a:t>contro </a:t>
            </a:r>
            <a:r>
              <a:rPr sz="2200" b="1" spc="-5" dirty="0">
                <a:solidFill>
                  <a:schemeClr val="tx2"/>
                </a:solidFill>
                <a:latin typeface="Times New Roman" panose="02020603050405020304" pitchFamily="18" charset="0"/>
                <a:cs typeface="Times New Roman" panose="02020603050405020304" pitchFamily="18" charset="0"/>
              </a:rPr>
              <a:t>l'economia </a:t>
            </a:r>
            <a:r>
              <a:rPr sz="2200" spc="-5" dirty="0">
                <a:solidFill>
                  <a:schemeClr val="tx2"/>
                </a:solidFill>
                <a:latin typeface="Times New Roman" panose="02020603050405020304" pitchFamily="18" charset="0"/>
                <a:cs typeface="Times New Roman" panose="02020603050405020304" pitchFamily="18" charset="0"/>
              </a:rPr>
              <a:t>(art. </a:t>
            </a:r>
            <a:r>
              <a:rPr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501 </a:t>
            </a:r>
            <a:r>
              <a:rPr sz="2200" u="heavy" spc="-5" dirty="0" err="1">
                <a:solidFill>
                  <a:schemeClr val="tx2"/>
                </a:solidFill>
                <a:uFill>
                  <a:solidFill>
                    <a:srgbClr val="CCCCFF"/>
                  </a:solidFill>
                </a:uFill>
                <a:latin typeface="Times New Roman" panose="02020603050405020304" pitchFamily="18" charset="0"/>
                <a:cs typeface="Times New Roman" panose="02020603050405020304" pitchFamily="18" charset="0"/>
              </a:rPr>
              <a:t>bis</a:t>
            </a:r>
            <a:r>
              <a:rPr lang="it-IT"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 c.p.</a:t>
            </a:r>
            <a:r>
              <a:rPr sz="2200" spc="-5" dirty="0">
                <a:solidFill>
                  <a:schemeClr val="tx2"/>
                </a:solidFill>
                <a:latin typeface="Times New Roman" panose="02020603050405020304" pitchFamily="18" charset="0"/>
                <a:cs typeface="Times New Roman" panose="02020603050405020304" pitchFamily="18" charset="0"/>
              </a:rPr>
              <a:t>), in cui </a:t>
            </a:r>
            <a:r>
              <a:rPr sz="2200" spc="-10" dirty="0">
                <a:solidFill>
                  <a:schemeClr val="tx2"/>
                </a:solidFill>
                <a:latin typeface="Times New Roman" panose="02020603050405020304" pitchFamily="18" charset="0"/>
                <a:cs typeface="Times New Roman" panose="02020603050405020304" pitchFamily="18" charset="0"/>
              </a:rPr>
              <a:t>si </a:t>
            </a:r>
            <a:r>
              <a:rPr sz="2200" spc="-5" dirty="0">
                <a:solidFill>
                  <a:schemeClr val="tx2"/>
                </a:solidFill>
                <a:latin typeface="Times New Roman" panose="02020603050405020304" pitchFamily="18" charset="0"/>
                <a:cs typeface="Times New Roman" panose="02020603050405020304" pitchFamily="18" charset="0"/>
              </a:rPr>
              <a:t>tutela il corretto </a:t>
            </a:r>
            <a:r>
              <a:rPr sz="2200" spc="-10" dirty="0">
                <a:solidFill>
                  <a:schemeClr val="tx2"/>
                </a:solidFill>
                <a:latin typeface="Times New Roman" panose="02020603050405020304" pitchFamily="18" charset="0"/>
                <a:cs typeface="Times New Roman" panose="02020603050405020304" pitchFamily="18" charset="0"/>
              </a:rPr>
              <a:t>andamento </a:t>
            </a:r>
            <a:r>
              <a:rPr sz="2200" spc="-5" dirty="0">
                <a:solidFill>
                  <a:schemeClr val="tx2"/>
                </a:solidFill>
                <a:latin typeface="Times New Roman" panose="02020603050405020304" pitchFamily="18" charset="0"/>
                <a:cs typeface="Times New Roman" panose="02020603050405020304" pitchFamily="18" charset="0"/>
              </a:rPr>
              <a:t> del</a:t>
            </a:r>
            <a:r>
              <a:rPr sz="2200" spc="2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mercato e</a:t>
            </a:r>
            <a:r>
              <a:rPr sz="2200" spc="46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la</a:t>
            </a:r>
            <a:r>
              <a:rPr sz="2200" spc="434"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corretta</a:t>
            </a:r>
            <a:r>
              <a:rPr sz="2200" spc="434"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distribuzione</a:t>
            </a:r>
            <a:r>
              <a:rPr sz="2200" spc="42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spc="45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prodotti</a:t>
            </a:r>
            <a:r>
              <a:rPr sz="2200" spc="434"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spc="45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prima</a:t>
            </a:r>
            <a:r>
              <a:rPr sz="2200" spc="44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necessità</a:t>
            </a:r>
            <a:endParaRPr sz="2200" dirty="0">
              <a:solidFill>
                <a:schemeClr val="tx2"/>
              </a:solidFill>
              <a:latin typeface="Times New Roman" panose="02020603050405020304" pitchFamily="18" charset="0"/>
              <a:cs typeface="Times New Roman" panose="02020603050405020304" pitchFamily="18" charset="0"/>
            </a:endParaRPr>
          </a:p>
          <a:p>
            <a:pPr marL="299085" marR="5080" indent="-287020" algn="just">
              <a:lnSpc>
                <a:spcPct val="100000"/>
              </a:lnSpc>
              <a:spcBef>
                <a:spcPts val="1130"/>
              </a:spcBef>
              <a:buClr>
                <a:srgbClr val="0A5294"/>
              </a:buClr>
              <a:buSzPct val="145454"/>
              <a:buFont typeface="Arial MT"/>
              <a:buChar char="•"/>
              <a:tabLst>
                <a:tab pos="299720" algn="l"/>
              </a:tabLst>
            </a:pPr>
            <a:r>
              <a:rPr sz="2200" b="1" spc="-5" dirty="0" err="1">
                <a:solidFill>
                  <a:schemeClr val="tx2"/>
                </a:solidFill>
                <a:latin typeface="Times New Roman" panose="02020603050405020304" pitchFamily="18" charset="0"/>
                <a:cs typeface="Times New Roman" panose="02020603050405020304" pitchFamily="18" charset="0"/>
              </a:rPr>
              <a:t>delitti</a:t>
            </a:r>
            <a:r>
              <a:rPr sz="2200" b="1" spc="600" dirty="0">
                <a:solidFill>
                  <a:schemeClr val="tx2"/>
                </a:solidFill>
                <a:latin typeface="Times New Roman" panose="02020603050405020304" pitchFamily="18" charset="0"/>
                <a:cs typeface="Times New Roman" panose="02020603050405020304" pitchFamily="18" charset="0"/>
              </a:rPr>
              <a:t> </a:t>
            </a:r>
            <a:r>
              <a:rPr sz="2200" b="1" spc="-10" dirty="0" err="1">
                <a:solidFill>
                  <a:schemeClr val="tx2"/>
                </a:solidFill>
                <a:latin typeface="Times New Roman" panose="02020603050405020304" pitchFamily="18" charset="0"/>
                <a:cs typeface="Times New Roman" panose="02020603050405020304" pitchFamily="18" charset="0"/>
              </a:rPr>
              <a:t>contro</a:t>
            </a:r>
            <a:r>
              <a:rPr lang="it-IT" sz="2200" b="1" spc="1190"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l'ambiente</a:t>
            </a:r>
            <a:r>
              <a:rPr sz="2200"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delitti </a:t>
            </a:r>
            <a:r>
              <a:rPr sz="2200" b="1" spc="-10" dirty="0">
                <a:solidFill>
                  <a:schemeClr val="tx2"/>
                </a:solidFill>
                <a:latin typeface="Times New Roman" panose="02020603050405020304" pitchFamily="18" charset="0"/>
                <a:cs typeface="Times New Roman" panose="02020603050405020304" pitchFamily="18" charset="0"/>
              </a:rPr>
              <a:t>contro </a:t>
            </a:r>
            <a:r>
              <a:rPr sz="2200" b="1" spc="-5" dirty="0">
                <a:solidFill>
                  <a:schemeClr val="tx2"/>
                </a:solidFill>
                <a:latin typeface="Times New Roman" panose="02020603050405020304" pitchFamily="18" charset="0"/>
                <a:cs typeface="Times New Roman" panose="02020603050405020304" pitchFamily="18" charset="0"/>
              </a:rPr>
              <a:t>il patrimonio</a:t>
            </a:r>
            <a:r>
              <a:rPr sz="2200" spc="-5"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ma </a:t>
            </a:r>
            <a:r>
              <a:rPr sz="2200" spc="-5" dirty="0">
                <a:solidFill>
                  <a:schemeClr val="tx2"/>
                </a:solidFill>
                <a:latin typeface="Times New Roman" panose="02020603050405020304" pitchFamily="18" charset="0"/>
                <a:cs typeface="Times New Roman" panose="02020603050405020304" pitchFamily="18" charset="0"/>
              </a:rPr>
              <a:t>solo per </a:t>
            </a:r>
            <a:r>
              <a:rPr sz="2200" spc="-15" dirty="0">
                <a:solidFill>
                  <a:schemeClr val="tx2"/>
                </a:solidFill>
                <a:latin typeface="Times New Roman" panose="02020603050405020304" pitchFamily="18" charset="0"/>
                <a:cs typeface="Times New Roman" panose="02020603050405020304" pitchFamily="18" charset="0"/>
              </a:rPr>
              <a:t>reati </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che</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coinvolgano</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anche</a:t>
            </a:r>
            <a:r>
              <a:rPr sz="2200" spc="2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interessi</a:t>
            </a:r>
            <a:r>
              <a:rPr sz="2200" spc="58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patrimoniali</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statali,</a:t>
            </a:r>
            <a:r>
              <a:rPr sz="2200" spc="-3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come</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nell'art.</a:t>
            </a:r>
            <a:r>
              <a:rPr sz="2200" spc="-25" dirty="0">
                <a:solidFill>
                  <a:schemeClr val="tx2"/>
                </a:solidFill>
                <a:latin typeface="Times New Roman" panose="02020603050405020304" pitchFamily="18" charset="0"/>
                <a:cs typeface="Times New Roman" panose="02020603050405020304" pitchFamily="18" charset="0"/>
              </a:rPr>
              <a:t> </a:t>
            </a:r>
            <a:r>
              <a:rPr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640</a:t>
            </a:r>
            <a:r>
              <a:rPr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 </a:t>
            </a:r>
            <a:r>
              <a:rPr sz="2200" u="heavy" spc="-5" dirty="0" err="1">
                <a:solidFill>
                  <a:schemeClr val="tx2"/>
                </a:solidFill>
                <a:uFill>
                  <a:solidFill>
                    <a:srgbClr val="CCCCFF"/>
                  </a:solidFill>
                </a:uFill>
                <a:latin typeface="Times New Roman" panose="02020603050405020304" pitchFamily="18" charset="0"/>
                <a:cs typeface="Times New Roman" panose="02020603050405020304" pitchFamily="18" charset="0"/>
              </a:rPr>
              <a:t>bis</a:t>
            </a:r>
            <a:r>
              <a:rPr lang="it-IT" sz="2200" u="heavy" spc="-5" dirty="0">
                <a:solidFill>
                  <a:schemeClr val="tx2"/>
                </a:solidFill>
                <a:uFill>
                  <a:solidFill>
                    <a:srgbClr val="CCCCFF"/>
                  </a:solidFill>
                </a:uFill>
                <a:latin typeface="Times New Roman" panose="02020603050405020304" pitchFamily="18" charset="0"/>
                <a:cs typeface="Times New Roman" panose="02020603050405020304" pitchFamily="18" charset="0"/>
              </a:rPr>
              <a:t> c.p.</a:t>
            </a:r>
            <a:endParaRPr sz="2200" dirty="0">
              <a:solidFill>
                <a:schemeClr val="tx2"/>
              </a:solidFill>
              <a:latin typeface="Times New Roman" panose="02020603050405020304" pitchFamily="18" charset="0"/>
              <a:cs typeface="Times New Roman" panose="02020603050405020304" pitchFamily="18" charset="0"/>
            </a:endParaRPr>
          </a:p>
        </p:txBody>
      </p:sp>
      <p:pic>
        <p:nvPicPr>
          <p:cNvPr id="4" name="Immagine 3"/>
          <p:cNvPicPr>
            <a:picLocks noChangeAspect="1"/>
          </p:cNvPicPr>
          <p:nvPr/>
        </p:nvPicPr>
        <p:blipFill>
          <a:blip r:embed="rId2"/>
          <a:stretch>
            <a:fillRect/>
          </a:stretch>
        </p:blipFill>
        <p:spPr>
          <a:xfrm>
            <a:off x="381000" y="243148"/>
            <a:ext cx="2249619" cy="646232"/>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2" name="object 2"/>
          <p:cNvGrpSpPr/>
          <p:nvPr/>
        </p:nvGrpSpPr>
        <p:grpSpPr>
          <a:xfrm>
            <a:off x="3660647" y="454151"/>
            <a:ext cx="5523865" cy="1119505"/>
            <a:chOff x="3660647" y="454151"/>
            <a:chExt cx="5523865" cy="1119505"/>
          </a:xfrm>
        </p:grpSpPr>
        <p:pic>
          <p:nvPicPr>
            <p:cNvPr id="3" name="object 3"/>
            <p:cNvPicPr/>
            <p:nvPr/>
          </p:nvPicPr>
          <p:blipFill>
            <a:blip r:embed="rId2" cstate="print"/>
            <a:stretch>
              <a:fillRect/>
            </a:stretch>
          </p:blipFill>
          <p:spPr>
            <a:xfrm>
              <a:off x="3660647" y="454151"/>
              <a:ext cx="1027938" cy="1119378"/>
            </a:xfrm>
            <a:prstGeom prst="rect">
              <a:avLst/>
            </a:prstGeom>
          </p:spPr>
        </p:pic>
        <p:pic>
          <p:nvPicPr>
            <p:cNvPr id="4" name="object 4"/>
            <p:cNvPicPr/>
            <p:nvPr/>
          </p:nvPicPr>
          <p:blipFill>
            <a:blip r:embed="rId3" cstate="print"/>
            <a:stretch>
              <a:fillRect/>
            </a:stretch>
          </p:blipFill>
          <p:spPr>
            <a:xfrm>
              <a:off x="4087367" y="583692"/>
              <a:ext cx="1037082" cy="906017"/>
            </a:xfrm>
            <a:prstGeom prst="rect">
              <a:avLst/>
            </a:prstGeom>
          </p:spPr>
        </p:pic>
        <p:pic>
          <p:nvPicPr>
            <p:cNvPr id="5" name="object 5"/>
            <p:cNvPicPr/>
            <p:nvPr/>
          </p:nvPicPr>
          <p:blipFill>
            <a:blip r:embed="rId4" cstate="print"/>
            <a:stretch>
              <a:fillRect/>
            </a:stretch>
          </p:blipFill>
          <p:spPr>
            <a:xfrm>
              <a:off x="4523231" y="454151"/>
              <a:ext cx="1651254" cy="1119378"/>
            </a:xfrm>
            <a:prstGeom prst="rect">
              <a:avLst/>
            </a:prstGeom>
          </p:spPr>
        </p:pic>
        <p:pic>
          <p:nvPicPr>
            <p:cNvPr id="6" name="object 6"/>
            <p:cNvPicPr/>
            <p:nvPr/>
          </p:nvPicPr>
          <p:blipFill>
            <a:blip r:embed="rId5" cstate="print"/>
            <a:stretch>
              <a:fillRect/>
            </a:stretch>
          </p:blipFill>
          <p:spPr>
            <a:xfrm>
              <a:off x="5512307" y="454151"/>
              <a:ext cx="1253489" cy="1119378"/>
            </a:xfrm>
            <a:prstGeom prst="rect">
              <a:avLst/>
            </a:prstGeom>
          </p:spPr>
        </p:pic>
        <p:pic>
          <p:nvPicPr>
            <p:cNvPr id="7" name="object 7"/>
            <p:cNvPicPr/>
            <p:nvPr/>
          </p:nvPicPr>
          <p:blipFill>
            <a:blip r:embed="rId6" cstate="print"/>
            <a:stretch>
              <a:fillRect/>
            </a:stretch>
          </p:blipFill>
          <p:spPr>
            <a:xfrm>
              <a:off x="6103619" y="454151"/>
              <a:ext cx="1369313" cy="1119378"/>
            </a:xfrm>
            <a:prstGeom prst="rect">
              <a:avLst/>
            </a:prstGeom>
          </p:spPr>
        </p:pic>
        <p:pic>
          <p:nvPicPr>
            <p:cNvPr id="8" name="object 8"/>
            <p:cNvPicPr/>
            <p:nvPr/>
          </p:nvPicPr>
          <p:blipFill>
            <a:blip r:embed="rId7" cstate="print"/>
            <a:stretch>
              <a:fillRect/>
            </a:stretch>
          </p:blipFill>
          <p:spPr>
            <a:xfrm>
              <a:off x="6871715" y="583692"/>
              <a:ext cx="811529" cy="906017"/>
            </a:xfrm>
            <a:prstGeom prst="rect">
              <a:avLst/>
            </a:prstGeom>
          </p:spPr>
        </p:pic>
        <p:pic>
          <p:nvPicPr>
            <p:cNvPr id="9" name="object 9"/>
            <p:cNvPicPr/>
            <p:nvPr/>
          </p:nvPicPr>
          <p:blipFill>
            <a:blip r:embed="rId5" cstate="print"/>
            <a:stretch>
              <a:fillRect/>
            </a:stretch>
          </p:blipFill>
          <p:spPr>
            <a:xfrm>
              <a:off x="7223759" y="454151"/>
              <a:ext cx="1253489" cy="1119378"/>
            </a:xfrm>
            <a:prstGeom prst="rect">
              <a:avLst/>
            </a:prstGeom>
          </p:spPr>
        </p:pic>
        <p:pic>
          <p:nvPicPr>
            <p:cNvPr id="10" name="object 10"/>
            <p:cNvPicPr/>
            <p:nvPr/>
          </p:nvPicPr>
          <p:blipFill>
            <a:blip r:embed="rId8" cstate="print"/>
            <a:stretch>
              <a:fillRect/>
            </a:stretch>
          </p:blipFill>
          <p:spPr>
            <a:xfrm>
              <a:off x="7815071" y="454151"/>
              <a:ext cx="803909" cy="1119378"/>
            </a:xfrm>
            <a:prstGeom prst="rect">
              <a:avLst/>
            </a:prstGeom>
          </p:spPr>
        </p:pic>
        <p:pic>
          <p:nvPicPr>
            <p:cNvPr id="11" name="object 11"/>
            <p:cNvPicPr/>
            <p:nvPr/>
          </p:nvPicPr>
          <p:blipFill>
            <a:blip r:embed="rId9" cstate="print"/>
            <a:stretch>
              <a:fillRect/>
            </a:stretch>
          </p:blipFill>
          <p:spPr>
            <a:xfrm>
              <a:off x="8098535" y="454151"/>
              <a:ext cx="1085850" cy="1119378"/>
            </a:xfrm>
            <a:prstGeom prst="rect">
              <a:avLst/>
            </a:prstGeom>
          </p:spPr>
        </p:pic>
      </p:grpSp>
      <p:sp>
        <p:nvSpPr>
          <p:cNvPr id="12" name="object 12"/>
          <p:cNvSpPr txBox="1">
            <a:spLocks noGrp="1"/>
          </p:cNvSpPr>
          <p:nvPr>
            <p:ph type="title"/>
          </p:nvPr>
        </p:nvSpPr>
        <p:spPr>
          <a:xfrm>
            <a:off x="3962527" y="590549"/>
            <a:ext cx="4746625" cy="635000"/>
          </a:xfrm>
          <a:prstGeom prst="rect">
            <a:avLst/>
          </a:prstGeom>
        </p:spPr>
        <p:txBody>
          <a:bodyPr vert="horz" wrap="square" lIns="0" tIns="12065" rIns="0" bIns="0" rtlCol="0">
            <a:spAutoFit/>
          </a:bodyPr>
          <a:lstStyle/>
          <a:p>
            <a:pPr marL="12700">
              <a:lnSpc>
                <a:spcPct val="100000"/>
              </a:lnSpc>
              <a:spcBef>
                <a:spcPts val="95"/>
              </a:spcBef>
            </a:pPr>
            <a:r>
              <a:rPr spc="-95" dirty="0"/>
              <a:t>A</a:t>
            </a:r>
            <a:r>
              <a:rPr sz="3200" spc="-95" dirty="0"/>
              <a:t>RT</a:t>
            </a:r>
            <a:r>
              <a:rPr spc="-95" dirty="0"/>
              <a:t>.</a:t>
            </a:r>
            <a:r>
              <a:rPr spc="-20" dirty="0"/>
              <a:t> </a:t>
            </a:r>
            <a:r>
              <a:rPr spc="-5" dirty="0"/>
              <a:t>94</a:t>
            </a:r>
            <a:r>
              <a:rPr dirty="0"/>
              <a:t> </a:t>
            </a:r>
            <a:r>
              <a:rPr spc="-10" dirty="0"/>
              <a:t>co.</a:t>
            </a:r>
            <a:r>
              <a:rPr spc="-15" dirty="0"/>
              <a:t> </a:t>
            </a:r>
            <a:r>
              <a:rPr spc="-5" dirty="0"/>
              <a:t>2</a:t>
            </a:r>
            <a:r>
              <a:rPr dirty="0"/>
              <a:t> </a:t>
            </a:r>
            <a:r>
              <a:rPr sz="3200" dirty="0"/>
              <a:t>E</a:t>
            </a:r>
            <a:r>
              <a:rPr sz="3200" spc="215" dirty="0"/>
              <a:t> </a:t>
            </a:r>
            <a:r>
              <a:rPr spc="-5" dirty="0"/>
              <a:t>co.</a:t>
            </a:r>
            <a:r>
              <a:rPr spc="-10" dirty="0"/>
              <a:t> </a:t>
            </a:r>
            <a:r>
              <a:rPr spc="-5" dirty="0"/>
              <a:t>4</a:t>
            </a:r>
            <a:endParaRPr sz="3200" dirty="0"/>
          </a:p>
        </p:txBody>
      </p:sp>
      <p:sp>
        <p:nvSpPr>
          <p:cNvPr id="32" name="object 32"/>
          <p:cNvSpPr txBox="1"/>
          <p:nvPr/>
        </p:nvSpPr>
        <p:spPr>
          <a:xfrm>
            <a:off x="1569593" y="1571266"/>
            <a:ext cx="10156190" cy="2551339"/>
          </a:xfrm>
          <a:prstGeom prst="rect">
            <a:avLst/>
          </a:prstGeom>
        </p:spPr>
        <p:txBody>
          <a:bodyPr vert="horz" wrap="square" lIns="0" tIns="40005" rIns="0" bIns="0" rtlCol="0">
            <a:spAutoFit/>
          </a:bodyPr>
          <a:lstStyle/>
          <a:p>
            <a:pPr marL="90805" marR="80010" algn="just">
              <a:lnSpc>
                <a:spcPct val="100000"/>
              </a:lnSpc>
              <a:spcBef>
                <a:spcPts val="315"/>
              </a:spcBef>
            </a:pPr>
            <a:r>
              <a:rPr sz="2200" spc="-5" dirty="0">
                <a:solidFill>
                  <a:schemeClr val="tx2"/>
                </a:solidFill>
                <a:latin typeface="Times New Roman" panose="02020603050405020304" pitchFamily="18" charset="0"/>
                <a:cs typeface="Times New Roman" panose="02020603050405020304" pitchFamily="18" charset="0"/>
              </a:rPr>
              <a:t>Il </a:t>
            </a:r>
            <a:r>
              <a:rPr sz="2200" dirty="0">
                <a:solidFill>
                  <a:schemeClr val="tx2"/>
                </a:solidFill>
                <a:latin typeface="Times New Roman" panose="02020603050405020304" pitchFamily="18" charset="0"/>
                <a:cs typeface="Times New Roman" panose="02020603050405020304" pitchFamily="18" charset="0"/>
              </a:rPr>
              <a:t>comma 2 </a:t>
            </a:r>
            <a:r>
              <a:rPr sz="2200" spc="-5" dirty="0">
                <a:solidFill>
                  <a:schemeClr val="tx2"/>
                </a:solidFill>
                <a:latin typeface="Times New Roman" panose="02020603050405020304" pitchFamily="18" charset="0"/>
                <a:cs typeface="Times New Roman" panose="02020603050405020304" pitchFamily="18" charset="0"/>
              </a:rPr>
              <a:t>prevede </a:t>
            </a:r>
            <a:r>
              <a:rPr sz="2200" dirty="0">
                <a:solidFill>
                  <a:schemeClr val="tx2"/>
                </a:solidFill>
                <a:latin typeface="Times New Roman" panose="02020603050405020304" pitchFamily="18" charset="0"/>
                <a:cs typeface="Times New Roman" panose="02020603050405020304" pitchFamily="18" charset="0"/>
              </a:rPr>
              <a:t>come </a:t>
            </a:r>
            <a:r>
              <a:rPr sz="2200" spc="-5" dirty="0">
                <a:solidFill>
                  <a:schemeClr val="tx2"/>
                </a:solidFill>
                <a:latin typeface="Times New Roman" panose="02020603050405020304" pitchFamily="18" charset="0"/>
                <a:cs typeface="Times New Roman" panose="02020603050405020304" pitchFamily="18" charset="0"/>
              </a:rPr>
              <a:t>ipotesi </a:t>
            </a:r>
            <a:r>
              <a:rPr sz="2200" dirty="0">
                <a:solidFill>
                  <a:schemeClr val="tx2"/>
                </a:solidFill>
                <a:latin typeface="Times New Roman" panose="02020603050405020304" pitchFamily="18" charset="0"/>
                <a:cs typeface="Times New Roman" panose="02020603050405020304" pitchFamily="18" charset="0"/>
              </a:rPr>
              <a:t>di </a:t>
            </a:r>
            <a:r>
              <a:rPr sz="2200" spc="-5" dirty="0">
                <a:solidFill>
                  <a:schemeClr val="tx2"/>
                </a:solidFill>
                <a:latin typeface="Times New Roman" panose="02020603050405020304" pitchFamily="18" charset="0"/>
                <a:cs typeface="Times New Roman" panose="02020603050405020304" pitchFamily="18" charset="0"/>
              </a:rPr>
              <a:t>esclusione l’applicazione </a:t>
            </a:r>
            <a:r>
              <a:rPr sz="2200" spc="-5" dirty="0" err="1">
                <a:solidFill>
                  <a:schemeClr val="tx2"/>
                </a:solidFill>
                <a:latin typeface="Times New Roman" panose="02020603050405020304" pitchFamily="18" charset="0"/>
                <a:cs typeface="Times New Roman" panose="02020603050405020304" pitchFamily="18" charset="0"/>
              </a:rPr>
              <a:t>all’operatore</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economico</a:t>
            </a:r>
            <a:r>
              <a:rPr sz="2200" dirty="0">
                <a:solidFill>
                  <a:schemeClr val="tx2"/>
                </a:solidFill>
                <a:latin typeface="Times New Roman" panose="02020603050405020304" pitchFamily="18" charset="0"/>
                <a:cs typeface="Times New Roman" panose="02020603050405020304" pitchFamily="18" charset="0"/>
              </a:rPr>
              <a:t> delle </a:t>
            </a:r>
            <a:r>
              <a:rPr sz="2200" b="1" spc="-5" dirty="0">
                <a:solidFill>
                  <a:schemeClr val="tx2"/>
                </a:solidFill>
                <a:latin typeface="Times New Roman" panose="02020603050405020304" pitchFamily="18" charset="0"/>
                <a:cs typeface="Times New Roman" panose="02020603050405020304" pitchFamily="18" charset="0"/>
              </a:rPr>
              <a:t>misure interdittive previste </a:t>
            </a:r>
            <a:r>
              <a:rPr sz="2200" b="1" spc="-10" dirty="0">
                <a:solidFill>
                  <a:schemeClr val="tx2"/>
                </a:solidFill>
                <a:latin typeface="Times New Roman" panose="02020603050405020304" pitchFamily="18" charset="0"/>
                <a:cs typeface="Times New Roman" panose="02020603050405020304" pitchFamily="18" charset="0"/>
              </a:rPr>
              <a:t>all’interno </a:t>
            </a:r>
            <a:r>
              <a:rPr sz="2200" b="1" dirty="0">
                <a:solidFill>
                  <a:schemeClr val="tx2"/>
                </a:solidFill>
                <a:latin typeface="Times New Roman" panose="02020603050405020304" pitchFamily="18" charset="0"/>
                <a:cs typeface="Times New Roman" panose="02020603050405020304" pitchFamily="18" charset="0"/>
              </a:rPr>
              <a:t>del </a:t>
            </a:r>
            <a:r>
              <a:rPr lang="it-IT" sz="2200" b="1" dirty="0">
                <a:solidFill>
                  <a:schemeClr val="tx2"/>
                </a:solidFill>
                <a:latin typeface="Times New Roman" panose="02020603050405020304" pitchFamily="18" charset="0"/>
                <a:cs typeface="Times New Roman" panose="02020603050405020304" pitchFamily="18" charset="0"/>
              </a:rPr>
              <a:t>D</a:t>
            </a:r>
            <a:r>
              <a:rPr sz="2200" b="1" spc="-5" dirty="0">
                <a:solidFill>
                  <a:schemeClr val="tx2"/>
                </a:solidFill>
                <a:latin typeface="Times New Roman" panose="02020603050405020304" pitchFamily="18" charset="0"/>
                <a:cs typeface="Times New Roman" panose="02020603050405020304" pitchFamily="18" charset="0"/>
              </a:rPr>
              <a:t>.</a:t>
            </a:r>
            <a:r>
              <a:rPr lang="it-IT" sz="2200" b="1" spc="-5" dirty="0" err="1">
                <a:solidFill>
                  <a:schemeClr val="tx2"/>
                </a:solidFill>
                <a:latin typeface="Times New Roman" panose="02020603050405020304" pitchFamily="18" charset="0"/>
                <a:cs typeface="Times New Roman" panose="02020603050405020304" pitchFamily="18" charset="0"/>
              </a:rPr>
              <a:t>L</a:t>
            </a:r>
            <a:r>
              <a:rPr sz="2200" b="1" spc="-5" dirty="0" err="1">
                <a:solidFill>
                  <a:schemeClr val="tx2"/>
                </a:solidFill>
                <a:latin typeface="Times New Roman" panose="02020603050405020304" pitchFamily="18" charset="0"/>
                <a:cs typeface="Times New Roman" panose="02020603050405020304" pitchFamily="18" charset="0"/>
              </a:rPr>
              <a:t>gs</a:t>
            </a:r>
            <a:r>
              <a:rPr sz="2200" b="1" spc="-5" dirty="0">
                <a:solidFill>
                  <a:schemeClr val="tx2"/>
                </a:solidFill>
                <a:latin typeface="Times New Roman" panose="02020603050405020304" pitchFamily="18" charset="0"/>
                <a:cs typeface="Times New Roman" panose="02020603050405020304" pitchFamily="18" charset="0"/>
              </a:rPr>
              <a:t>. </a:t>
            </a:r>
            <a:r>
              <a:rPr sz="2200" b="1" spc="-20" dirty="0">
                <a:solidFill>
                  <a:schemeClr val="tx2"/>
                </a:solidFill>
                <a:latin typeface="Times New Roman" panose="02020603050405020304" pitchFamily="18" charset="0"/>
                <a:cs typeface="Times New Roman" panose="02020603050405020304" pitchFamily="18" charset="0"/>
              </a:rPr>
              <a:t>159/2011, </a:t>
            </a:r>
            <a:r>
              <a:rPr sz="2200" dirty="0">
                <a:solidFill>
                  <a:schemeClr val="tx2"/>
                </a:solidFill>
                <a:latin typeface="Times New Roman" panose="02020603050405020304" pitchFamily="18" charset="0"/>
                <a:cs typeface="Times New Roman" panose="02020603050405020304" pitchFamily="18" charset="0"/>
              </a:rPr>
              <a:t>con </a:t>
            </a:r>
            <a:r>
              <a:rPr sz="2200" b="1" spc="-5" dirty="0">
                <a:solidFill>
                  <a:schemeClr val="tx2"/>
                </a:solidFill>
                <a:latin typeface="Times New Roman" panose="02020603050405020304" pitchFamily="18" charset="0"/>
                <a:cs typeface="Times New Roman" panose="02020603050405020304" pitchFamily="18" charset="0"/>
              </a:rPr>
              <a:t>l’eccezione </a:t>
            </a:r>
            <a:r>
              <a:rPr sz="2200" spc="-5" dirty="0">
                <a:solidFill>
                  <a:schemeClr val="tx2"/>
                </a:solidFill>
                <a:latin typeface="Times New Roman" panose="02020603050405020304" pitchFamily="18" charset="0"/>
                <a:cs typeface="Times New Roman" panose="02020603050405020304" pitchFamily="18" charset="0"/>
              </a:rPr>
              <a:t>per l’impresa </a:t>
            </a:r>
            <a:r>
              <a:rPr sz="2200" dirty="0">
                <a:solidFill>
                  <a:schemeClr val="tx2"/>
                </a:solidFill>
                <a:latin typeface="Times New Roman" panose="02020603050405020304" pitchFamily="18" charset="0"/>
                <a:cs typeface="Times New Roman" panose="02020603050405020304" pitchFamily="18" charset="0"/>
              </a:rPr>
              <a:t>che è </a:t>
            </a:r>
            <a:r>
              <a:rPr sz="2200" spc="-5" dirty="0">
                <a:solidFill>
                  <a:schemeClr val="tx2"/>
                </a:solidFill>
                <a:latin typeface="Times New Roman" panose="02020603050405020304" pitchFamily="18" charset="0"/>
                <a:cs typeface="Times New Roman" panose="02020603050405020304" pitchFamily="18" charset="0"/>
              </a:rPr>
              <a:t>stata ammessa </a:t>
            </a:r>
            <a:r>
              <a:rPr sz="2200" dirty="0">
                <a:solidFill>
                  <a:schemeClr val="tx2"/>
                </a:solidFill>
                <a:latin typeface="Times New Roman" panose="02020603050405020304" pitchFamily="18" charset="0"/>
                <a:cs typeface="Times New Roman" panose="02020603050405020304" pitchFamily="18" charset="0"/>
              </a:rPr>
              <a:t>al </a:t>
            </a:r>
            <a:r>
              <a:rPr sz="2200" b="1" spc="-5" dirty="0">
                <a:solidFill>
                  <a:schemeClr val="tx2"/>
                </a:solidFill>
                <a:latin typeface="Times New Roman" panose="02020603050405020304" pitchFamily="18" charset="0"/>
                <a:cs typeface="Times New Roman" panose="02020603050405020304" pitchFamily="18" charset="0"/>
              </a:rPr>
              <a:t>controllo giudiziario </a:t>
            </a:r>
            <a:r>
              <a:rPr sz="2200" dirty="0">
                <a:solidFill>
                  <a:schemeClr val="tx2"/>
                </a:solidFill>
                <a:latin typeface="Times New Roman" panose="02020603050405020304" pitchFamily="18" charset="0"/>
                <a:cs typeface="Times New Roman" panose="02020603050405020304" pitchFamily="18" charset="0"/>
              </a:rPr>
              <a:t>ai sensi </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dell’art.</a:t>
            </a:r>
            <a:r>
              <a:rPr sz="2200" spc="-3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34</a:t>
            </a:r>
            <a:r>
              <a:rPr lang="it-IT" sz="2200" dirty="0">
                <a:solidFill>
                  <a:schemeClr val="tx2"/>
                </a:solidFill>
                <a:latin typeface="Times New Roman" panose="02020603050405020304" pitchFamily="18" charset="0"/>
                <a:cs typeface="Times New Roman" panose="02020603050405020304" pitchFamily="18" charset="0"/>
              </a:rPr>
              <a:t> </a:t>
            </a:r>
            <a:r>
              <a:rPr sz="2200" i="1" dirty="0" err="1">
                <a:solidFill>
                  <a:schemeClr val="tx2"/>
                </a:solidFill>
                <a:latin typeface="Times New Roman" panose="02020603050405020304" pitchFamily="18" charset="0"/>
                <a:cs typeface="Times New Roman" panose="02020603050405020304" pitchFamily="18" charset="0"/>
              </a:rPr>
              <a:t>bis</a:t>
            </a:r>
            <a:r>
              <a:rPr sz="2200" i="1" spc="-1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del</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medesimo</a:t>
            </a:r>
            <a:r>
              <a:rPr sz="2200" spc="-4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decreto</a:t>
            </a:r>
            <a:r>
              <a:rPr sz="2200" spc="-3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legislativo</a:t>
            </a:r>
            <a:endParaRPr sz="2200" dirty="0">
              <a:solidFill>
                <a:schemeClr val="tx2"/>
              </a:solidFill>
              <a:latin typeface="Times New Roman" panose="02020603050405020304" pitchFamily="18" charset="0"/>
              <a:cs typeface="Times New Roman" panose="02020603050405020304" pitchFamily="18" charset="0"/>
            </a:endParaRPr>
          </a:p>
          <a:p>
            <a:pPr marL="90805" marR="147320" algn="just">
              <a:lnSpc>
                <a:spcPct val="100000"/>
              </a:lnSpc>
              <a:spcBef>
                <a:spcPts val="1080"/>
              </a:spcBef>
            </a:pPr>
            <a:r>
              <a:rPr sz="2200" dirty="0">
                <a:solidFill>
                  <a:schemeClr val="tx2"/>
                </a:solidFill>
                <a:latin typeface="Times New Roman" panose="02020603050405020304" pitchFamily="18" charset="0"/>
                <a:cs typeface="Times New Roman" panose="02020603050405020304" pitchFamily="18" charset="0"/>
              </a:rPr>
              <a:t>Il</a:t>
            </a:r>
            <a:r>
              <a:rPr sz="2200" spc="-1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comma</a:t>
            </a:r>
            <a:r>
              <a:rPr sz="2200" spc="-2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4</a:t>
            </a:r>
            <a:r>
              <a:rPr sz="2200" spc="-1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chiarisce</a:t>
            </a:r>
            <a:r>
              <a:rPr sz="2200" spc="-2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che</a:t>
            </a:r>
            <a:r>
              <a:rPr sz="2200" spc="-3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nel</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caso</a:t>
            </a:r>
            <a:r>
              <a:rPr sz="2200" spc="-3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in</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cui</a:t>
            </a:r>
            <a:r>
              <a:rPr sz="2200" spc="-1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il</a:t>
            </a:r>
            <a:r>
              <a:rPr sz="2200" spc="30"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socio</a:t>
            </a:r>
            <a:r>
              <a:rPr sz="2200" b="1" spc="-20"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sia</a:t>
            </a:r>
            <a:r>
              <a:rPr sz="2200" b="1" spc="-1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una persona</a:t>
            </a:r>
            <a:r>
              <a:rPr sz="2200" b="1" spc="-10"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giuridica</a:t>
            </a:r>
            <a:r>
              <a:rPr sz="2200" b="1" spc="-3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l’esclusione</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va</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disposta</a:t>
            </a:r>
            <a:r>
              <a:rPr sz="2200" spc="-3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se</a:t>
            </a:r>
            <a:r>
              <a:rPr sz="2200" spc="-2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la</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sentenza</a:t>
            </a:r>
            <a:r>
              <a:rPr sz="2200" spc="-3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o</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il</a:t>
            </a:r>
            <a:r>
              <a:rPr sz="2200" spc="1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decreto</a:t>
            </a:r>
            <a:r>
              <a:rPr sz="2200" spc="-3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ovvero </a:t>
            </a:r>
            <a:r>
              <a:rPr sz="2200" dirty="0">
                <a:solidFill>
                  <a:schemeClr val="tx2"/>
                </a:solidFill>
                <a:latin typeface="Times New Roman" panose="02020603050405020304" pitchFamily="18" charset="0"/>
                <a:cs typeface="Times New Roman" panose="02020603050405020304" pitchFamily="18" charset="0"/>
              </a:rPr>
              <a:t>la</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misura</a:t>
            </a:r>
            <a:r>
              <a:rPr sz="2200" spc="-2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interdittiva</a:t>
            </a:r>
            <a:r>
              <a:rPr sz="2200" spc="-1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sono</a:t>
            </a:r>
            <a:r>
              <a:rPr sz="2200" spc="-1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stati</a:t>
            </a:r>
            <a:r>
              <a:rPr sz="2200" spc="-1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emessi</a:t>
            </a:r>
            <a:r>
              <a:rPr sz="2200" spc="-2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nei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confronti</a:t>
            </a:r>
            <a:r>
              <a:rPr sz="2200" spc="-4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degli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amministratori</a:t>
            </a:r>
            <a:r>
              <a:rPr sz="2200" spc="-4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quest’ultima</a:t>
            </a:r>
            <a:endParaRPr sz="2200" dirty="0">
              <a:solidFill>
                <a:schemeClr val="tx2"/>
              </a:solidFill>
              <a:latin typeface="Arial MT"/>
              <a:cs typeface="Arial MT"/>
            </a:endParaRPr>
          </a:p>
        </p:txBody>
      </p:sp>
      <p:sp>
        <p:nvSpPr>
          <p:cNvPr id="33" name="object 33"/>
          <p:cNvSpPr txBox="1"/>
          <p:nvPr/>
        </p:nvSpPr>
        <p:spPr>
          <a:xfrm>
            <a:off x="1642104" y="4507814"/>
            <a:ext cx="10058400" cy="1270861"/>
          </a:xfrm>
          <a:prstGeom prst="rect">
            <a:avLst/>
          </a:prstGeom>
          <a:ln w="9144">
            <a:solidFill>
              <a:srgbClr val="FF0000"/>
            </a:solidFill>
          </a:ln>
        </p:spPr>
        <p:txBody>
          <a:bodyPr vert="horz" wrap="square" lIns="0" tIns="39370" rIns="0" bIns="0" rtlCol="0">
            <a:spAutoFit/>
          </a:bodyPr>
          <a:lstStyle/>
          <a:p>
            <a:pPr marL="90805" marR="83185" algn="just">
              <a:lnSpc>
                <a:spcPct val="100000"/>
              </a:lnSpc>
              <a:spcBef>
                <a:spcPts val="310"/>
              </a:spcBef>
            </a:pPr>
            <a:r>
              <a:rPr sz="2000" spc="-5" dirty="0">
                <a:solidFill>
                  <a:schemeClr val="tx2"/>
                </a:solidFill>
                <a:latin typeface="Times New Roman" panose="02020603050405020304" pitchFamily="18" charset="0"/>
                <a:cs typeface="Times New Roman" panose="02020603050405020304" pitchFamily="18" charset="0"/>
              </a:rPr>
              <a:t>Il provvedimento </a:t>
            </a:r>
            <a:r>
              <a:rPr sz="2000" dirty="0">
                <a:solidFill>
                  <a:schemeClr val="tx2"/>
                </a:solidFill>
                <a:latin typeface="Times New Roman" panose="02020603050405020304" pitchFamily="18" charset="0"/>
                <a:cs typeface="Times New Roman" panose="02020603050405020304" pitchFamily="18" charset="0"/>
              </a:rPr>
              <a:t>di </a:t>
            </a:r>
            <a:r>
              <a:rPr sz="2000" spc="-5" dirty="0">
                <a:solidFill>
                  <a:schemeClr val="tx2"/>
                </a:solidFill>
                <a:latin typeface="Times New Roman" panose="02020603050405020304" pitchFamily="18" charset="0"/>
                <a:cs typeface="Times New Roman" panose="02020603050405020304" pitchFamily="18" charset="0"/>
              </a:rPr>
              <a:t>c</a:t>
            </a:r>
            <a:r>
              <a:rPr lang="it-IT" sz="2000" spc="-5" dirty="0">
                <a:solidFill>
                  <a:schemeClr val="tx2"/>
                </a:solidFill>
                <a:latin typeface="Times New Roman" panose="02020603050405020304" pitchFamily="18" charset="0"/>
                <a:cs typeface="Times New Roman" panose="02020603050405020304" pitchFamily="18" charset="0"/>
              </a:rPr>
              <a:t>.</a:t>
            </a:r>
            <a:r>
              <a:rPr sz="2000" spc="-5" dirty="0">
                <a:solidFill>
                  <a:schemeClr val="tx2"/>
                </a:solidFill>
                <a:latin typeface="Times New Roman" panose="02020603050405020304" pitchFamily="18" charset="0"/>
                <a:cs typeface="Times New Roman" panose="02020603050405020304" pitchFamily="18" charset="0"/>
              </a:rPr>
              <a:t>d. ‘</a:t>
            </a:r>
            <a:r>
              <a:rPr sz="2000" i="1" spc="-5" dirty="0">
                <a:solidFill>
                  <a:schemeClr val="tx2"/>
                </a:solidFill>
                <a:latin typeface="Times New Roman" panose="02020603050405020304" pitchFamily="18" charset="0"/>
                <a:cs typeface="Times New Roman" panose="02020603050405020304" pitchFamily="18" charset="0"/>
              </a:rPr>
              <a:t>interdittiva antimafia</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determina </a:t>
            </a:r>
            <a:r>
              <a:rPr sz="2000" spc="-5" dirty="0">
                <a:solidFill>
                  <a:schemeClr val="tx2"/>
                </a:solidFill>
                <a:latin typeface="Times New Roman" panose="02020603050405020304" pitchFamily="18" charset="0"/>
                <a:cs typeface="Times New Roman" panose="02020603050405020304" pitchFamily="18" charset="0"/>
              </a:rPr>
              <a:t>una </a:t>
            </a:r>
            <a:r>
              <a:rPr sz="2000" b="1" spc="-5" dirty="0">
                <a:solidFill>
                  <a:schemeClr val="tx2"/>
                </a:solidFill>
                <a:latin typeface="Times New Roman" panose="02020603050405020304" pitchFamily="18" charset="0"/>
                <a:cs typeface="Times New Roman" panose="02020603050405020304" pitchFamily="18" charset="0"/>
              </a:rPr>
              <a:t>particolare forma di </a:t>
            </a:r>
            <a:r>
              <a:rPr sz="2000" b="1" dirty="0" err="1">
                <a:solidFill>
                  <a:schemeClr val="tx2"/>
                </a:solidFill>
                <a:latin typeface="Times New Roman" panose="02020603050405020304" pitchFamily="18" charset="0"/>
                <a:cs typeface="Times New Roman" panose="02020603050405020304" pitchFamily="18" charset="0"/>
              </a:rPr>
              <a:t>incapacità</a:t>
            </a:r>
            <a:r>
              <a:rPr sz="2000" b="1" dirty="0">
                <a:solidFill>
                  <a:schemeClr val="tx2"/>
                </a:solidFill>
                <a:latin typeface="Times New Roman" panose="02020603050405020304" pitchFamily="18" charset="0"/>
                <a:cs typeface="Times New Roman" panose="02020603050405020304" pitchFamily="18" charset="0"/>
              </a:rPr>
              <a:t> </a:t>
            </a:r>
            <a:r>
              <a:rPr sz="2000" b="1" dirty="0" err="1">
                <a:solidFill>
                  <a:schemeClr val="tx2"/>
                </a:solidFill>
                <a:latin typeface="Times New Roman" panose="02020603050405020304" pitchFamily="18" charset="0"/>
                <a:cs typeface="Times New Roman" panose="02020603050405020304" pitchFamily="18" charset="0"/>
              </a:rPr>
              <a:t>giuridica</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e</a:t>
            </a:r>
            <a:r>
              <a:rPr lang="it-IT" sz="2000" spc="-5" dirty="0">
                <a:solidFill>
                  <a:schemeClr val="tx2"/>
                </a:solidFill>
                <a:latin typeface="Times New Roman" panose="02020603050405020304" pitchFamily="18" charset="0"/>
                <a:cs typeface="Times New Roman" panose="02020603050405020304" pitchFamily="18" charset="0"/>
              </a:rPr>
              <a:t>,</a:t>
            </a:r>
            <a:r>
              <a:rPr sz="2000" spc="-5" dirty="0">
                <a:solidFill>
                  <a:schemeClr val="tx2"/>
                </a:solidFill>
                <a:latin typeface="Times New Roman" panose="02020603050405020304" pitchFamily="18" charset="0"/>
                <a:cs typeface="Times New Roman" panose="02020603050405020304" pitchFamily="18" charset="0"/>
              </a:rPr>
              <a:t> </a:t>
            </a:r>
            <a:r>
              <a:rPr sz="2000" spc="-5" dirty="0" err="1">
                <a:solidFill>
                  <a:schemeClr val="tx2"/>
                </a:solidFill>
                <a:latin typeface="Times New Roman" panose="02020603050405020304" pitchFamily="18" charset="0"/>
                <a:cs typeface="Times New Roman" panose="02020603050405020304" pitchFamily="18" charset="0"/>
              </a:rPr>
              <a:t>dunque</a:t>
            </a:r>
            <a:r>
              <a:rPr lang="it-IT" sz="2000" spc="-5" dirty="0">
                <a:solidFill>
                  <a:schemeClr val="tx2"/>
                </a:solidFill>
                <a:latin typeface="Times New Roman" panose="02020603050405020304" pitchFamily="18" charset="0"/>
                <a:cs typeface="Times New Roman" panose="02020603050405020304" pitchFamily="18" charset="0"/>
              </a:rPr>
              <a:t>,</a:t>
            </a:r>
            <a:r>
              <a:rPr sz="2000" spc="-5" dirty="0">
                <a:solidFill>
                  <a:schemeClr val="tx2"/>
                </a:solidFill>
                <a:latin typeface="Times New Roman" panose="02020603050405020304" pitchFamily="18" charset="0"/>
                <a:cs typeface="Times New Roman" panose="02020603050405020304" pitchFamily="18" charset="0"/>
              </a:rPr>
              <a:t> </a:t>
            </a:r>
            <a:r>
              <a:rPr sz="2000" dirty="0" err="1">
                <a:solidFill>
                  <a:schemeClr val="tx2"/>
                </a:solidFill>
                <a:latin typeface="Times New Roman" panose="02020603050405020304" pitchFamily="18" charset="0"/>
                <a:cs typeface="Times New Roman" panose="02020603050405020304" pitchFamily="18" charset="0"/>
              </a:rPr>
              <a:t>l’i</a:t>
            </a:r>
            <a:r>
              <a:rPr lang="it-IT" sz="2000" dirty="0" err="1">
                <a:solidFill>
                  <a:schemeClr val="tx2"/>
                </a:solidFill>
                <a:latin typeface="Times New Roman" panose="02020603050405020304" pitchFamily="18" charset="0"/>
                <a:cs typeface="Times New Roman" panose="02020603050405020304" pitchFamily="18" charset="0"/>
              </a:rPr>
              <a:t>mpossibilità</a:t>
            </a:r>
            <a:r>
              <a:rPr lang="it-IT"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del soggetto (persona </a:t>
            </a:r>
            <a:r>
              <a:rPr sz="2000" dirty="0">
                <a:solidFill>
                  <a:schemeClr val="tx2"/>
                </a:solidFill>
                <a:latin typeface="Times New Roman" panose="02020603050405020304" pitchFamily="18" charset="0"/>
                <a:cs typeface="Times New Roman" panose="02020603050405020304" pitchFamily="18" charset="0"/>
              </a:rPr>
              <a:t>fisica </a:t>
            </a:r>
            <a:r>
              <a:rPr sz="2000" spc="-5" dirty="0">
                <a:solidFill>
                  <a:schemeClr val="tx2"/>
                </a:solidFill>
                <a:latin typeface="Times New Roman" panose="02020603050405020304" pitchFamily="18" charset="0"/>
                <a:cs typeface="Times New Roman" panose="02020603050405020304" pitchFamily="18" charset="0"/>
              </a:rPr>
              <a:t>o </a:t>
            </a:r>
            <a:r>
              <a:rPr sz="2000" dirty="0">
                <a:solidFill>
                  <a:schemeClr val="tx2"/>
                </a:solidFill>
                <a:latin typeface="Times New Roman" panose="02020603050405020304" pitchFamily="18" charset="0"/>
                <a:cs typeface="Times New Roman" panose="02020603050405020304" pitchFamily="18" charset="0"/>
              </a:rPr>
              <a:t> giuridica)</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ad</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essere</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titolare</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di</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quelle</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situazioni </a:t>
            </a:r>
            <a:r>
              <a:rPr sz="2000" dirty="0">
                <a:solidFill>
                  <a:schemeClr val="tx2"/>
                </a:solidFill>
                <a:latin typeface="Times New Roman" panose="02020603050405020304" pitchFamily="18" charset="0"/>
                <a:cs typeface="Times New Roman" panose="02020603050405020304" pitchFamily="18" charset="0"/>
              </a:rPr>
              <a:t> giuridiche </a:t>
            </a:r>
            <a:r>
              <a:rPr sz="2000" spc="-5" dirty="0" err="1">
                <a:solidFill>
                  <a:schemeClr val="tx2"/>
                </a:solidFill>
                <a:latin typeface="Times New Roman" panose="02020603050405020304" pitchFamily="18" charset="0"/>
                <a:cs typeface="Times New Roman" panose="02020603050405020304" pitchFamily="18" charset="0"/>
              </a:rPr>
              <a:t>soggettive</a:t>
            </a:r>
            <a:r>
              <a:rPr sz="2000" spc="-5" dirty="0">
                <a:solidFill>
                  <a:schemeClr val="tx2"/>
                </a:solidFill>
                <a:latin typeface="Times New Roman" panose="02020603050405020304" pitchFamily="18" charset="0"/>
                <a:cs typeface="Times New Roman" panose="02020603050405020304" pitchFamily="18" charset="0"/>
              </a:rPr>
              <a:t> </a:t>
            </a:r>
            <a:r>
              <a:rPr sz="2000" spc="-5" dirty="0" err="1">
                <a:solidFill>
                  <a:schemeClr val="tx2"/>
                </a:solidFill>
                <a:latin typeface="Times New Roman" panose="02020603050405020304" pitchFamily="18" charset="0"/>
                <a:cs typeface="Times New Roman" panose="02020603050405020304" pitchFamily="18" charset="0"/>
              </a:rPr>
              <a:t>che</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determinino </a:t>
            </a:r>
            <a:r>
              <a:rPr sz="2000" spc="-5" dirty="0">
                <a:solidFill>
                  <a:schemeClr val="tx2"/>
                </a:solidFill>
                <a:latin typeface="Times New Roman" panose="02020603050405020304" pitchFamily="18" charset="0"/>
                <a:cs typeface="Times New Roman" panose="02020603050405020304" pitchFamily="18" charset="0"/>
              </a:rPr>
              <a:t>(sul </a:t>
            </a:r>
            <a:r>
              <a:rPr sz="2000" dirty="0">
                <a:solidFill>
                  <a:schemeClr val="tx2"/>
                </a:solidFill>
                <a:latin typeface="Times New Roman" panose="02020603050405020304" pitchFamily="18" charset="0"/>
                <a:cs typeface="Times New Roman" panose="02020603050405020304" pitchFamily="18" charset="0"/>
              </a:rPr>
              <a:t> </a:t>
            </a:r>
            <a:r>
              <a:rPr sz="2000" spc="-5" dirty="0" err="1">
                <a:solidFill>
                  <a:schemeClr val="tx2"/>
                </a:solidFill>
                <a:latin typeface="Times New Roman" panose="02020603050405020304" pitchFamily="18" charset="0"/>
                <a:cs typeface="Times New Roman" panose="02020603050405020304" pitchFamily="18" charset="0"/>
              </a:rPr>
              <a:t>proprio</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a:t>
            </a:r>
            <a:r>
              <a:rPr lang="it-IT" sz="2000" spc="-5" dirty="0">
                <a:solidFill>
                  <a:schemeClr val="tx2"/>
                </a:solidFill>
                <a:latin typeface="Times New Roman" panose="02020603050405020304" pitchFamily="18" charset="0"/>
                <a:cs typeface="Times New Roman" panose="02020603050405020304" pitchFamily="18" charset="0"/>
              </a:rPr>
              <a:t>.</a:t>
            </a:r>
            <a:r>
              <a:rPr sz="2000" spc="-5" dirty="0">
                <a:solidFill>
                  <a:schemeClr val="tx2"/>
                </a:solidFill>
                <a:latin typeface="Times New Roman" panose="02020603050405020304" pitchFamily="18" charset="0"/>
                <a:cs typeface="Times New Roman" panose="02020603050405020304" pitchFamily="18" charset="0"/>
              </a:rPr>
              <a:t>d.</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lato</a:t>
            </a:r>
            <a:r>
              <a:rPr sz="2000" dirty="0">
                <a:solidFill>
                  <a:schemeClr val="tx2"/>
                </a:solidFill>
                <a:latin typeface="Times New Roman" panose="02020603050405020304" pitchFamily="18" charset="0"/>
                <a:cs typeface="Times New Roman" panose="02020603050405020304" pitchFamily="18" charset="0"/>
              </a:rPr>
              <a:t> esterno)</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rapporti</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giuridici</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con</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la</a:t>
            </a:r>
            <a:r>
              <a:rPr sz="2000" dirty="0">
                <a:solidFill>
                  <a:schemeClr val="tx2"/>
                </a:solidFill>
                <a:latin typeface="Times New Roman" panose="02020603050405020304" pitchFamily="18" charset="0"/>
                <a:cs typeface="Times New Roman" panose="02020603050405020304" pitchFamily="18" charset="0"/>
              </a:rPr>
              <a:t> </a:t>
            </a:r>
            <a:r>
              <a:rPr lang="it-IT" sz="2000" spc="-5" dirty="0">
                <a:solidFill>
                  <a:schemeClr val="tx2"/>
                </a:solidFill>
                <a:latin typeface="Times New Roman" panose="02020603050405020304" pitchFamily="18" charset="0"/>
                <a:cs typeface="Times New Roman" panose="02020603050405020304" pitchFamily="18" charset="0"/>
              </a:rPr>
              <a:t>P.A. </a:t>
            </a:r>
            <a:r>
              <a:rPr sz="2000" dirty="0" err="1">
                <a:solidFill>
                  <a:schemeClr val="tx2"/>
                </a:solidFill>
                <a:latin typeface="Times New Roman" panose="02020603050405020304" pitchFamily="18" charset="0"/>
                <a:cs typeface="Times New Roman" panose="02020603050405020304" pitchFamily="18" charset="0"/>
              </a:rPr>
              <a:t>riconducibili</a:t>
            </a:r>
            <a:r>
              <a:rPr sz="2000" spc="-2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a:t>
            </a:r>
            <a:r>
              <a:rPr sz="2000" spc="2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quanto</a:t>
            </a:r>
            <a:r>
              <a:rPr sz="2000" spc="1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disposto</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dall’art.</a:t>
            </a:r>
            <a:r>
              <a:rPr sz="2000" spc="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67</a:t>
            </a:r>
            <a:r>
              <a:rPr sz="2000" spc="5" dirty="0">
                <a:solidFill>
                  <a:schemeClr val="tx2"/>
                </a:solidFill>
                <a:latin typeface="Times New Roman" panose="02020603050405020304" pitchFamily="18" charset="0"/>
                <a:cs typeface="Times New Roman" panose="02020603050405020304" pitchFamily="18" charset="0"/>
              </a:rPr>
              <a:t> </a:t>
            </a:r>
            <a:r>
              <a:rPr lang="it-IT" sz="2000" spc="-5" dirty="0">
                <a:solidFill>
                  <a:schemeClr val="tx2"/>
                </a:solidFill>
                <a:latin typeface="Times New Roman" panose="02020603050405020304" pitchFamily="18" charset="0"/>
                <a:cs typeface="Times New Roman" panose="02020603050405020304" pitchFamily="18" charset="0"/>
              </a:rPr>
              <a:t>D. </a:t>
            </a:r>
            <a:r>
              <a:rPr lang="it-IT" sz="2000" spc="-5" dirty="0" err="1">
                <a:solidFill>
                  <a:schemeClr val="tx2"/>
                </a:solidFill>
                <a:latin typeface="Times New Roman" panose="02020603050405020304" pitchFamily="18" charset="0"/>
                <a:cs typeface="Times New Roman" panose="02020603050405020304" pitchFamily="18" charset="0"/>
              </a:rPr>
              <a:t>Lgs</a:t>
            </a:r>
            <a:r>
              <a:rPr lang="it-IT" sz="2000" spc="-5" dirty="0">
                <a:solidFill>
                  <a:schemeClr val="tx2"/>
                </a:solidFill>
                <a:latin typeface="Times New Roman" panose="02020603050405020304" pitchFamily="18" charset="0"/>
                <a:cs typeface="Times New Roman" panose="02020603050405020304" pitchFamily="18" charset="0"/>
              </a:rPr>
              <a:t>.</a:t>
            </a:r>
            <a:r>
              <a:rPr sz="2000" spc="-5" dirty="0">
                <a:solidFill>
                  <a:schemeClr val="tx2"/>
                </a:solidFill>
                <a:latin typeface="Times New Roman" panose="02020603050405020304" pitchFamily="18" charset="0"/>
                <a:cs typeface="Times New Roman" panose="02020603050405020304" pitchFamily="18" charset="0"/>
              </a:rPr>
              <a:t>159</a:t>
            </a:r>
            <a:r>
              <a:rPr lang="it-IT" sz="2000" spc="-5" dirty="0">
                <a:solidFill>
                  <a:schemeClr val="tx2"/>
                </a:solidFill>
                <a:latin typeface="Times New Roman" panose="02020603050405020304" pitchFamily="18" charset="0"/>
                <a:cs typeface="Times New Roman" panose="02020603050405020304" pitchFamily="18" charset="0"/>
              </a:rPr>
              <a:t>/2011</a:t>
            </a:r>
            <a:endParaRPr sz="2000" dirty="0">
              <a:solidFill>
                <a:schemeClr val="tx2"/>
              </a:solidFill>
              <a:latin typeface="Times New Roman" panose="02020603050405020304" pitchFamily="18" charset="0"/>
              <a:cs typeface="Times New Roman" panose="02020603050405020304" pitchFamily="18" charset="0"/>
            </a:endParaRPr>
          </a:p>
        </p:txBody>
      </p:sp>
      <p:sp>
        <p:nvSpPr>
          <p:cNvPr id="35" name="object 35"/>
          <p:cNvSpPr txBox="1"/>
          <p:nvPr/>
        </p:nvSpPr>
        <p:spPr>
          <a:xfrm>
            <a:off x="5064378" y="1218438"/>
            <a:ext cx="2479040" cy="330835"/>
          </a:xfrm>
          <a:prstGeom prst="rect">
            <a:avLst/>
          </a:prstGeom>
          <a:effectLst>
            <a:outerShdw blurRad="50800" dist="38100" dir="2700000" algn="tl" rotWithShape="0">
              <a:prstClr val="black">
                <a:alpha val="40000"/>
              </a:prstClr>
            </a:outerShdw>
          </a:effectLst>
        </p:spPr>
        <p:txBody>
          <a:bodyPr vert="horz" wrap="square" lIns="0" tIns="13335" rIns="0" bIns="0" rtlCol="0">
            <a:spAutoFit/>
          </a:bodyPr>
          <a:lstStyle/>
          <a:p>
            <a:pPr marL="12700">
              <a:lnSpc>
                <a:spcPct val="100000"/>
              </a:lnSpc>
              <a:spcBef>
                <a:spcPts val="105"/>
              </a:spcBef>
            </a:pPr>
            <a:r>
              <a:rPr sz="2000" b="1" spc="-15" dirty="0">
                <a:solidFill>
                  <a:srgbClr val="FF0000"/>
                </a:solidFill>
                <a:latin typeface="Arial"/>
                <a:cs typeface="Arial"/>
              </a:rPr>
              <a:t>Interdittiva</a:t>
            </a:r>
            <a:r>
              <a:rPr sz="2000" b="1" spc="-55" dirty="0">
                <a:solidFill>
                  <a:srgbClr val="FF0000"/>
                </a:solidFill>
                <a:latin typeface="Arial"/>
                <a:cs typeface="Arial"/>
              </a:rPr>
              <a:t> </a:t>
            </a:r>
            <a:r>
              <a:rPr sz="2000" b="1" spc="-15" dirty="0">
                <a:solidFill>
                  <a:srgbClr val="FF0000"/>
                </a:solidFill>
                <a:latin typeface="Arial"/>
                <a:cs typeface="Arial"/>
              </a:rPr>
              <a:t>antimafia</a:t>
            </a:r>
            <a:endParaRPr sz="2000" dirty="0">
              <a:latin typeface="Arial"/>
              <a:cs typeface="Arial"/>
            </a:endParaRPr>
          </a:p>
        </p:txBody>
      </p:sp>
      <p:pic>
        <p:nvPicPr>
          <p:cNvPr id="36" name="Immagine 35"/>
          <p:cNvPicPr>
            <a:picLocks noChangeAspect="1"/>
          </p:cNvPicPr>
          <p:nvPr/>
        </p:nvPicPr>
        <p:blipFill>
          <a:blip r:embed="rId10"/>
          <a:stretch>
            <a:fillRect/>
          </a:stretch>
        </p:blipFill>
        <p:spPr>
          <a:xfrm>
            <a:off x="375120" y="267433"/>
            <a:ext cx="2249619" cy="646232"/>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object 6"/>
          <p:cNvSpPr txBox="1">
            <a:spLocks noGrp="1"/>
          </p:cNvSpPr>
          <p:nvPr>
            <p:ph type="title"/>
          </p:nvPr>
        </p:nvSpPr>
        <p:spPr>
          <a:xfrm>
            <a:off x="1766887" y="808441"/>
            <a:ext cx="8610600" cy="1120178"/>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gn="ctr">
              <a:lnSpc>
                <a:spcPct val="100000"/>
              </a:lnSpc>
              <a:spcBef>
                <a:spcPts val="95"/>
              </a:spcBef>
            </a:pPr>
            <a:r>
              <a:rPr lang="it-IT" sz="3200" spc="-35" dirty="0"/>
              <a:t>L’</a:t>
            </a:r>
            <a:r>
              <a:rPr lang="it-IT" sz="3200" spc="-35" dirty="0" err="1"/>
              <a:t>interdittiva</a:t>
            </a:r>
            <a:r>
              <a:rPr lang="it-IT" sz="3200" spc="-100" dirty="0"/>
              <a:t> </a:t>
            </a:r>
            <a:r>
              <a:rPr lang="it-IT" sz="3200" dirty="0"/>
              <a:t>antimafia</a:t>
            </a:r>
            <a:br>
              <a:rPr lang="it-IT" sz="3200" dirty="0"/>
            </a:br>
            <a:r>
              <a:rPr lang="it-IT" sz="2000" dirty="0">
                <a:solidFill>
                  <a:srgbClr val="FF0000"/>
                </a:solidFill>
              </a:rPr>
              <a:t>Il controllo giudiziario: ex art. 34 bis, commi 6 e 7, D.Lgs. 159 del 2011</a:t>
            </a:r>
            <a:br>
              <a:rPr lang="it-IT" sz="2000" dirty="0">
                <a:solidFill>
                  <a:srgbClr val="FF0000"/>
                </a:solidFill>
              </a:rPr>
            </a:br>
            <a:endParaRPr lang="it-IT" sz="2000" dirty="0">
              <a:solidFill>
                <a:srgbClr val="FF0000"/>
              </a:solidFill>
            </a:endParaRPr>
          </a:p>
        </p:txBody>
      </p:sp>
      <p:sp>
        <p:nvSpPr>
          <p:cNvPr id="7" name="object 7"/>
          <p:cNvSpPr txBox="1"/>
          <p:nvPr/>
        </p:nvSpPr>
        <p:spPr>
          <a:xfrm>
            <a:off x="1142999" y="2133600"/>
            <a:ext cx="9858375" cy="3760325"/>
          </a:xfrm>
          <a:prstGeom prst="rect">
            <a:avLst/>
          </a:prstGeom>
          <a:effectLst/>
        </p:spPr>
        <p:txBody>
          <a:bodyPr vert="horz" wrap="square" lIns="0" tIns="36830" rIns="0" bIns="0" rtlCol="0">
            <a:spAutoFit/>
          </a:bodyPr>
          <a:lstStyle/>
          <a:p>
            <a:pPr marL="12065" marR="5715" algn="just">
              <a:lnSpc>
                <a:spcPct val="100000"/>
              </a:lnSpc>
              <a:spcBef>
                <a:spcPts val="1290"/>
              </a:spcBef>
              <a:buClr>
                <a:srgbClr val="0A5294"/>
              </a:buClr>
              <a:buSzPct val="145454"/>
              <a:tabLst>
                <a:tab pos="299720" algn="l"/>
              </a:tabLst>
            </a:pPr>
            <a:r>
              <a:rPr sz="2200" spc="-5" dirty="0">
                <a:solidFill>
                  <a:schemeClr val="tx2"/>
                </a:solidFill>
                <a:latin typeface="Times New Roman" panose="02020603050405020304" pitchFamily="18" charset="0"/>
                <a:cs typeface="Times New Roman" panose="02020603050405020304" pitchFamily="18" charset="0"/>
              </a:rPr>
              <a:t>Le imprese destinatarie di </a:t>
            </a:r>
            <a:r>
              <a:rPr sz="2200" spc="-10" dirty="0">
                <a:solidFill>
                  <a:schemeClr val="tx2"/>
                </a:solidFill>
                <a:latin typeface="Times New Roman" panose="02020603050405020304" pitchFamily="18" charset="0"/>
                <a:cs typeface="Times New Roman" panose="02020603050405020304" pitchFamily="18" charset="0"/>
              </a:rPr>
              <a:t>informazione </a:t>
            </a:r>
            <a:r>
              <a:rPr sz="2200" spc="-5" dirty="0" err="1">
                <a:solidFill>
                  <a:schemeClr val="tx2"/>
                </a:solidFill>
                <a:latin typeface="Times New Roman" panose="02020603050405020304" pitchFamily="18" charset="0"/>
                <a:cs typeface="Times New Roman" panose="02020603050405020304" pitchFamily="18" charset="0"/>
              </a:rPr>
              <a:t>antimafia</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interdittiva</a:t>
            </a:r>
            <a:r>
              <a:rPr lang="it-IT" sz="2200" spc="-5" dirty="0">
                <a:solidFill>
                  <a:schemeClr val="tx2"/>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che</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abbiano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proposto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a:t>
            </a:r>
            <a:r>
              <a:rPr sz="2200" b="1" spc="-5" dirty="0">
                <a:solidFill>
                  <a:schemeClr val="tx2"/>
                </a:solidFill>
                <a:latin typeface="Times New Roman" panose="02020603050405020304" pitchFamily="18" charset="0"/>
                <a:cs typeface="Times New Roman" panose="02020603050405020304" pitchFamily="18" charset="0"/>
              </a:rPr>
              <a:t>impugnazione del </a:t>
            </a:r>
            <a:r>
              <a:rPr sz="2200" b="1" spc="-15" dirty="0">
                <a:solidFill>
                  <a:schemeClr val="tx2"/>
                </a:solidFill>
                <a:latin typeface="Times New Roman" panose="02020603050405020304" pitchFamily="18" charset="0"/>
                <a:cs typeface="Times New Roman" panose="02020603050405020304" pitchFamily="18" charset="0"/>
              </a:rPr>
              <a:t>relativo </a:t>
            </a:r>
            <a:r>
              <a:rPr sz="2200" b="1" spc="-5" dirty="0">
                <a:solidFill>
                  <a:schemeClr val="tx2"/>
                </a:solidFill>
                <a:latin typeface="Times New Roman" panose="02020603050405020304" pitchFamily="18" charset="0"/>
                <a:cs typeface="Times New Roman" panose="02020603050405020304" pitchFamily="18" charset="0"/>
              </a:rPr>
              <a:t>provvedimento del </a:t>
            </a:r>
            <a:r>
              <a:rPr lang="it-IT" sz="2200" b="1" spc="-5" dirty="0" err="1">
                <a:solidFill>
                  <a:schemeClr val="tx2"/>
                </a:solidFill>
                <a:latin typeface="Times New Roman" panose="02020603050405020304" pitchFamily="18" charset="0"/>
                <a:cs typeface="Times New Roman" panose="02020603050405020304" pitchFamily="18" charset="0"/>
              </a:rPr>
              <a:t>P</a:t>
            </a:r>
            <a:r>
              <a:rPr sz="2200" b="1" spc="-5" dirty="0" err="1">
                <a:solidFill>
                  <a:schemeClr val="tx2"/>
                </a:solidFill>
                <a:latin typeface="Times New Roman" panose="02020603050405020304" pitchFamily="18" charset="0"/>
                <a:cs typeface="Times New Roman" panose="02020603050405020304" pitchFamily="18" charset="0"/>
              </a:rPr>
              <a:t>refetto</a:t>
            </a:r>
            <a:r>
              <a:rPr lang="it-IT" sz="2200" b="1" spc="-5" dirty="0">
                <a:solidFill>
                  <a:schemeClr val="tx2"/>
                </a:solidFill>
                <a:latin typeface="Times New Roman" panose="02020603050405020304" pitchFamily="18" charset="0"/>
                <a:cs typeface="Times New Roman" panose="02020603050405020304" pitchFamily="18" charset="0"/>
              </a:rPr>
              <a:t>,</a:t>
            </a:r>
            <a:r>
              <a:rPr sz="2200" b="1" spc="-5"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possono</a:t>
            </a:r>
            <a:r>
              <a:rPr sz="2200" b="1" spc="-5" dirty="0">
                <a:solidFill>
                  <a:schemeClr val="tx2"/>
                </a:solidFill>
                <a:latin typeface="Times New Roman" panose="02020603050405020304" pitchFamily="18" charset="0"/>
                <a:cs typeface="Times New Roman" panose="02020603050405020304" pitchFamily="18" charset="0"/>
              </a:rPr>
              <a:t> </a:t>
            </a:r>
            <a:r>
              <a:rPr sz="2200" b="1" spc="-10" dirty="0" err="1">
                <a:solidFill>
                  <a:schemeClr val="tx2"/>
                </a:solidFill>
                <a:latin typeface="Times New Roman" panose="02020603050405020304" pitchFamily="18" charset="0"/>
                <a:cs typeface="Times New Roman" panose="02020603050405020304" pitchFamily="18" charset="0"/>
              </a:rPr>
              <a:t>richiedere</a:t>
            </a:r>
            <a:r>
              <a:rPr sz="2200" b="1" spc="-5" dirty="0">
                <a:solidFill>
                  <a:schemeClr val="tx2"/>
                </a:solidFill>
                <a:latin typeface="Times New Roman" panose="02020603050405020304" pitchFamily="18" charset="0"/>
                <a:cs typeface="Times New Roman" panose="02020603050405020304" pitchFamily="18" charset="0"/>
              </a:rPr>
              <a:t> al</a:t>
            </a:r>
            <a:r>
              <a:rPr sz="2200" b="1" dirty="0">
                <a:solidFill>
                  <a:schemeClr val="tx2"/>
                </a:solidFill>
                <a:latin typeface="Times New Roman" panose="02020603050405020304" pitchFamily="18" charset="0"/>
                <a:cs typeface="Times New Roman" panose="02020603050405020304" pitchFamily="18" charset="0"/>
              </a:rPr>
              <a:t> </a:t>
            </a:r>
            <a:r>
              <a:rPr lang="it-IT" sz="2200" b="1" dirty="0">
                <a:solidFill>
                  <a:schemeClr val="tx2"/>
                </a:solidFill>
                <a:latin typeface="Times New Roman" panose="02020603050405020304" pitchFamily="18" charset="0"/>
                <a:cs typeface="Times New Roman" panose="02020603050405020304" pitchFamily="18" charset="0"/>
              </a:rPr>
              <a:t>T</a:t>
            </a:r>
            <a:r>
              <a:rPr sz="2200" b="1" spc="-5" dirty="0" err="1">
                <a:solidFill>
                  <a:schemeClr val="tx2"/>
                </a:solidFill>
                <a:latin typeface="Times New Roman" panose="02020603050405020304" pitchFamily="18" charset="0"/>
                <a:cs typeface="Times New Roman" panose="02020603050405020304" pitchFamily="18" charset="0"/>
              </a:rPr>
              <a:t>ribunale</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competente</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per</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le</a:t>
            </a:r>
            <a:r>
              <a:rPr sz="2200" b="1" dirty="0">
                <a:solidFill>
                  <a:schemeClr val="tx2"/>
                </a:solidFill>
                <a:latin typeface="Times New Roman" panose="02020603050405020304" pitchFamily="18" charset="0"/>
                <a:cs typeface="Times New Roman" panose="02020603050405020304" pitchFamily="18" charset="0"/>
              </a:rPr>
              <a:t> </a:t>
            </a:r>
            <a:r>
              <a:rPr sz="2200" b="1" spc="-15" dirty="0">
                <a:solidFill>
                  <a:schemeClr val="tx2"/>
                </a:solidFill>
                <a:latin typeface="Times New Roman" panose="02020603050405020304" pitchFamily="18" charset="0"/>
                <a:cs typeface="Times New Roman" panose="02020603050405020304" pitchFamily="18" charset="0"/>
              </a:rPr>
              <a:t>misure</a:t>
            </a:r>
            <a:r>
              <a:rPr sz="2200" b="1" spc="58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di</a:t>
            </a:r>
            <a:r>
              <a:rPr sz="2200" b="1" dirty="0">
                <a:solidFill>
                  <a:schemeClr val="tx2"/>
                </a:solidFill>
                <a:latin typeface="Times New Roman" panose="02020603050405020304" pitchFamily="18" charset="0"/>
                <a:cs typeface="Times New Roman" panose="02020603050405020304" pitchFamily="18" charset="0"/>
              </a:rPr>
              <a:t> </a:t>
            </a:r>
            <a:r>
              <a:rPr sz="2200" b="1" spc="-10" dirty="0" err="1">
                <a:solidFill>
                  <a:schemeClr val="tx2"/>
                </a:solidFill>
                <a:latin typeface="Times New Roman" panose="02020603050405020304" pitchFamily="18" charset="0"/>
                <a:cs typeface="Times New Roman" panose="02020603050405020304" pitchFamily="18" charset="0"/>
              </a:rPr>
              <a:t>prevenzione</a:t>
            </a:r>
            <a:r>
              <a:rPr sz="2200" b="1" spc="-10"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uFill>
                  <a:solidFill>
                    <a:srgbClr val="000000"/>
                  </a:solidFill>
                </a:uFill>
                <a:latin typeface="Times New Roman" panose="02020603050405020304" pitchFamily="18" charset="0"/>
                <a:cs typeface="Times New Roman" panose="02020603050405020304" pitchFamily="18" charset="0"/>
              </a:rPr>
              <a:t>l'applicazione</a:t>
            </a:r>
            <a:r>
              <a:rPr sz="2200" b="1" spc="-5" dirty="0">
                <a:solidFill>
                  <a:schemeClr val="tx2"/>
                </a:solidFill>
                <a:uFill>
                  <a:solidFill>
                    <a:srgbClr val="000000"/>
                  </a:solidFill>
                </a:uFill>
                <a:latin typeface="Times New Roman" panose="02020603050405020304" pitchFamily="18" charset="0"/>
                <a:cs typeface="Times New Roman" panose="02020603050405020304" pitchFamily="18" charset="0"/>
              </a:rPr>
              <a:t> del </a:t>
            </a:r>
            <a:r>
              <a:rPr sz="2200" b="1" spc="-10" dirty="0" err="1">
                <a:solidFill>
                  <a:schemeClr val="tx2"/>
                </a:solidFill>
                <a:uFill>
                  <a:solidFill>
                    <a:srgbClr val="000000"/>
                  </a:solidFill>
                </a:uFill>
                <a:latin typeface="Times New Roman" panose="02020603050405020304" pitchFamily="18" charset="0"/>
                <a:cs typeface="Times New Roman" panose="02020603050405020304" pitchFamily="18" charset="0"/>
              </a:rPr>
              <a:t>controllo</a:t>
            </a:r>
            <a:r>
              <a:rPr sz="2200" b="1" spc="590"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uFill>
                  <a:solidFill>
                    <a:srgbClr val="000000"/>
                  </a:solidFill>
                </a:uFill>
                <a:latin typeface="Times New Roman" panose="02020603050405020304" pitchFamily="18" charset="0"/>
                <a:cs typeface="Times New Roman" panose="02020603050405020304" pitchFamily="18" charset="0"/>
              </a:rPr>
              <a:t>giudiziario</a:t>
            </a:r>
            <a:endParaRPr lang="it-IT" sz="2200" b="1" spc="-5" dirty="0">
              <a:solidFill>
                <a:schemeClr val="tx2"/>
              </a:solidFill>
              <a:uFill>
                <a:solidFill>
                  <a:srgbClr val="000000"/>
                </a:solidFill>
              </a:uFill>
              <a:latin typeface="Times New Roman" panose="02020603050405020304" pitchFamily="18" charset="0"/>
              <a:cs typeface="Times New Roman" panose="02020603050405020304" pitchFamily="18" charset="0"/>
            </a:endParaRPr>
          </a:p>
          <a:p>
            <a:pPr marL="24765" marR="5715" indent="-12700" algn="just">
              <a:lnSpc>
                <a:spcPct val="100000"/>
              </a:lnSpc>
              <a:spcBef>
                <a:spcPts val="1290"/>
              </a:spcBef>
              <a:buClr>
                <a:srgbClr val="0A5294"/>
              </a:buClr>
              <a:buSzPct val="145454"/>
              <a:buChar char="•"/>
              <a:tabLst>
                <a:tab pos="299720" algn="l"/>
              </a:tabLst>
            </a:pPr>
            <a:endParaRPr sz="3200" dirty="0">
              <a:solidFill>
                <a:schemeClr val="tx2"/>
              </a:solidFill>
              <a:latin typeface="Times New Roman" panose="02020603050405020304" pitchFamily="18" charset="0"/>
              <a:cs typeface="Times New Roman" panose="02020603050405020304" pitchFamily="18" charset="0"/>
            </a:endParaRPr>
          </a:p>
          <a:p>
            <a:pPr marL="12065" marR="5080" algn="just">
              <a:lnSpc>
                <a:spcPct val="101000"/>
              </a:lnSpc>
              <a:buClr>
                <a:srgbClr val="0A5294"/>
              </a:buClr>
              <a:buSzPct val="145454"/>
              <a:tabLst>
                <a:tab pos="299720" algn="l"/>
              </a:tabLst>
            </a:pPr>
            <a:r>
              <a:rPr sz="2200" spc="-5" dirty="0">
                <a:solidFill>
                  <a:schemeClr val="tx2"/>
                </a:solidFill>
                <a:latin typeface="Times New Roman" panose="02020603050405020304" pitchFamily="18" charset="0"/>
                <a:cs typeface="Times New Roman" panose="02020603050405020304" pitchFamily="18" charset="0"/>
              </a:rPr>
              <a:t>Il </a:t>
            </a:r>
            <a:r>
              <a:rPr lang="it-IT" sz="2200" spc="-5" dirty="0">
                <a:solidFill>
                  <a:schemeClr val="tx2"/>
                </a:solidFill>
                <a:latin typeface="Times New Roman" panose="02020603050405020304" pitchFamily="18" charset="0"/>
                <a:cs typeface="Times New Roman" panose="02020603050405020304" pitchFamily="18" charset="0"/>
              </a:rPr>
              <a:t>T</a:t>
            </a:r>
            <a:r>
              <a:rPr sz="2200" spc="-5" dirty="0" err="1">
                <a:solidFill>
                  <a:schemeClr val="tx2"/>
                </a:solidFill>
                <a:latin typeface="Times New Roman" panose="02020603050405020304" pitchFamily="18" charset="0"/>
                <a:cs typeface="Times New Roman" panose="02020603050405020304" pitchFamily="18" charset="0"/>
              </a:rPr>
              <a:t>ribunale</a:t>
            </a:r>
            <a:r>
              <a:rPr sz="2200" spc="-5" dirty="0">
                <a:solidFill>
                  <a:schemeClr val="tx2"/>
                </a:solidFill>
                <a:latin typeface="Times New Roman" panose="02020603050405020304" pitchFamily="18" charset="0"/>
                <a:cs typeface="Times New Roman" panose="02020603050405020304" pitchFamily="18" charset="0"/>
              </a:rPr>
              <a:t>, sentiti </a:t>
            </a:r>
            <a:r>
              <a:rPr sz="2200" spc="-5" dirty="0" err="1">
                <a:solidFill>
                  <a:schemeClr val="tx2"/>
                </a:solidFill>
                <a:latin typeface="Times New Roman" panose="02020603050405020304" pitchFamily="18" charset="0"/>
                <a:cs typeface="Times New Roman" panose="02020603050405020304" pitchFamily="18" charset="0"/>
              </a:rPr>
              <a:t>il</a:t>
            </a:r>
            <a:r>
              <a:rPr sz="2200" spc="-5"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P</a:t>
            </a:r>
            <a:r>
              <a:rPr sz="2200" spc="-5" dirty="0" err="1">
                <a:solidFill>
                  <a:schemeClr val="tx2"/>
                </a:solidFill>
                <a:latin typeface="Times New Roman" panose="02020603050405020304" pitchFamily="18" charset="0"/>
                <a:cs typeface="Times New Roman" panose="02020603050405020304" pitchFamily="18" charset="0"/>
              </a:rPr>
              <a:t>rocuratore</a:t>
            </a:r>
            <a:r>
              <a:rPr sz="2200" spc="-5" dirty="0">
                <a:solidFill>
                  <a:schemeClr val="tx2"/>
                </a:solidFill>
                <a:latin typeface="Times New Roman" panose="02020603050405020304" pitchFamily="18" charset="0"/>
                <a:cs typeface="Times New Roman" panose="02020603050405020304" pitchFamily="18" charset="0"/>
              </a:rPr>
              <a:t> distrettuale competente, </a:t>
            </a:r>
            <a:r>
              <a:rPr sz="2200" spc="-10" dirty="0" err="1">
                <a:solidFill>
                  <a:schemeClr val="tx2"/>
                </a:solidFill>
                <a:latin typeface="Times New Roman" panose="02020603050405020304" pitchFamily="18" charset="0"/>
                <a:cs typeface="Times New Roman" panose="02020603050405020304" pitchFamily="18" charset="0"/>
              </a:rPr>
              <a:t>il</a:t>
            </a:r>
            <a:r>
              <a:rPr sz="2200" spc="-10"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P</a:t>
            </a:r>
            <a:r>
              <a:rPr sz="2200" spc="-5" dirty="0" err="1">
                <a:solidFill>
                  <a:schemeClr val="tx2"/>
                </a:solidFill>
                <a:latin typeface="Times New Roman" panose="02020603050405020304" pitchFamily="18" charset="0"/>
                <a:cs typeface="Times New Roman" panose="02020603050405020304" pitchFamily="18" charset="0"/>
              </a:rPr>
              <a:t>refetto</a:t>
            </a:r>
            <a:r>
              <a:rPr sz="2200" spc="-5" dirty="0">
                <a:solidFill>
                  <a:schemeClr val="tx2"/>
                </a:solidFill>
                <a:latin typeface="Times New Roman" panose="02020603050405020304" pitchFamily="18" charset="0"/>
                <a:cs typeface="Times New Roman" panose="02020603050405020304" pitchFamily="18" charset="0"/>
              </a:rPr>
              <a:t> che ha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adottato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l'informazione antimafia interdittiva nonché gli altri soggetti interessati, </a:t>
            </a:r>
            <a:r>
              <a:rPr sz="2200" spc="-6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accoglie la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richiesta, ove ne ricorrano i presupposti; successivamente, anche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sulla</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base</a:t>
            </a:r>
            <a:r>
              <a:rPr sz="2200" spc="-5" dirty="0">
                <a:solidFill>
                  <a:schemeClr val="tx2"/>
                </a:solidFill>
                <a:latin typeface="Times New Roman" panose="02020603050405020304" pitchFamily="18" charset="0"/>
                <a:cs typeface="Times New Roman" panose="02020603050405020304" pitchFamily="18" charset="0"/>
              </a:rPr>
              <a:t> della</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relazione</a:t>
            </a:r>
            <a:r>
              <a:rPr sz="2200" spc="-5"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dell'amministratore</a:t>
            </a:r>
            <a:r>
              <a:rPr sz="2200" spc="-5"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giudiziario,</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può</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revocare</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il </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controllo giudiziario e, </a:t>
            </a:r>
            <a:r>
              <a:rPr sz="2200" spc="-10" dirty="0">
                <a:solidFill>
                  <a:schemeClr val="tx2"/>
                </a:solidFill>
                <a:latin typeface="Times New Roman" panose="02020603050405020304" pitchFamily="18" charset="0"/>
                <a:cs typeface="Times New Roman" panose="02020603050405020304" pitchFamily="18" charset="0"/>
              </a:rPr>
              <a:t>ove </a:t>
            </a:r>
            <a:r>
              <a:rPr sz="2200" spc="-5" dirty="0">
                <a:solidFill>
                  <a:schemeClr val="tx2"/>
                </a:solidFill>
                <a:latin typeface="Times New Roman" panose="02020603050405020304" pitchFamily="18" charset="0"/>
                <a:cs typeface="Times New Roman" panose="02020603050405020304" pitchFamily="18" charset="0"/>
              </a:rPr>
              <a:t>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ricorrano i presupposti, disporre altre misure di </a:t>
            </a:r>
            <a:r>
              <a:rPr sz="2200" spc="-5" dirty="0" err="1">
                <a:solidFill>
                  <a:schemeClr val="tx2"/>
                </a:solidFill>
                <a:latin typeface="Times New Roman" panose="02020603050405020304" pitchFamily="18" charset="0"/>
                <a:cs typeface="Times New Roman" panose="02020603050405020304" pitchFamily="18" charset="0"/>
              </a:rPr>
              <a:t>prevenzione</a:t>
            </a:r>
            <a:r>
              <a:rPr sz="2200" spc="-5" dirty="0">
                <a:solidFill>
                  <a:schemeClr val="tx2"/>
                </a:solidFill>
                <a:latin typeface="Times New Roman" panose="02020603050405020304" pitchFamily="18" charset="0"/>
                <a:cs typeface="Times New Roman" panose="02020603050405020304" pitchFamily="18" charset="0"/>
              </a:rPr>
              <a:t> patrimonial</a:t>
            </a:r>
            <a:r>
              <a:rPr lang="it-IT" sz="2200" spc="-5" dirty="0">
                <a:solidFill>
                  <a:schemeClr val="tx2"/>
                </a:solidFill>
                <a:latin typeface="Times New Roman" panose="02020603050405020304" pitchFamily="18" charset="0"/>
                <a:cs typeface="Times New Roman" panose="02020603050405020304" pitchFamily="18" charset="0"/>
              </a:rPr>
              <a:t>e</a:t>
            </a:r>
            <a:endParaRPr sz="2200" dirty="0">
              <a:solidFill>
                <a:schemeClr val="tx2"/>
              </a:solidFill>
              <a:latin typeface="Times New Roman" panose="02020603050405020304" pitchFamily="18" charset="0"/>
              <a:cs typeface="Times New Roman" panose="02020603050405020304" pitchFamily="18" charset="0"/>
            </a:endParaRPr>
          </a:p>
        </p:txBody>
      </p:sp>
      <p:pic>
        <p:nvPicPr>
          <p:cNvPr id="9" name="Immagine 8"/>
          <p:cNvPicPr>
            <a:picLocks noChangeAspect="1"/>
          </p:cNvPicPr>
          <p:nvPr/>
        </p:nvPicPr>
        <p:blipFill>
          <a:blip r:embed="rId2"/>
          <a:stretch>
            <a:fillRect/>
          </a:stretch>
        </p:blipFill>
        <p:spPr>
          <a:xfrm>
            <a:off x="228600" y="186352"/>
            <a:ext cx="2249619" cy="646232"/>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object 6"/>
          <p:cNvSpPr txBox="1"/>
          <p:nvPr/>
        </p:nvSpPr>
        <p:spPr>
          <a:xfrm>
            <a:off x="1517268" y="2362200"/>
            <a:ext cx="10087610" cy="1718740"/>
          </a:xfrm>
          <a:prstGeom prst="rect">
            <a:avLst/>
          </a:prstGeom>
        </p:spPr>
        <p:txBody>
          <a:bodyPr vert="horz" wrap="square" lIns="0" tIns="8890" rIns="0" bIns="0" rtlCol="0">
            <a:spAutoFit/>
          </a:bodyPr>
          <a:lstStyle/>
          <a:p>
            <a:pPr marL="12065" marR="5080" algn="just">
              <a:lnSpc>
                <a:spcPct val="100899"/>
              </a:lnSpc>
              <a:spcBef>
                <a:spcPts val="70"/>
              </a:spcBef>
              <a:buClr>
                <a:srgbClr val="0A5294"/>
              </a:buClr>
              <a:buSzPct val="145454"/>
              <a:tabLst>
                <a:tab pos="299720" algn="l"/>
              </a:tabLst>
            </a:pPr>
            <a:r>
              <a:rPr sz="2200" spc="-35" dirty="0">
                <a:solidFill>
                  <a:schemeClr val="tx2"/>
                </a:solidFill>
                <a:latin typeface="Times New Roman" panose="02020603050405020304" pitchFamily="18" charset="0"/>
                <a:cs typeface="Times New Roman" panose="02020603050405020304" pitchFamily="18" charset="0"/>
              </a:rPr>
              <a:t>L’ammissione </a:t>
            </a:r>
            <a:r>
              <a:rPr sz="2200" spc="-5" dirty="0">
                <a:solidFill>
                  <a:schemeClr val="tx2"/>
                </a:solidFill>
                <a:latin typeface="Times New Roman" panose="02020603050405020304" pitchFamily="18" charset="0"/>
                <a:cs typeface="Times New Roman" panose="02020603050405020304" pitchFamily="18" charset="0"/>
              </a:rPr>
              <a:t>al </a:t>
            </a:r>
            <a:r>
              <a:rPr sz="2200" spc="-10" dirty="0">
                <a:solidFill>
                  <a:schemeClr val="tx2"/>
                </a:solidFill>
                <a:latin typeface="Times New Roman" panose="02020603050405020304" pitchFamily="18" charset="0"/>
                <a:cs typeface="Times New Roman" panose="02020603050405020304" pitchFamily="18" charset="0"/>
              </a:rPr>
              <a:t>controllo giudiziario </a:t>
            </a:r>
            <a:r>
              <a:rPr sz="2200" b="1" spc="-5" dirty="0">
                <a:solidFill>
                  <a:schemeClr val="tx2"/>
                </a:solidFill>
                <a:latin typeface="Times New Roman" panose="02020603050405020304" pitchFamily="18" charset="0"/>
                <a:cs typeface="Times New Roman" panose="02020603050405020304" pitchFamily="18" charset="0"/>
              </a:rPr>
              <a:t>sospende gli effetti dell’interdittiva </a:t>
            </a:r>
            <a:r>
              <a:rPr sz="2200" spc="-5" dirty="0">
                <a:solidFill>
                  <a:schemeClr val="tx2"/>
                </a:solidFill>
                <a:latin typeface="Times New Roman" panose="02020603050405020304" pitchFamily="18" charset="0"/>
                <a:cs typeface="Times New Roman" panose="02020603050405020304" pitchFamily="18" charset="0"/>
              </a:rPr>
              <a:t>e </a:t>
            </a:r>
            <a:r>
              <a:rPr sz="2200" spc="-5" dirty="0" err="1">
                <a:solidFill>
                  <a:schemeClr val="tx2"/>
                </a:solidFill>
                <a:latin typeface="Times New Roman" panose="02020603050405020304" pitchFamily="18" charset="0"/>
                <a:cs typeface="Times New Roman" panose="02020603050405020304" pitchFamily="18" charset="0"/>
              </a:rPr>
              <a:t>riespande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capacità</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contrarre</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dell’operatore</a:t>
            </a:r>
            <a:r>
              <a:rPr sz="2200" spc="-5" dirty="0">
                <a:solidFill>
                  <a:schemeClr val="tx2"/>
                </a:solidFill>
                <a:latin typeface="Times New Roman" panose="02020603050405020304" pitchFamily="18" charset="0"/>
                <a:cs typeface="Times New Roman" panose="02020603050405020304" pitchFamily="18" charset="0"/>
              </a:rPr>
              <a:t> economico.</a:t>
            </a:r>
            <a:r>
              <a:rPr sz="2200" dirty="0">
                <a:solidFill>
                  <a:schemeClr val="tx2"/>
                </a:solidFill>
                <a:latin typeface="Times New Roman" panose="02020603050405020304" pitchFamily="18" charset="0"/>
                <a:cs typeface="Times New Roman" panose="02020603050405020304" pitchFamily="18" charset="0"/>
              </a:rPr>
              <a:t> </a:t>
            </a:r>
            <a:r>
              <a:rPr sz="2200" spc="-95" dirty="0">
                <a:solidFill>
                  <a:schemeClr val="tx2"/>
                </a:solidFill>
                <a:latin typeface="Times New Roman" panose="02020603050405020304" pitchFamily="18" charset="0"/>
                <a:cs typeface="Times New Roman" panose="02020603050405020304" pitchFamily="18" charset="0"/>
              </a:rPr>
              <a:t>Tali</a:t>
            </a:r>
            <a:r>
              <a:rPr sz="2200" spc="-90" dirty="0">
                <a:solidFill>
                  <a:schemeClr val="tx2"/>
                </a:solidFill>
                <a:latin typeface="Times New Roman" panose="02020603050405020304" pitchFamily="18" charset="0"/>
                <a:cs typeface="Times New Roman" panose="02020603050405020304" pitchFamily="18" charset="0"/>
              </a:rPr>
              <a:t> </a:t>
            </a:r>
            <a:r>
              <a:rPr sz="2200" spc="-20" dirty="0">
                <a:solidFill>
                  <a:schemeClr val="tx2"/>
                </a:solidFill>
                <a:latin typeface="Times New Roman" panose="02020603050405020304" pitchFamily="18" charset="0"/>
                <a:cs typeface="Times New Roman" panose="02020603050405020304" pitchFamily="18" charset="0"/>
              </a:rPr>
              <a:t>effetti</a:t>
            </a:r>
            <a:r>
              <a:rPr sz="2200" spc="-1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però</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operano</a:t>
            </a:r>
            <a:r>
              <a:rPr sz="2200" spc="12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solo</a:t>
            </a:r>
            <a:r>
              <a:rPr sz="2200" b="1" spc="12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per</a:t>
            </a:r>
            <a:r>
              <a:rPr sz="2200" b="1" spc="11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il</a:t>
            </a:r>
            <a:r>
              <a:rPr sz="2200" b="1" spc="245" dirty="0">
                <a:solidFill>
                  <a:schemeClr val="tx2"/>
                </a:solidFill>
                <a:latin typeface="Times New Roman" panose="02020603050405020304" pitchFamily="18" charset="0"/>
                <a:cs typeface="Times New Roman" panose="02020603050405020304" pitchFamily="18" charset="0"/>
              </a:rPr>
              <a:t> </a:t>
            </a:r>
            <a:r>
              <a:rPr sz="2200" b="1" spc="-10" dirty="0">
                <a:solidFill>
                  <a:schemeClr val="tx2"/>
                </a:solidFill>
                <a:latin typeface="Times New Roman" panose="02020603050405020304" pitchFamily="18" charset="0"/>
                <a:cs typeface="Times New Roman" panose="02020603050405020304" pitchFamily="18" charset="0"/>
              </a:rPr>
              <a:t>futuro,</a:t>
            </a:r>
            <a:r>
              <a:rPr sz="2200" b="1" spc="110" dirty="0">
                <a:solidFill>
                  <a:schemeClr val="tx2"/>
                </a:solidFill>
                <a:latin typeface="Times New Roman" panose="02020603050405020304" pitchFamily="18" charset="0"/>
                <a:cs typeface="Times New Roman" panose="02020603050405020304" pitchFamily="18" charset="0"/>
              </a:rPr>
              <a:t> </a:t>
            </a:r>
            <a:r>
              <a:rPr sz="2200" b="1" spc="-15" dirty="0">
                <a:solidFill>
                  <a:schemeClr val="tx2"/>
                </a:solidFill>
                <a:latin typeface="Times New Roman" panose="02020603050405020304" pitchFamily="18" charset="0"/>
                <a:cs typeface="Times New Roman" panose="02020603050405020304" pitchFamily="18" charset="0"/>
              </a:rPr>
              <a:t>ovvero</a:t>
            </a:r>
            <a:r>
              <a:rPr sz="2200" b="1" spc="114"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dal</a:t>
            </a:r>
            <a:r>
              <a:rPr sz="2200" b="1" spc="12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momento</a:t>
            </a:r>
            <a:r>
              <a:rPr sz="2200" b="1" spc="12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in</a:t>
            </a:r>
            <a:r>
              <a:rPr sz="2200" b="1" spc="12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cui</a:t>
            </a:r>
            <a:r>
              <a:rPr sz="2200" b="1" spc="110" dirty="0">
                <a:solidFill>
                  <a:schemeClr val="tx2"/>
                </a:solidFill>
                <a:latin typeface="Times New Roman" panose="02020603050405020304" pitchFamily="18" charset="0"/>
                <a:cs typeface="Times New Roman" panose="02020603050405020304" pitchFamily="18" charset="0"/>
              </a:rPr>
              <a:t> </a:t>
            </a:r>
            <a:r>
              <a:rPr sz="2200" b="1" spc="-15" dirty="0">
                <a:solidFill>
                  <a:schemeClr val="tx2"/>
                </a:solidFill>
                <a:latin typeface="Times New Roman" panose="02020603050405020304" pitchFamily="18" charset="0"/>
                <a:cs typeface="Times New Roman" panose="02020603050405020304" pitchFamily="18" charset="0"/>
              </a:rPr>
              <a:t>l’impresa,</a:t>
            </a:r>
            <a:r>
              <a:rPr sz="2200" b="1" spc="110"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grazie</a:t>
            </a:r>
            <a:r>
              <a:rPr sz="2200" b="1" spc="125" dirty="0">
                <a:solidFill>
                  <a:schemeClr val="tx2"/>
                </a:solidFill>
                <a:latin typeface="Times New Roman" panose="02020603050405020304" pitchFamily="18" charset="0"/>
                <a:cs typeface="Times New Roman" panose="02020603050405020304" pitchFamily="18" charset="0"/>
              </a:rPr>
              <a:t> </a:t>
            </a:r>
            <a:r>
              <a:rPr sz="2200" b="1" spc="-10" dirty="0" err="1">
                <a:solidFill>
                  <a:schemeClr val="tx2"/>
                </a:solidFill>
                <a:latin typeface="Times New Roman" panose="02020603050405020304" pitchFamily="18" charset="0"/>
                <a:cs typeface="Times New Roman" panose="02020603050405020304" pitchFamily="18" charset="0"/>
              </a:rPr>
              <a:t>alla</a:t>
            </a:r>
            <a:r>
              <a:rPr lang="it-IT" sz="2200" b="1" spc="-10" dirty="0">
                <a:solidFill>
                  <a:schemeClr val="tx2"/>
                </a:solidFill>
                <a:latin typeface="Times New Roman" panose="02020603050405020304" pitchFamily="18" charset="0"/>
                <a:cs typeface="Times New Roman" panose="02020603050405020304" pitchFamily="18" charset="0"/>
              </a:rPr>
              <a:t> sottoposizione a controllo da parte del giudice delegato e dell’amministratore giudiziario, è in grado di far fronte ai rischi di infiltrazione mafiosa</a:t>
            </a:r>
            <a:endParaRPr sz="2200" dirty="0">
              <a:solidFill>
                <a:schemeClr val="tx2"/>
              </a:solidFill>
              <a:latin typeface="Times New Roman" panose="02020603050405020304" pitchFamily="18" charset="0"/>
              <a:cs typeface="Times New Roman" panose="02020603050405020304" pitchFamily="18" charset="0"/>
            </a:endParaRPr>
          </a:p>
        </p:txBody>
      </p:sp>
      <p:sp>
        <p:nvSpPr>
          <p:cNvPr id="11" name="object 11"/>
          <p:cNvSpPr txBox="1"/>
          <p:nvPr/>
        </p:nvSpPr>
        <p:spPr>
          <a:xfrm>
            <a:off x="1521078" y="4295551"/>
            <a:ext cx="10083800" cy="1731884"/>
          </a:xfrm>
          <a:prstGeom prst="rect">
            <a:avLst/>
          </a:prstGeom>
        </p:spPr>
        <p:txBody>
          <a:bodyPr vert="horz" wrap="square" lIns="0" tIns="38735" rIns="0" bIns="0" rtlCol="0">
            <a:spAutoFit/>
          </a:bodyPr>
          <a:lstStyle/>
          <a:p>
            <a:pPr marL="12065" marR="5080" algn="just">
              <a:lnSpc>
                <a:spcPct val="100000"/>
              </a:lnSpc>
              <a:spcBef>
                <a:spcPts val="1300"/>
              </a:spcBef>
              <a:buClr>
                <a:srgbClr val="0A5294"/>
              </a:buClr>
              <a:buSzPct val="145454"/>
              <a:tabLst>
                <a:tab pos="299720" algn="l"/>
              </a:tabLst>
            </a:pPr>
            <a:r>
              <a:rPr sz="2200" spc="-5" dirty="0" err="1">
                <a:solidFill>
                  <a:schemeClr val="tx2"/>
                </a:solidFill>
                <a:latin typeface="Times New Roman" panose="02020603050405020304" pitchFamily="18" charset="0"/>
                <a:cs typeface="Times New Roman" panose="02020603050405020304" pitchFamily="18" charset="0"/>
              </a:rPr>
              <a:t>Dunque</a:t>
            </a:r>
            <a:r>
              <a:rPr lang="it-IT"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la previsione inserita nel comma secondo </a:t>
            </a:r>
            <a:r>
              <a:rPr sz="2200" spc="-10" dirty="0">
                <a:solidFill>
                  <a:schemeClr val="tx2"/>
                </a:solidFill>
                <a:latin typeface="Times New Roman" panose="02020603050405020304" pitchFamily="18" charset="0"/>
                <a:cs typeface="Times New Roman" panose="02020603050405020304" pitchFamily="18" charset="0"/>
              </a:rPr>
              <a:t>dell’art. </a:t>
            </a:r>
            <a:r>
              <a:rPr sz="2200" spc="-5" dirty="0">
                <a:solidFill>
                  <a:schemeClr val="tx2"/>
                </a:solidFill>
                <a:latin typeface="Times New Roman" panose="02020603050405020304" pitchFamily="18" charset="0"/>
                <a:cs typeface="Times New Roman" panose="02020603050405020304" pitchFamily="18" charset="0"/>
              </a:rPr>
              <a:t>94 </a:t>
            </a:r>
            <a:r>
              <a:rPr sz="2200" spc="-10" dirty="0">
                <a:solidFill>
                  <a:schemeClr val="tx2"/>
                </a:solidFill>
                <a:latin typeface="Times New Roman" panose="02020603050405020304" pitchFamily="18" charset="0"/>
                <a:cs typeface="Times New Roman" panose="02020603050405020304" pitchFamily="18" charset="0"/>
              </a:rPr>
              <a:t>in </a:t>
            </a:r>
            <a:r>
              <a:rPr sz="2200" spc="-10" dirty="0" err="1">
                <a:solidFill>
                  <a:schemeClr val="tx2"/>
                </a:solidFill>
                <a:latin typeface="Times New Roman" panose="02020603050405020304" pitchFamily="18" charset="0"/>
                <a:cs typeface="Times New Roman" panose="02020603050405020304" pitchFamily="18" charset="0"/>
              </a:rPr>
              <a:t>esame</a:t>
            </a:r>
            <a:r>
              <a:rPr lang="it-IT" sz="2200" spc="-10" dirty="0">
                <a:solidFill>
                  <a:schemeClr val="tx2"/>
                </a:solidFill>
                <a:latin typeface="Times New Roman" panose="02020603050405020304" pitchFamily="18" charset="0"/>
                <a:cs typeface="Times New Roman" panose="02020603050405020304" pitchFamily="18" charset="0"/>
              </a:rPr>
              <a:t>,</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non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attribuisce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valenza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retroattiva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al</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provvedimento</a:t>
            </a:r>
            <a:r>
              <a:rPr sz="2200" dirty="0">
                <a:solidFill>
                  <a:schemeClr val="tx2"/>
                </a:solidFill>
                <a:latin typeface="Times New Roman" panose="02020603050405020304" pitchFamily="18" charset="0"/>
                <a:cs typeface="Times New Roman" panose="02020603050405020304" pitchFamily="18" charset="0"/>
              </a:rPr>
              <a:t> </a:t>
            </a:r>
            <a:r>
              <a:rPr sz="2200" spc="-10" dirty="0">
                <a:solidFill>
                  <a:schemeClr val="tx2"/>
                </a:solidFill>
                <a:latin typeface="Times New Roman" panose="02020603050405020304" pitchFamily="18" charset="0"/>
                <a:cs typeface="Times New Roman" panose="02020603050405020304" pitchFamily="18" charset="0"/>
              </a:rPr>
              <a:t>di</a:t>
            </a:r>
            <a:r>
              <a:rPr sz="2200" spc="-5" dirty="0">
                <a:solidFill>
                  <a:schemeClr val="tx2"/>
                </a:solidFill>
                <a:latin typeface="Times New Roman" panose="02020603050405020304" pitchFamily="18" charset="0"/>
                <a:cs typeface="Times New Roman" panose="02020603050405020304" pitchFamily="18" charset="0"/>
              </a:rPr>
              <a:t> ammissione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al</a:t>
            </a:r>
            <a:r>
              <a:rPr sz="2200" dirty="0">
                <a:solidFill>
                  <a:schemeClr val="tx2"/>
                </a:solidFill>
                <a:latin typeface="Times New Roman" panose="02020603050405020304" pitchFamily="18" charset="0"/>
                <a:cs typeface="Times New Roman" panose="02020603050405020304" pitchFamily="18" charset="0"/>
              </a:rPr>
              <a:t> </a:t>
            </a:r>
            <a:r>
              <a:rPr sz="2200" spc="-10" dirty="0" err="1">
                <a:solidFill>
                  <a:schemeClr val="tx2"/>
                </a:solidFill>
                <a:latin typeface="Times New Roman" panose="02020603050405020304" pitchFamily="18" charset="0"/>
                <a:cs typeface="Times New Roman" panose="02020603050405020304" pitchFamily="18" charset="0"/>
              </a:rPr>
              <a:t>controllo</a:t>
            </a:r>
            <a:r>
              <a:rPr sz="2200" spc="-10" dirty="0">
                <a:solidFill>
                  <a:schemeClr val="tx2"/>
                </a:solidFill>
                <a:latin typeface="Times New Roman" panose="02020603050405020304" pitchFamily="18" charset="0"/>
                <a:cs typeface="Times New Roman" panose="02020603050405020304" pitchFamily="18" charset="0"/>
              </a:rPr>
              <a:t> </a:t>
            </a:r>
            <a:r>
              <a:rPr sz="2200" spc="-10" dirty="0" err="1">
                <a:solidFill>
                  <a:schemeClr val="tx2"/>
                </a:solidFill>
                <a:latin typeface="Times New Roman" panose="02020603050405020304" pitchFamily="18" charset="0"/>
                <a:cs typeface="Times New Roman" panose="02020603050405020304" pitchFamily="18" charset="0"/>
              </a:rPr>
              <a:t>giudiziario</a:t>
            </a:r>
            <a:r>
              <a:rPr sz="2200" spc="-10" dirty="0">
                <a:solidFill>
                  <a:schemeClr val="tx2"/>
                </a:solidFill>
                <a:latin typeface="Times New Roman" panose="02020603050405020304" pitchFamily="18" charset="0"/>
                <a:cs typeface="Times New Roman" panose="02020603050405020304" pitchFamily="18" charset="0"/>
              </a:rPr>
              <a:t> rispetto agli</a:t>
            </a:r>
            <a:r>
              <a:rPr sz="2200" spc="-5" dirty="0">
                <a:solidFill>
                  <a:schemeClr val="tx2"/>
                </a:solidFill>
                <a:latin typeface="Times New Roman" panose="02020603050405020304" pitchFamily="18" charset="0"/>
                <a:cs typeface="Times New Roman" panose="02020603050405020304" pitchFamily="18" charset="0"/>
              </a:rPr>
              <a:t> </a:t>
            </a:r>
            <a:r>
              <a:rPr sz="2200" spc="-20" dirty="0">
                <a:solidFill>
                  <a:schemeClr val="tx2"/>
                </a:solidFill>
                <a:latin typeface="Times New Roman" panose="02020603050405020304" pitchFamily="18" charset="0"/>
                <a:cs typeface="Times New Roman" panose="02020603050405020304" pitchFamily="18" charset="0"/>
              </a:rPr>
              <a:t>effetti </a:t>
            </a:r>
            <a:r>
              <a:rPr sz="2200" spc="-10" dirty="0">
                <a:solidFill>
                  <a:schemeClr val="tx2"/>
                </a:solidFill>
                <a:latin typeface="Times New Roman" panose="02020603050405020304" pitchFamily="18" charset="0"/>
                <a:cs typeface="Times New Roman" panose="02020603050405020304" pitchFamily="18" charset="0"/>
              </a:rPr>
              <a:t>dell’interdittiva, </a:t>
            </a:r>
            <a:r>
              <a:rPr sz="2200" b="1" spc="-5" dirty="0">
                <a:solidFill>
                  <a:schemeClr val="tx2"/>
                </a:solidFill>
                <a:latin typeface="Times New Roman" panose="02020603050405020304" pitchFamily="18" charset="0"/>
                <a:cs typeface="Times New Roman" panose="02020603050405020304" pitchFamily="18" charset="0"/>
              </a:rPr>
              <a:t>ma chiarisce </a:t>
            </a:r>
            <a:r>
              <a:rPr sz="2200" b="1" dirty="0">
                <a:solidFill>
                  <a:schemeClr val="tx2"/>
                </a:solidFill>
                <a:latin typeface="Times New Roman" panose="02020603050405020304" pitchFamily="18" charset="0"/>
                <a:cs typeface="Times New Roman" panose="02020603050405020304" pitchFamily="18" charset="0"/>
              </a:rPr>
              <a:t>che </a:t>
            </a:r>
            <a:r>
              <a:rPr sz="2200" b="1" spc="-5" dirty="0">
                <a:solidFill>
                  <a:schemeClr val="tx2"/>
                </a:solidFill>
                <a:latin typeface="Times New Roman" panose="02020603050405020304" pitchFamily="18" charset="0"/>
                <a:cs typeface="Times New Roman" panose="02020603050405020304" pitchFamily="18" charset="0"/>
              </a:rPr>
              <a:t>gli operatori </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economici</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possono</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partecipare</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alle</a:t>
            </a:r>
            <a:r>
              <a:rPr sz="2200" b="1" dirty="0">
                <a:solidFill>
                  <a:schemeClr val="tx2"/>
                </a:solidFill>
                <a:latin typeface="Times New Roman" panose="02020603050405020304" pitchFamily="18" charset="0"/>
                <a:cs typeface="Times New Roman" panose="02020603050405020304" pitchFamily="18" charset="0"/>
              </a:rPr>
              <a:t> </a:t>
            </a:r>
            <a:r>
              <a:rPr sz="2200" b="1" spc="-15" dirty="0">
                <a:solidFill>
                  <a:schemeClr val="tx2"/>
                </a:solidFill>
                <a:latin typeface="Times New Roman" panose="02020603050405020304" pitchFamily="18" charset="0"/>
                <a:cs typeface="Times New Roman" panose="02020603050405020304" pitchFamily="18" charset="0"/>
              </a:rPr>
              <a:t>gare</a:t>
            </a:r>
            <a:r>
              <a:rPr sz="2200" b="1" spc="-1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pubbliche</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se,</a:t>
            </a:r>
            <a:r>
              <a:rPr sz="2200" b="1" dirty="0">
                <a:solidFill>
                  <a:schemeClr val="tx2"/>
                </a:solidFill>
                <a:latin typeface="Times New Roman" panose="02020603050405020304" pitchFamily="18" charset="0"/>
                <a:cs typeface="Times New Roman" panose="02020603050405020304" pitchFamily="18" charset="0"/>
              </a:rPr>
              <a:t> entro</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la</a:t>
            </a:r>
            <a:r>
              <a:rPr sz="2200" b="1" dirty="0">
                <a:solidFill>
                  <a:schemeClr val="tx2"/>
                </a:solidFill>
                <a:latin typeface="Times New Roman" panose="02020603050405020304" pitchFamily="18" charset="0"/>
                <a:cs typeface="Times New Roman" panose="02020603050405020304" pitchFamily="18" charset="0"/>
              </a:rPr>
              <a:t> data </a:t>
            </a:r>
            <a:r>
              <a:rPr sz="2200" b="1" spc="5"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dell’aggiudicazione</a:t>
            </a:r>
            <a:r>
              <a:rPr lang="it-IT" sz="2200" b="1" spc="-5"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l’impresa</a:t>
            </a:r>
            <a:r>
              <a:rPr sz="2200" b="1" spc="-5" dirty="0">
                <a:solidFill>
                  <a:schemeClr val="tx2"/>
                </a:solidFill>
                <a:latin typeface="Times New Roman" panose="02020603050405020304" pitchFamily="18" charset="0"/>
                <a:cs typeface="Times New Roman" panose="02020603050405020304" pitchFamily="18" charset="0"/>
              </a:rPr>
              <a:t> sia stata ammessa al controllo </a:t>
            </a:r>
            <a:r>
              <a:rPr sz="2200" b="1" dirty="0">
                <a:solidFill>
                  <a:schemeClr val="tx2"/>
                </a:solidFill>
                <a:latin typeface="Times New Roman" panose="02020603050405020304" pitchFamily="18" charset="0"/>
                <a:cs typeface="Times New Roman" panose="02020603050405020304" pitchFamily="18" charset="0"/>
              </a:rPr>
              <a:t>giudiziario </a:t>
            </a:r>
            <a:r>
              <a:rPr sz="2200" b="1" spc="-5" dirty="0">
                <a:solidFill>
                  <a:schemeClr val="tx2"/>
                </a:solidFill>
                <a:latin typeface="Times New Roman" panose="02020603050405020304" pitchFamily="18" charset="0"/>
                <a:cs typeface="Times New Roman" panose="02020603050405020304" pitchFamily="18" charset="0"/>
              </a:rPr>
              <a:t>ai </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sensi</a:t>
            </a:r>
            <a:r>
              <a:rPr sz="2200" b="1" spc="10"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dell’articolo</a:t>
            </a:r>
            <a:r>
              <a:rPr sz="2200" b="1" spc="3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34</a:t>
            </a:r>
            <a:r>
              <a:rPr lang="it-IT" sz="2200" b="1" spc="-5"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bis</a:t>
            </a:r>
            <a:r>
              <a:rPr sz="2200" b="1" spc="1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del</a:t>
            </a:r>
            <a:r>
              <a:rPr sz="2200" b="1" spc="15" dirty="0">
                <a:solidFill>
                  <a:schemeClr val="tx2"/>
                </a:solidFill>
                <a:latin typeface="Times New Roman" panose="02020603050405020304" pitchFamily="18" charset="0"/>
                <a:cs typeface="Times New Roman" panose="02020603050405020304" pitchFamily="18" charset="0"/>
              </a:rPr>
              <a:t> </a:t>
            </a:r>
            <a:r>
              <a:rPr lang="it-IT" sz="2200" b="1" spc="15" dirty="0">
                <a:solidFill>
                  <a:schemeClr val="tx2"/>
                </a:solidFill>
                <a:latin typeface="Times New Roman" panose="02020603050405020304" pitchFamily="18" charset="0"/>
                <a:cs typeface="Times New Roman" panose="02020603050405020304" pitchFamily="18" charset="0"/>
              </a:rPr>
              <a:t>D</a:t>
            </a:r>
            <a:r>
              <a:rPr sz="2200" b="1" spc="-5" dirty="0">
                <a:solidFill>
                  <a:schemeClr val="tx2"/>
                </a:solidFill>
                <a:latin typeface="Times New Roman" panose="02020603050405020304" pitchFamily="18" charset="0"/>
                <a:cs typeface="Times New Roman" panose="02020603050405020304" pitchFamily="18" charset="0"/>
              </a:rPr>
              <a:t>.</a:t>
            </a:r>
            <a:r>
              <a:rPr lang="it-IT" sz="2200" b="1" spc="-5" dirty="0" err="1">
                <a:solidFill>
                  <a:schemeClr val="tx2"/>
                </a:solidFill>
                <a:latin typeface="Times New Roman" panose="02020603050405020304" pitchFamily="18" charset="0"/>
                <a:cs typeface="Times New Roman" panose="02020603050405020304" pitchFamily="18" charset="0"/>
              </a:rPr>
              <a:t>L</a:t>
            </a:r>
            <a:r>
              <a:rPr sz="2200" b="1" spc="-5" dirty="0" err="1">
                <a:solidFill>
                  <a:schemeClr val="tx2"/>
                </a:solidFill>
                <a:latin typeface="Times New Roman" panose="02020603050405020304" pitchFamily="18" charset="0"/>
                <a:cs typeface="Times New Roman" panose="02020603050405020304" pitchFamily="18" charset="0"/>
              </a:rPr>
              <a:t>gs</a:t>
            </a:r>
            <a:r>
              <a:rPr sz="2200" b="1" spc="-5" dirty="0">
                <a:solidFill>
                  <a:schemeClr val="tx2"/>
                </a:solidFill>
                <a:latin typeface="Times New Roman" panose="02020603050405020304" pitchFamily="18" charset="0"/>
                <a:cs typeface="Times New Roman" panose="02020603050405020304" pitchFamily="18" charset="0"/>
              </a:rPr>
              <a:t>.</a:t>
            </a:r>
            <a:r>
              <a:rPr sz="2200" b="1" spc="10" dirty="0">
                <a:solidFill>
                  <a:schemeClr val="tx2"/>
                </a:solidFill>
                <a:latin typeface="Times New Roman" panose="02020603050405020304" pitchFamily="18" charset="0"/>
                <a:cs typeface="Times New Roman" panose="02020603050405020304" pitchFamily="18" charset="0"/>
              </a:rPr>
              <a:t> </a:t>
            </a:r>
            <a:r>
              <a:rPr sz="2200" b="1" spc="-15" dirty="0">
                <a:solidFill>
                  <a:schemeClr val="tx2"/>
                </a:solidFill>
                <a:latin typeface="Times New Roman" panose="02020603050405020304" pitchFamily="18" charset="0"/>
                <a:cs typeface="Times New Roman" panose="02020603050405020304" pitchFamily="18" charset="0"/>
              </a:rPr>
              <a:t>159/2011</a:t>
            </a:r>
            <a:endParaRPr sz="2200" dirty="0">
              <a:solidFill>
                <a:schemeClr val="tx2"/>
              </a:solidFill>
              <a:latin typeface="Times New Roman" panose="02020603050405020304" pitchFamily="18" charset="0"/>
              <a:cs typeface="Times New Roman" panose="02020603050405020304" pitchFamily="18" charset="0"/>
            </a:endParaRPr>
          </a:p>
        </p:txBody>
      </p:sp>
      <p:sp>
        <p:nvSpPr>
          <p:cNvPr id="12" name="object 12"/>
          <p:cNvSpPr txBox="1">
            <a:spLocks noGrp="1"/>
          </p:cNvSpPr>
          <p:nvPr>
            <p:ph type="title"/>
          </p:nvPr>
        </p:nvSpPr>
        <p:spPr>
          <a:xfrm>
            <a:off x="2057400" y="645125"/>
            <a:ext cx="8606155" cy="1160574"/>
          </a:xfrm>
          <a:prstGeom prst="rect">
            <a:avLst/>
          </a:prstGeom>
          <a:effectLst>
            <a:outerShdw blurRad="50800" dist="38100" dir="2700000" algn="tl" rotWithShape="0">
              <a:prstClr val="black">
                <a:alpha val="40000"/>
              </a:prstClr>
            </a:outerShdw>
          </a:effectLst>
        </p:spPr>
        <p:txBody>
          <a:bodyPr vert="horz" wrap="square" lIns="0" tIns="234950" rIns="0" bIns="0" rtlCol="0">
            <a:spAutoFit/>
          </a:bodyPr>
          <a:lstStyle/>
          <a:p>
            <a:pPr marR="283210" algn="ctr">
              <a:lnSpc>
                <a:spcPct val="100000"/>
              </a:lnSpc>
              <a:spcBef>
                <a:spcPts val="1850"/>
              </a:spcBef>
            </a:pPr>
            <a:r>
              <a:rPr lang="it-IT" sz="3200" spc="-35" dirty="0"/>
              <a:t>L</a:t>
            </a:r>
            <a:r>
              <a:rPr lang="it-IT" spc="-35" dirty="0"/>
              <a:t>’</a:t>
            </a:r>
            <a:r>
              <a:rPr lang="it-IT" sz="3200" spc="-35" dirty="0" err="1"/>
              <a:t>interdittiva</a:t>
            </a:r>
            <a:r>
              <a:rPr lang="it-IT" sz="3200" spc="-85" dirty="0"/>
              <a:t> </a:t>
            </a:r>
            <a:r>
              <a:rPr lang="it-IT" sz="3200" dirty="0"/>
              <a:t>antimafia</a:t>
            </a:r>
            <a:br>
              <a:rPr lang="it-IT" sz="3200" dirty="0"/>
            </a:br>
            <a:r>
              <a:rPr sz="2000" spc="-10" dirty="0">
                <a:solidFill>
                  <a:srgbClr val="FF0000"/>
                </a:solidFill>
              </a:rPr>
              <a:t>Il</a:t>
            </a:r>
            <a:r>
              <a:rPr sz="2000" spc="-35" dirty="0">
                <a:solidFill>
                  <a:srgbClr val="FF0000"/>
                </a:solidFill>
              </a:rPr>
              <a:t> </a:t>
            </a:r>
            <a:r>
              <a:rPr sz="2000" spc="-15" dirty="0">
                <a:solidFill>
                  <a:srgbClr val="FF0000"/>
                </a:solidFill>
              </a:rPr>
              <a:t>controllo</a:t>
            </a:r>
            <a:r>
              <a:rPr sz="2000" spc="-25" dirty="0">
                <a:solidFill>
                  <a:srgbClr val="FF0000"/>
                </a:solidFill>
              </a:rPr>
              <a:t> </a:t>
            </a:r>
            <a:r>
              <a:rPr sz="2000" spc="-15" dirty="0">
                <a:solidFill>
                  <a:srgbClr val="FF0000"/>
                </a:solidFill>
              </a:rPr>
              <a:t>giudiziario:</a:t>
            </a:r>
            <a:r>
              <a:rPr sz="2000" spc="-20" dirty="0">
                <a:solidFill>
                  <a:srgbClr val="FF0000"/>
                </a:solidFill>
              </a:rPr>
              <a:t> </a:t>
            </a:r>
            <a:r>
              <a:rPr sz="2000" spc="-5" dirty="0">
                <a:solidFill>
                  <a:srgbClr val="FF0000"/>
                </a:solidFill>
              </a:rPr>
              <a:t>ex</a:t>
            </a:r>
            <a:r>
              <a:rPr sz="2000" spc="-40" dirty="0">
                <a:solidFill>
                  <a:srgbClr val="FF0000"/>
                </a:solidFill>
              </a:rPr>
              <a:t> </a:t>
            </a:r>
            <a:r>
              <a:rPr sz="2000" spc="-10" dirty="0">
                <a:solidFill>
                  <a:srgbClr val="FF0000"/>
                </a:solidFill>
              </a:rPr>
              <a:t>art.</a:t>
            </a:r>
            <a:r>
              <a:rPr sz="2000" spc="-45" dirty="0">
                <a:solidFill>
                  <a:srgbClr val="FF0000"/>
                </a:solidFill>
              </a:rPr>
              <a:t> </a:t>
            </a:r>
            <a:r>
              <a:rPr sz="2000" spc="-5" dirty="0">
                <a:solidFill>
                  <a:srgbClr val="FF0000"/>
                </a:solidFill>
              </a:rPr>
              <a:t>34</a:t>
            </a:r>
            <a:r>
              <a:rPr sz="2000" spc="-25" dirty="0">
                <a:solidFill>
                  <a:srgbClr val="FF0000"/>
                </a:solidFill>
              </a:rPr>
              <a:t> </a:t>
            </a:r>
            <a:r>
              <a:rPr sz="2000" spc="-10" dirty="0">
                <a:solidFill>
                  <a:srgbClr val="FF0000"/>
                </a:solidFill>
              </a:rPr>
              <a:t>bis,</a:t>
            </a:r>
            <a:r>
              <a:rPr sz="2000" spc="-30" dirty="0">
                <a:solidFill>
                  <a:srgbClr val="FF0000"/>
                </a:solidFill>
              </a:rPr>
              <a:t> </a:t>
            </a:r>
            <a:r>
              <a:rPr sz="2000" spc="-15" dirty="0">
                <a:solidFill>
                  <a:srgbClr val="FF0000"/>
                </a:solidFill>
              </a:rPr>
              <a:t>commi</a:t>
            </a:r>
            <a:r>
              <a:rPr sz="2000" spc="-35" dirty="0">
                <a:solidFill>
                  <a:srgbClr val="FF0000"/>
                </a:solidFill>
              </a:rPr>
              <a:t> </a:t>
            </a:r>
            <a:r>
              <a:rPr sz="2000" dirty="0">
                <a:solidFill>
                  <a:srgbClr val="FF0000"/>
                </a:solidFill>
              </a:rPr>
              <a:t>6</a:t>
            </a:r>
            <a:r>
              <a:rPr sz="2000" spc="-25" dirty="0">
                <a:solidFill>
                  <a:srgbClr val="FF0000"/>
                </a:solidFill>
              </a:rPr>
              <a:t> </a:t>
            </a:r>
            <a:r>
              <a:rPr sz="2000" dirty="0">
                <a:solidFill>
                  <a:srgbClr val="FF0000"/>
                </a:solidFill>
              </a:rPr>
              <a:t>e</a:t>
            </a:r>
            <a:r>
              <a:rPr sz="2000" spc="-25" dirty="0">
                <a:solidFill>
                  <a:srgbClr val="FF0000"/>
                </a:solidFill>
              </a:rPr>
              <a:t> </a:t>
            </a:r>
            <a:r>
              <a:rPr sz="2000" spc="-5" dirty="0">
                <a:solidFill>
                  <a:srgbClr val="FF0000"/>
                </a:solidFill>
              </a:rPr>
              <a:t>7, </a:t>
            </a:r>
            <a:r>
              <a:rPr sz="2000" spc="-10" dirty="0">
                <a:solidFill>
                  <a:srgbClr val="FF0000"/>
                </a:solidFill>
              </a:rPr>
              <a:t>D.Lgs.</a:t>
            </a:r>
            <a:r>
              <a:rPr sz="2000" spc="-35" dirty="0">
                <a:solidFill>
                  <a:srgbClr val="FF0000"/>
                </a:solidFill>
              </a:rPr>
              <a:t> </a:t>
            </a:r>
            <a:r>
              <a:rPr lang="it-IT" sz="2000" spc="-35" dirty="0">
                <a:solidFill>
                  <a:srgbClr val="FF0000"/>
                </a:solidFill>
              </a:rPr>
              <a:t>1</a:t>
            </a:r>
            <a:r>
              <a:rPr sz="2000" spc="-10" dirty="0">
                <a:solidFill>
                  <a:srgbClr val="FF0000"/>
                </a:solidFill>
              </a:rPr>
              <a:t>59</a:t>
            </a:r>
            <a:r>
              <a:rPr sz="2000" spc="-35" dirty="0">
                <a:solidFill>
                  <a:srgbClr val="FF0000"/>
                </a:solidFill>
              </a:rPr>
              <a:t> </a:t>
            </a:r>
            <a:r>
              <a:rPr sz="2000" spc="-10" dirty="0">
                <a:solidFill>
                  <a:srgbClr val="FF0000"/>
                </a:solidFill>
              </a:rPr>
              <a:t>del</a:t>
            </a:r>
            <a:r>
              <a:rPr sz="2000" spc="-30" dirty="0">
                <a:solidFill>
                  <a:srgbClr val="FF0000"/>
                </a:solidFill>
              </a:rPr>
              <a:t> </a:t>
            </a:r>
            <a:r>
              <a:rPr sz="2000" spc="-35" dirty="0">
                <a:solidFill>
                  <a:srgbClr val="FF0000"/>
                </a:solidFill>
              </a:rPr>
              <a:t>2011</a:t>
            </a:r>
            <a:endParaRPr sz="2000" dirty="0"/>
          </a:p>
        </p:txBody>
      </p:sp>
      <p:pic>
        <p:nvPicPr>
          <p:cNvPr id="14" name="Immagine 13"/>
          <p:cNvPicPr>
            <a:picLocks noChangeAspect="1"/>
          </p:cNvPicPr>
          <p:nvPr/>
        </p:nvPicPr>
        <p:blipFill>
          <a:blip r:embed="rId2"/>
          <a:stretch>
            <a:fillRect/>
          </a:stretch>
        </p:blipFill>
        <p:spPr>
          <a:xfrm>
            <a:off x="281618" y="249907"/>
            <a:ext cx="2249619" cy="570032"/>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object 8"/>
          <p:cNvSpPr txBox="1"/>
          <p:nvPr/>
        </p:nvSpPr>
        <p:spPr>
          <a:xfrm>
            <a:off x="1236458" y="1547059"/>
            <a:ext cx="10292080" cy="1185581"/>
          </a:xfrm>
          <a:prstGeom prst="rect">
            <a:avLst/>
          </a:prstGeom>
          <a:solidFill>
            <a:srgbClr val="D6ECF8"/>
          </a:solidFill>
        </p:spPr>
        <p:txBody>
          <a:bodyPr vert="horz" wrap="square" lIns="0" tIns="168275" rIns="0" bIns="0" rtlCol="0">
            <a:spAutoFit/>
          </a:bodyPr>
          <a:lstStyle/>
          <a:p>
            <a:pPr marL="92075" marR="85090" algn="just">
              <a:lnSpc>
                <a:spcPct val="100000"/>
              </a:lnSpc>
              <a:spcBef>
                <a:spcPts val="1325"/>
              </a:spcBef>
            </a:pPr>
            <a:r>
              <a:rPr sz="2200" spc="-5" dirty="0">
                <a:solidFill>
                  <a:schemeClr val="tx2"/>
                </a:solidFill>
                <a:latin typeface="Times New Roman" panose="02020603050405020304" pitchFamily="18" charset="0"/>
                <a:cs typeface="Times New Roman" panose="02020603050405020304" pitchFamily="18" charset="0"/>
              </a:rPr>
              <a:t>Il comma 3 individua i soggetti nei cui confronti operano le cause di esclusione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previste dai precedenti commi 1 e 2 – e sui </a:t>
            </a:r>
            <a:r>
              <a:rPr sz="2200" dirty="0">
                <a:solidFill>
                  <a:schemeClr val="tx2"/>
                </a:solidFill>
                <a:latin typeface="Times New Roman" panose="02020603050405020304" pitchFamily="18" charset="0"/>
                <a:cs typeface="Times New Roman" panose="02020603050405020304" pitchFamily="18" charset="0"/>
              </a:rPr>
              <a:t>quali </a:t>
            </a:r>
            <a:r>
              <a:rPr sz="2200" spc="-5" dirty="0">
                <a:solidFill>
                  <a:schemeClr val="tx2"/>
                </a:solidFill>
                <a:latin typeface="Times New Roman" panose="02020603050405020304" pitchFamily="18" charset="0"/>
                <a:cs typeface="Times New Roman" panose="02020603050405020304" pitchFamily="18" charset="0"/>
              </a:rPr>
              <a:t>quindi devono essere effettuati i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controlli –</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base</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alla</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forma</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giuridica</a:t>
            </a:r>
            <a:r>
              <a:rPr sz="2200" spc="2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dell’operatore</a:t>
            </a:r>
            <a:r>
              <a:rPr sz="2200" spc="1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economico</a:t>
            </a:r>
            <a:endParaRPr sz="2200" dirty="0">
              <a:solidFill>
                <a:schemeClr val="tx2"/>
              </a:solidFill>
              <a:latin typeface="Times New Roman" panose="02020603050405020304" pitchFamily="18" charset="0"/>
              <a:cs typeface="Times New Roman" panose="02020603050405020304" pitchFamily="18" charset="0"/>
            </a:endParaRPr>
          </a:p>
        </p:txBody>
      </p:sp>
      <p:sp>
        <p:nvSpPr>
          <p:cNvPr id="9" name="object 9"/>
          <p:cNvSpPr txBox="1">
            <a:spLocks noGrp="1"/>
          </p:cNvSpPr>
          <p:nvPr>
            <p:ph type="title"/>
          </p:nvPr>
        </p:nvSpPr>
        <p:spPr>
          <a:xfrm>
            <a:off x="4724400" y="350518"/>
            <a:ext cx="3034030" cy="1191260"/>
          </a:xfrm>
          <a:prstGeom prst="rect">
            <a:avLst/>
          </a:prstGeom>
          <a:effectLst>
            <a:outerShdw blurRad="50800" dist="38100" dir="2700000" algn="tl" rotWithShape="0">
              <a:prstClr val="black">
                <a:alpha val="40000"/>
              </a:prstClr>
            </a:outerShdw>
          </a:effectLst>
        </p:spPr>
        <p:txBody>
          <a:bodyPr vert="horz" wrap="square" lIns="0" tIns="179070" rIns="0" bIns="0" rtlCol="0">
            <a:spAutoFit/>
          </a:bodyPr>
          <a:lstStyle/>
          <a:p>
            <a:pPr marL="12700">
              <a:lnSpc>
                <a:spcPct val="100000"/>
              </a:lnSpc>
              <a:spcBef>
                <a:spcPts val="1410"/>
              </a:spcBef>
            </a:pPr>
            <a:r>
              <a:rPr spc="-95" dirty="0"/>
              <a:t>A</a:t>
            </a:r>
            <a:r>
              <a:rPr lang="it-IT" spc="-95" dirty="0" err="1"/>
              <a:t>rt</a:t>
            </a:r>
            <a:r>
              <a:rPr spc="-95" dirty="0"/>
              <a:t>.</a:t>
            </a:r>
            <a:r>
              <a:rPr spc="-25" dirty="0"/>
              <a:t> </a:t>
            </a:r>
            <a:r>
              <a:rPr spc="-5" dirty="0"/>
              <a:t>94</a:t>
            </a:r>
            <a:r>
              <a:rPr spc="-15" dirty="0"/>
              <a:t> </a:t>
            </a:r>
            <a:r>
              <a:rPr spc="-10" dirty="0"/>
              <a:t>co.</a:t>
            </a:r>
            <a:r>
              <a:rPr spc="-20" dirty="0"/>
              <a:t> </a:t>
            </a:r>
            <a:r>
              <a:rPr spc="-5" dirty="0"/>
              <a:t>3</a:t>
            </a:r>
            <a:endParaRPr sz="3200" dirty="0"/>
          </a:p>
          <a:p>
            <a:pPr marL="265430">
              <a:lnSpc>
                <a:spcPct val="100000"/>
              </a:lnSpc>
              <a:spcBef>
                <a:spcPts val="665"/>
              </a:spcBef>
            </a:pPr>
            <a:r>
              <a:rPr sz="2000" spc="-15" dirty="0">
                <a:solidFill>
                  <a:srgbClr val="FF0000"/>
                </a:solidFill>
              </a:rPr>
              <a:t>Ambito</a:t>
            </a:r>
            <a:r>
              <a:rPr sz="2000" spc="-50" dirty="0">
                <a:solidFill>
                  <a:srgbClr val="FF0000"/>
                </a:solidFill>
              </a:rPr>
              <a:t> </a:t>
            </a:r>
            <a:r>
              <a:rPr sz="2000" spc="-15" dirty="0">
                <a:solidFill>
                  <a:srgbClr val="FF0000"/>
                </a:solidFill>
              </a:rPr>
              <a:t>soggettivo</a:t>
            </a:r>
            <a:endParaRPr sz="2000" dirty="0"/>
          </a:p>
        </p:txBody>
      </p:sp>
      <p:sp>
        <p:nvSpPr>
          <p:cNvPr id="10" name="object 10"/>
          <p:cNvSpPr txBox="1"/>
          <p:nvPr/>
        </p:nvSpPr>
        <p:spPr>
          <a:xfrm>
            <a:off x="1183784" y="2895600"/>
            <a:ext cx="10397427" cy="3179717"/>
          </a:xfrm>
          <a:prstGeom prst="rect">
            <a:avLst/>
          </a:prstGeom>
        </p:spPr>
        <p:txBody>
          <a:bodyPr vert="horz" wrap="square" lIns="0" tIns="12065" rIns="0" bIns="0" rtlCol="0">
            <a:spAutoFit/>
          </a:bodyPr>
          <a:lstStyle/>
          <a:p>
            <a:pPr marL="189230" indent="-177165">
              <a:lnSpc>
                <a:spcPct val="100000"/>
              </a:lnSpc>
              <a:spcBef>
                <a:spcPts val="95"/>
              </a:spcBef>
              <a:buChar char="•"/>
              <a:tabLst>
                <a:tab pos="189865" algn="l"/>
              </a:tabLst>
            </a:pPr>
            <a:r>
              <a:rPr lang="it-IT" sz="2000" spc="-5" dirty="0">
                <a:solidFill>
                  <a:schemeClr val="tx2"/>
                </a:solidFill>
                <a:latin typeface="Times New Roman" panose="02020603050405020304" pitchFamily="18" charset="0"/>
                <a:cs typeface="Times New Roman" panose="02020603050405020304" pitchFamily="18" charset="0"/>
              </a:rPr>
              <a:t>il titolare o il direttore tecnico, se si tratta di impresa individuale</a:t>
            </a:r>
          </a:p>
          <a:p>
            <a:pPr marL="189230" indent="-177165">
              <a:lnSpc>
                <a:spcPct val="100000"/>
              </a:lnSpc>
              <a:spcBef>
                <a:spcPts val="95"/>
              </a:spcBef>
              <a:buChar char="•"/>
              <a:tabLst>
                <a:tab pos="189865" algn="l"/>
              </a:tabLst>
            </a:pPr>
            <a:r>
              <a:rPr lang="it-IT" sz="2000" spc="-5" dirty="0">
                <a:solidFill>
                  <a:schemeClr val="tx2"/>
                </a:solidFill>
                <a:latin typeface="Times New Roman" panose="02020603050405020304" pitchFamily="18" charset="0"/>
                <a:cs typeface="Times New Roman" panose="02020603050405020304" pitchFamily="18" charset="0"/>
              </a:rPr>
              <a:t>un socio amministratore o il direttore tecnico, se si tratta di società in nome collettivo</a:t>
            </a:r>
          </a:p>
          <a:p>
            <a:pPr marL="189230" indent="-177165">
              <a:lnSpc>
                <a:spcPct val="100000"/>
              </a:lnSpc>
              <a:spcBef>
                <a:spcPts val="95"/>
              </a:spcBef>
              <a:buChar char="•"/>
              <a:tabLst>
                <a:tab pos="189865" algn="l"/>
              </a:tabLst>
            </a:pPr>
            <a:r>
              <a:rPr lang="it-IT" sz="2000" spc="-5" dirty="0">
                <a:solidFill>
                  <a:schemeClr val="tx2"/>
                </a:solidFill>
                <a:latin typeface="Times New Roman" panose="02020603050405020304" pitchFamily="18" charset="0"/>
                <a:cs typeface="Times New Roman" panose="02020603050405020304" pitchFamily="18" charset="0"/>
              </a:rPr>
              <a:t>i soci accomandatari o il direttore tecnico, se si tratta di società in accomandita semplice</a:t>
            </a:r>
          </a:p>
          <a:p>
            <a:pPr marL="189230" indent="-177165">
              <a:lnSpc>
                <a:spcPct val="100000"/>
              </a:lnSpc>
              <a:spcBef>
                <a:spcPts val="95"/>
              </a:spcBef>
              <a:buChar char="•"/>
              <a:tabLst>
                <a:tab pos="189865" algn="l"/>
              </a:tabLst>
            </a:pPr>
            <a:r>
              <a:rPr lang="it-IT" sz="2000" spc="-5" dirty="0">
                <a:solidFill>
                  <a:schemeClr val="tx2"/>
                </a:solidFill>
                <a:latin typeface="Times New Roman" panose="02020603050405020304" pitchFamily="18" charset="0"/>
                <a:cs typeface="Times New Roman" panose="02020603050405020304" pitchFamily="18" charset="0"/>
              </a:rPr>
              <a:t>i membri del consiglio di amministrazione cui sia stata conferita la legale rappresentanza, ivi compresi gli institori e i procuratori generali</a:t>
            </a:r>
          </a:p>
          <a:p>
            <a:pPr marL="189230" indent="-177165">
              <a:lnSpc>
                <a:spcPct val="100000"/>
              </a:lnSpc>
              <a:spcBef>
                <a:spcPts val="95"/>
              </a:spcBef>
              <a:buChar char="•"/>
              <a:tabLst>
                <a:tab pos="189865" algn="l"/>
              </a:tabLst>
            </a:pPr>
            <a:r>
              <a:rPr lang="it-IT" sz="2000" spc="-5" dirty="0">
                <a:solidFill>
                  <a:schemeClr val="tx2"/>
                </a:solidFill>
                <a:latin typeface="Times New Roman" panose="02020603050405020304" pitchFamily="18" charset="0"/>
                <a:cs typeface="Times New Roman" panose="02020603050405020304" pitchFamily="18" charset="0"/>
              </a:rPr>
              <a:t>i componenti degli organi con poteri di direzione o di vigilanza o i soggetti muniti di poteri di rappresentanza, di direzione o di controllo</a:t>
            </a:r>
          </a:p>
          <a:p>
            <a:pPr marL="189230" indent="-177165">
              <a:lnSpc>
                <a:spcPct val="100000"/>
              </a:lnSpc>
              <a:spcBef>
                <a:spcPts val="95"/>
              </a:spcBef>
              <a:buChar char="•"/>
              <a:tabLst>
                <a:tab pos="189865" algn="l"/>
              </a:tabLst>
            </a:pPr>
            <a:r>
              <a:rPr lang="it-IT" sz="2000" spc="-5" dirty="0">
                <a:solidFill>
                  <a:schemeClr val="tx2"/>
                </a:solidFill>
                <a:latin typeface="Times New Roman" panose="02020603050405020304" pitchFamily="18" charset="0"/>
                <a:cs typeface="Times New Roman" panose="02020603050405020304" pitchFamily="18" charset="0"/>
              </a:rPr>
              <a:t>il direttore tecnico o il socio unico</a:t>
            </a:r>
          </a:p>
          <a:p>
            <a:pPr marL="189230" indent="-177165">
              <a:lnSpc>
                <a:spcPct val="100000"/>
              </a:lnSpc>
              <a:spcBef>
                <a:spcPts val="95"/>
              </a:spcBef>
              <a:buChar char="•"/>
              <a:tabLst>
                <a:tab pos="189865" algn="l"/>
              </a:tabLst>
            </a:pPr>
            <a:r>
              <a:rPr lang="it-IT" sz="2000" b="1" spc="-5" dirty="0">
                <a:solidFill>
                  <a:schemeClr val="tx2"/>
                </a:solidFill>
                <a:latin typeface="Times New Roman" panose="02020603050405020304" pitchFamily="18" charset="0"/>
                <a:cs typeface="Times New Roman" panose="02020603050405020304" pitchFamily="18" charset="0"/>
              </a:rPr>
              <a:t>l’amministratore di fatto nelle ipotesi precedenti</a:t>
            </a:r>
          </a:p>
          <a:p>
            <a:pPr marL="189230" indent="-177165">
              <a:lnSpc>
                <a:spcPct val="100000"/>
              </a:lnSpc>
              <a:spcBef>
                <a:spcPts val="95"/>
              </a:spcBef>
              <a:buChar char="•"/>
              <a:tabLst>
                <a:tab pos="189865" algn="l"/>
              </a:tabLst>
            </a:pPr>
            <a:r>
              <a:rPr lang="it-IT" sz="2000" b="1" spc="-5" dirty="0">
                <a:solidFill>
                  <a:schemeClr val="tx2"/>
                </a:solidFill>
                <a:latin typeface="Times New Roman" panose="02020603050405020304" pitchFamily="18" charset="0"/>
                <a:cs typeface="Times New Roman" panose="02020603050405020304" pitchFamily="18" charset="0"/>
              </a:rPr>
              <a:t>gli amministratori del socio persona giuridica</a:t>
            </a:r>
            <a:endParaRPr sz="2000" b="1" dirty="0">
              <a:solidFill>
                <a:schemeClr val="tx2"/>
              </a:solidFill>
              <a:latin typeface="Times New Roman" panose="02020603050405020304" pitchFamily="18" charset="0"/>
              <a:cs typeface="Times New Roman" panose="02020603050405020304" pitchFamily="18" charset="0"/>
            </a:endParaRPr>
          </a:p>
        </p:txBody>
      </p:sp>
      <p:pic>
        <p:nvPicPr>
          <p:cNvPr id="12" name="Immagine 11"/>
          <p:cNvPicPr>
            <a:picLocks noChangeAspect="1"/>
          </p:cNvPicPr>
          <p:nvPr/>
        </p:nvPicPr>
        <p:blipFill>
          <a:blip r:embed="rId2"/>
          <a:stretch>
            <a:fillRect/>
          </a:stretch>
        </p:blipFill>
        <p:spPr>
          <a:xfrm>
            <a:off x="304800" y="350518"/>
            <a:ext cx="2249619" cy="646232"/>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object 9"/>
          <p:cNvSpPr txBox="1">
            <a:spLocks noGrp="1"/>
          </p:cNvSpPr>
          <p:nvPr>
            <p:ph type="title"/>
          </p:nvPr>
        </p:nvSpPr>
        <p:spPr>
          <a:xfrm>
            <a:off x="3806727" y="713584"/>
            <a:ext cx="4518936" cy="627736"/>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lang="it-IT" spc="-95" dirty="0"/>
              <a:t>Soggetti rilevanti</a:t>
            </a:r>
            <a:endParaRPr sz="3200" dirty="0"/>
          </a:p>
        </p:txBody>
      </p:sp>
      <p:sp>
        <p:nvSpPr>
          <p:cNvPr id="12" name="object 12"/>
          <p:cNvSpPr txBox="1"/>
          <p:nvPr/>
        </p:nvSpPr>
        <p:spPr>
          <a:xfrm>
            <a:off x="4599663" y="1374258"/>
            <a:ext cx="2933065" cy="330835"/>
          </a:xfrm>
          <a:prstGeom prst="rect">
            <a:avLst/>
          </a:prstGeom>
          <a:effectLst>
            <a:outerShdw blurRad="50800" dist="38100" dir="2700000" algn="tl" rotWithShape="0">
              <a:prstClr val="black">
                <a:alpha val="40000"/>
              </a:prstClr>
            </a:outerShdw>
          </a:effectLst>
        </p:spPr>
        <p:txBody>
          <a:bodyPr vert="horz" wrap="square" lIns="0" tIns="13335" rIns="0" bIns="0" rtlCol="0">
            <a:spAutoFit/>
          </a:bodyPr>
          <a:lstStyle/>
          <a:p>
            <a:pPr marL="12700">
              <a:lnSpc>
                <a:spcPct val="100000"/>
              </a:lnSpc>
              <a:spcBef>
                <a:spcPts val="105"/>
              </a:spcBef>
            </a:pPr>
            <a:r>
              <a:rPr lang="it-IT" sz="2000" b="1" spc="-15" dirty="0">
                <a:solidFill>
                  <a:srgbClr val="FF0000"/>
                </a:solidFill>
                <a:latin typeface="Arial"/>
                <a:cs typeface="Arial"/>
              </a:rPr>
              <a:t>Amministratore di fatto</a:t>
            </a:r>
            <a:endParaRPr sz="2000" dirty="0">
              <a:latin typeface="Arial"/>
              <a:cs typeface="Arial"/>
            </a:endParaRPr>
          </a:p>
        </p:txBody>
      </p:sp>
      <p:sp>
        <p:nvSpPr>
          <p:cNvPr id="13" name="object 13"/>
          <p:cNvSpPr txBox="1"/>
          <p:nvPr/>
        </p:nvSpPr>
        <p:spPr>
          <a:xfrm>
            <a:off x="1295400" y="1981200"/>
            <a:ext cx="10082277" cy="4116512"/>
          </a:xfrm>
          <a:prstGeom prst="rect">
            <a:avLst/>
          </a:prstGeom>
        </p:spPr>
        <p:txBody>
          <a:bodyPr vert="horz" wrap="square" lIns="0" tIns="12700" rIns="0" bIns="0" rtlCol="0">
            <a:spAutoFit/>
          </a:bodyPr>
          <a:lstStyle/>
          <a:p>
            <a:pPr marL="12700" marR="5715" algn="just">
              <a:lnSpc>
                <a:spcPct val="100000"/>
              </a:lnSpc>
              <a:spcBef>
                <a:spcPts val="100"/>
              </a:spcBef>
            </a:pPr>
            <a:r>
              <a:rPr lang="it-IT" sz="2000" dirty="0">
                <a:solidFill>
                  <a:schemeClr val="tx2"/>
                </a:solidFill>
                <a:latin typeface="Times New Roman" panose="02020603050405020304" pitchFamily="18" charset="0"/>
                <a:cs typeface="Times New Roman" panose="02020603050405020304" pitchFamily="18" charset="0"/>
              </a:rPr>
              <a:t>✓ esercizio di un'apprezzabile attività </a:t>
            </a:r>
            <a:r>
              <a:rPr lang="it-IT" sz="2000" dirty="0" err="1">
                <a:solidFill>
                  <a:schemeClr val="tx2"/>
                </a:solidFill>
                <a:latin typeface="Times New Roman" panose="02020603050405020304" pitchFamily="18" charset="0"/>
                <a:cs typeface="Times New Roman" panose="02020603050405020304" pitchFamily="18" charset="0"/>
              </a:rPr>
              <a:t>gestoria</a:t>
            </a:r>
            <a:endParaRPr lang="it-IT" sz="2000"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endParaRPr lang="it-IT" sz="2000"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lang="it-IT" sz="2000" dirty="0">
                <a:solidFill>
                  <a:schemeClr val="tx2"/>
                </a:solidFill>
                <a:latin typeface="Times New Roman" panose="02020603050405020304" pitchFamily="18" charset="0"/>
                <a:cs typeface="Times New Roman" panose="02020603050405020304" pitchFamily="18" charset="0"/>
              </a:rPr>
              <a:t>✓svolta in modo non episodico od occasionale</a:t>
            </a:r>
          </a:p>
          <a:p>
            <a:pPr marL="12700" marR="5715" algn="just">
              <a:lnSpc>
                <a:spcPct val="100000"/>
              </a:lnSpc>
              <a:spcBef>
                <a:spcPts val="100"/>
              </a:spcBef>
            </a:pPr>
            <a:endParaRPr lang="it-IT" sz="2000" dirty="0">
              <a:solidFill>
                <a:schemeClr val="tx2"/>
              </a:solidFill>
              <a:latin typeface="Times New Roman" panose="02020603050405020304" pitchFamily="18" charset="0"/>
              <a:cs typeface="Times New Roman" panose="02020603050405020304" pitchFamily="18" charset="0"/>
            </a:endParaRPr>
          </a:p>
          <a:p>
            <a:pPr marL="12700" marR="5715" algn="just">
              <a:spcBef>
                <a:spcPts val="100"/>
              </a:spcBef>
            </a:pPr>
            <a:r>
              <a:rPr lang="it-IT" sz="2000" dirty="0">
                <a:solidFill>
                  <a:schemeClr val="tx2"/>
                </a:solidFill>
                <a:latin typeface="Times New Roman" panose="02020603050405020304" pitchFamily="18" charset="0"/>
                <a:cs typeface="Times New Roman" panose="02020603050405020304" pitchFamily="18" charset="0"/>
              </a:rPr>
              <a:t>✓ desumibile dall'accertamento di elementi sintomatici di gestione o cogestione della società,</a:t>
            </a:r>
          </a:p>
          <a:p>
            <a:pPr marL="12700" marR="5715" algn="just">
              <a:lnSpc>
                <a:spcPct val="100000"/>
              </a:lnSpc>
              <a:spcBef>
                <a:spcPts val="100"/>
              </a:spcBef>
            </a:pPr>
            <a:endParaRPr lang="it-IT" sz="2000"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lang="it-IT" sz="2000" dirty="0">
                <a:solidFill>
                  <a:schemeClr val="tx2"/>
                </a:solidFill>
                <a:latin typeface="Times New Roman" panose="02020603050405020304" pitchFamily="18" charset="0"/>
                <a:cs typeface="Times New Roman" panose="02020603050405020304" pitchFamily="18" charset="0"/>
              </a:rPr>
              <a:t>✓risultanti dall'organico inserimento del soggetto con funzioni sostanzialmente gerarchiche e direttive, in qualsiasi momento dell'iter di organizzazione/produzione/commercializzazione dei beni e servizi (rapporti di lavoro con i dipendenti, rapporti materiali e negoziali con i finanziatori, fornitori e clienti etc.) ed in qualunque ambito aziendale, produttivo, amministrativo, contrattuale, disciplinare</a:t>
            </a:r>
          </a:p>
          <a:p>
            <a:pPr marL="12700" marR="5715" algn="just">
              <a:lnSpc>
                <a:spcPct val="100000"/>
              </a:lnSpc>
              <a:spcBef>
                <a:spcPts val="100"/>
              </a:spcBef>
            </a:pPr>
            <a:endParaRPr lang="it-IT" sz="2000"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lang="it-IT" sz="2000" dirty="0">
                <a:solidFill>
                  <a:schemeClr val="tx2"/>
                </a:solidFill>
                <a:latin typeface="Times New Roman" panose="02020603050405020304" pitchFamily="18" charset="0"/>
                <a:cs typeface="Times New Roman" panose="02020603050405020304" pitchFamily="18" charset="0"/>
              </a:rPr>
              <a:t>(cfr. </a:t>
            </a:r>
            <a:r>
              <a:rPr lang="it-IT" sz="2000" dirty="0" err="1">
                <a:solidFill>
                  <a:schemeClr val="tx2"/>
                </a:solidFill>
                <a:latin typeface="Times New Roman" panose="02020603050405020304" pitchFamily="18" charset="0"/>
                <a:cs typeface="Times New Roman" panose="02020603050405020304" pitchFamily="18" charset="0"/>
              </a:rPr>
              <a:t>sent</a:t>
            </a:r>
            <a:r>
              <a:rPr lang="it-IT" sz="2000" dirty="0">
                <a:solidFill>
                  <a:schemeClr val="tx2"/>
                </a:solidFill>
                <a:latin typeface="Times New Roman" panose="02020603050405020304" pitchFamily="18" charset="0"/>
                <a:cs typeface="Times New Roman" panose="02020603050405020304" pitchFamily="18" charset="0"/>
              </a:rPr>
              <a:t>. </a:t>
            </a:r>
            <a:r>
              <a:rPr lang="it-IT" sz="2000" dirty="0" err="1">
                <a:solidFill>
                  <a:schemeClr val="tx2"/>
                </a:solidFill>
                <a:latin typeface="Times New Roman" panose="02020603050405020304" pitchFamily="18" charset="0"/>
                <a:cs typeface="Times New Roman" panose="02020603050405020304" pitchFamily="18" charset="0"/>
              </a:rPr>
              <a:t>Cass</a:t>
            </a:r>
            <a:r>
              <a:rPr lang="it-IT" sz="2000" dirty="0">
                <a:solidFill>
                  <a:schemeClr val="tx2"/>
                </a:solidFill>
                <a:latin typeface="Times New Roman" panose="02020603050405020304" pitchFamily="18" charset="0"/>
                <a:cs typeface="Times New Roman" panose="02020603050405020304" pitchFamily="18" charset="0"/>
              </a:rPr>
              <a:t>. 17 aprile 2023, n. 16269 in tema di reati fallimentari)</a:t>
            </a:r>
            <a:endParaRPr sz="2000" dirty="0">
              <a:solidFill>
                <a:schemeClr val="tx2"/>
              </a:solidFill>
              <a:latin typeface="Times New Roman" panose="02020603050405020304" pitchFamily="18" charset="0"/>
              <a:cs typeface="Times New Roman" panose="02020603050405020304" pitchFamily="18" charset="0"/>
            </a:endParaRPr>
          </a:p>
        </p:txBody>
      </p:sp>
      <p:pic>
        <p:nvPicPr>
          <p:cNvPr id="14" name="Immagine 13"/>
          <p:cNvPicPr>
            <a:picLocks noChangeAspect="1"/>
          </p:cNvPicPr>
          <p:nvPr/>
        </p:nvPicPr>
        <p:blipFill>
          <a:blip r:embed="rId2"/>
          <a:stretch>
            <a:fillRect/>
          </a:stretch>
        </p:blipFill>
        <p:spPr>
          <a:xfrm>
            <a:off x="304800" y="390468"/>
            <a:ext cx="2249619" cy="64623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object 9"/>
          <p:cNvSpPr txBox="1">
            <a:spLocks noGrp="1"/>
          </p:cNvSpPr>
          <p:nvPr>
            <p:ph type="title"/>
          </p:nvPr>
        </p:nvSpPr>
        <p:spPr>
          <a:xfrm>
            <a:off x="3806727" y="713584"/>
            <a:ext cx="4518936" cy="627736"/>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lang="it-IT" spc="-95" dirty="0"/>
              <a:t>Soggetti rilevanti</a:t>
            </a:r>
            <a:endParaRPr sz="3200" dirty="0"/>
          </a:p>
        </p:txBody>
      </p:sp>
      <p:sp>
        <p:nvSpPr>
          <p:cNvPr id="12" name="object 12"/>
          <p:cNvSpPr txBox="1"/>
          <p:nvPr/>
        </p:nvSpPr>
        <p:spPr>
          <a:xfrm>
            <a:off x="4599663" y="1374258"/>
            <a:ext cx="2933065" cy="330835"/>
          </a:xfrm>
          <a:prstGeom prst="rect">
            <a:avLst/>
          </a:prstGeom>
          <a:effectLst>
            <a:outerShdw blurRad="50800" dist="38100" dir="2700000" algn="tl" rotWithShape="0">
              <a:prstClr val="black">
                <a:alpha val="40000"/>
              </a:prstClr>
            </a:outerShdw>
          </a:effectLst>
        </p:spPr>
        <p:txBody>
          <a:bodyPr vert="horz" wrap="square" lIns="0" tIns="13335" rIns="0" bIns="0" rtlCol="0">
            <a:spAutoFit/>
          </a:bodyPr>
          <a:lstStyle/>
          <a:p>
            <a:pPr marL="12700">
              <a:lnSpc>
                <a:spcPct val="100000"/>
              </a:lnSpc>
              <a:spcBef>
                <a:spcPts val="105"/>
              </a:spcBef>
            </a:pPr>
            <a:r>
              <a:rPr lang="it-IT" sz="2000" b="1" spc="-15" dirty="0">
                <a:solidFill>
                  <a:srgbClr val="FF0000"/>
                </a:solidFill>
                <a:latin typeface="Arial"/>
                <a:cs typeface="Arial"/>
              </a:rPr>
              <a:t>Amministratore di fatto</a:t>
            </a:r>
            <a:endParaRPr sz="2000" dirty="0">
              <a:latin typeface="Arial"/>
              <a:cs typeface="Arial"/>
            </a:endParaRPr>
          </a:p>
        </p:txBody>
      </p:sp>
      <p:sp>
        <p:nvSpPr>
          <p:cNvPr id="13" name="object 13"/>
          <p:cNvSpPr txBox="1"/>
          <p:nvPr/>
        </p:nvSpPr>
        <p:spPr>
          <a:xfrm>
            <a:off x="1219200" y="1730744"/>
            <a:ext cx="10082277" cy="4850046"/>
          </a:xfrm>
          <a:prstGeom prst="rect">
            <a:avLst/>
          </a:prstGeom>
        </p:spPr>
        <p:txBody>
          <a:bodyPr vert="horz" wrap="square" lIns="0" tIns="12700" rIns="0" bIns="0" rtlCol="0">
            <a:spAutoFit/>
          </a:bodyPr>
          <a:lstStyle/>
          <a:p>
            <a:pPr marL="12700" marR="5715" algn="just">
              <a:lnSpc>
                <a:spcPct val="100000"/>
              </a:lnSpc>
              <a:spcBef>
                <a:spcPts val="100"/>
              </a:spcBef>
            </a:pPr>
            <a:r>
              <a:rPr lang="it-IT" b="1" dirty="0">
                <a:solidFill>
                  <a:schemeClr val="tx2"/>
                </a:solidFill>
                <a:latin typeface="Times New Roman" panose="02020603050405020304" pitchFamily="18" charset="0"/>
                <a:cs typeface="Times New Roman" panose="02020603050405020304" pitchFamily="18" charset="0"/>
              </a:rPr>
              <a:t>Estensione della esclusione all’amministratore di fatto</a:t>
            </a:r>
          </a:p>
          <a:p>
            <a:pPr marL="12700" marR="5715" algn="just">
              <a:lnSpc>
                <a:spcPct val="100000"/>
              </a:lnSpc>
              <a:spcBef>
                <a:spcPts val="100"/>
              </a:spcBef>
            </a:pPr>
            <a:r>
              <a:rPr lang="it-IT" dirty="0">
                <a:solidFill>
                  <a:schemeClr val="tx2"/>
                </a:solidFill>
                <a:latin typeface="Times New Roman" panose="02020603050405020304" pitchFamily="18" charset="0"/>
                <a:cs typeface="Times New Roman" panose="02020603050405020304" pitchFamily="18" charset="0"/>
              </a:rPr>
              <a:t>Si tratta di previsione coerente con recenti orientamenti della giurisprudenza con riferimento anche alla figura del “gestore di fatto”, o del “socio sovrano”</a:t>
            </a:r>
          </a:p>
          <a:p>
            <a:pPr marL="12700" marR="5715" algn="just">
              <a:lnSpc>
                <a:spcPct val="100000"/>
              </a:lnSpc>
              <a:spcBef>
                <a:spcPts val="100"/>
              </a:spcBef>
            </a:pPr>
            <a:endParaRPr lang="it-IT"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lang="it-IT" dirty="0">
                <a:solidFill>
                  <a:schemeClr val="tx2"/>
                </a:solidFill>
                <a:latin typeface="Times New Roman" panose="02020603050405020304" pitchFamily="18" charset="0"/>
                <a:cs typeface="Times New Roman" panose="02020603050405020304" pitchFamily="18" charset="0"/>
              </a:rPr>
              <a:t>Consiglio di Stato, Sez. IV, 3 febbraio 2022, n. 768;</a:t>
            </a:r>
          </a:p>
          <a:p>
            <a:pPr marL="12700" marR="5715" algn="just">
              <a:lnSpc>
                <a:spcPct val="100000"/>
              </a:lnSpc>
              <a:spcBef>
                <a:spcPts val="100"/>
              </a:spcBef>
            </a:pPr>
            <a:r>
              <a:rPr lang="it-IT" dirty="0">
                <a:solidFill>
                  <a:schemeClr val="tx2"/>
                </a:solidFill>
                <a:latin typeface="Times New Roman" panose="02020603050405020304" pitchFamily="18" charset="0"/>
                <a:cs typeface="Times New Roman" panose="02020603050405020304" pitchFamily="18" charset="0"/>
              </a:rPr>
              <a:t>Consiglio di Stato, Sez. V, 27 novembre 2020, n. 7471</a:t>
            </a:r>
          </a:p>
          <a:p>
            <a:pPr marL="12700" marR="5715" algn="just">
              <a:lnSpc>
                <a:spcPct val="100000"/>
              </a:lnSpc>
              <a:spcBef>
                <a:spcPts val="100"/>
              </a:spcBef>
            </a:pPr>
            <a:endParaRPr lang="it-IT"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lang="it-IT" b="1" dirty="0">
                <a:solidFill>
                  <a:schemeClr val="tx2"/>
                </a:solidFill>
                <a:latin typeface="Times New Roman" panose="02020603050405020304" pitchFamily="18" charset="0"/>
                <a:cs typeface="Times New Roman" panose="02020603050405020304" pitchFamily="18" charset="0"/>
              </a:rPr>
              <a:t>Comunicato ANAC 08 Novembre 2017</a:t>
            </a:r>
          </a:p>
          <a:p>
            <a:pPr marL="12700" marR="5715" algn="just">
              <a:lnSpc>
                <a:spcPct val="100000"/>
              </a:lnSpc>
              <a:spcBef>
                <a:spcPts val="100"/>
              </a:spcBef>
            </a:pPr>
            <a:r>
              <a:rPr lang="it-IT" dirty="0">
                <a:solidFill>
                  <a:schemeClr val="tx2"/>
                </a:solidFill>
                <a:latin typeface="Times New Roman" panose="02020603050405020304" pitchFamily="18" charset="0"/>
                <a:cs typeface="Times New Roman" panose="02020603050405020304" pitchFamily="18" charset="0"/>
              </a:rPr>
              <a:t>“</a:t>
            </a:r>
            <a:r>
              <a:rPr lang="it-IT" i="1" dirty="0">
                <a:solidFill>
                  <a:schemeClr val="tx2"/>
                </a:solidFill>
                <a:latin typeface="Times New Roman" panose="02020603050405020304" pitchFamily="18" charset="0"/>
                <a:cs typeface="Times New Roman" panose="02020603050405020304" pitchFamily="18" charset="0"/>
              </a:rPr>
              <a:t>Indicazioni alle stazioni appaltanti e agli operatori economici sulla definizione dell’ambito soggettivo dell’art. 80 del d.lgs. 50/2016 e sullo svolgimento delle verifiche sulle dichiarazioni sostitutive rese dai concorrenti ai sensi del </a:t>
            </a:r>
            <a:r>
              <a:rPr lang="it-IT" i="1" dirty="0" err="1">
                <a:solidFill>
                  <a:schemeClr val="tx2"/>
                </a:solidFill>
                <a:latin typeface="Times New Roman" panose="02020603050405020304" pitchFamily="18" charset="0"/>
                <a:cs typeface="Times New Roman" panose="02020603050405020304" pitchFamily="18" charset="0"/>
              </a:rPr>
              <a:t>d.p.r.</a:t>
            </a:r>
            <a:r>
              <a:rPr lang="it-IT" i="1" dirty="0">
                <a:solidFill>
                  <a:schemeClr val="tx2"/>
                </a:solidFill>
                <a:latin typeface="Times New Roman" panose="02020603050405020304" pitchFamily="18" charset="0"/>
                <a:cs typeface="Times New Roman" panose="02020603050405020304" pitchFamily="18" charset="0"/>
              </a:rPr>
              <a:t> 445/2000 mediante utilizzo del modello di DGUE</a:t>
            </a:r>
            <a:r>
              <a:rPr lang="it-IT" dirty="0">
                <a:solidFill>
                  <a:schemeClr val="tx2"/>
                </a:solidFill>
                <a:latin typeface="Times New Roman" panose="02020603050405020304" pitchFamily="18" charset="0"/>
                <a:cs typeface="Times New Roman" panose="02020603050405020304" pitchFamily="18" charset="0"/>
              </a:rPr>
              <a:t>”</a:t>
            </a:r>
          </a:p>
          <a:p>
            <a:pPr marL="12700" marR="5715" algn="just">
              <a:lnSpc>
                <a:spcPct val="100000"/>
              </a:lnSpc>
              <a:spcBef>
                <a:spcPts val="100"/>
              </a:spcBef>
            </a:pPr>
            <a:endParaRPr lang="it-IT"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lang="it-IT" b="1" dirty="0">
                <a:solidFill>
                  <a:schemeClr val="tx2"/>
                </a:solidFill>
                <a:latin typeface="Times New Roman" panose="02020603050405020304" pitchFamily="18" charset="0"/>
                <a:cs typeface="Times New Roman" panose="02020603050405020304" pitchFamily="18" charset="0"/>
              </a:rPr>
              <a:t>“soggetti muniti di potere di rappresentanza, di direzione o di controllo”.</a:t>
            </a:r>
          </a:p>
          <a:p>
            <a:pPr marL="12700" marR="5715" algn="just">
              <a:lnSpc>
                <a:spcPct val="100000"/>
              </a:lnSpc>
              <a:spcBef>
                <a:spcPts val="100"/>
              </a:spcBef>
            </a:pPr>
            <a:r>
              <a:rPr lang="it-IT" b="1" dirty="0">
                <a:solidFill>
                  <a:schemeClr val="tx2"/>
                </a:solidFill>
                <a:latin typeface="Times New Roman" panose="02020603050405020304" pitchFamily="18" charset="0"/>
                <a:cs typeface="Times New Roman" panose="02020603050405020304" pitchFamily="18" charset="0"/>
              </a:rPr>
              <a:t>ANAC</a:t>
            </a:r>
            <a:r>
              <a:rPr lang="it-IT" dirty="0">
                <a:solidFill>
                  <a:schemeClr val="tx2"/>
                </a:solidFill>
                <a:latin typeface="Times New Roman" panose="02020603050405020304" pitchFamily="18" charset="0"/>
                <a:cs typeface="Times New Roman" panose="02020603050405020304" pitchFamily="18" charset="0"/>
              </a:rPr>
              <a:t> ha chiarito che il requisito in parola si riferisce anche a quei soggetti che, pur non essendo membri degli organi di amministrazione e controllo della società, siano comunque muniti di poteri di rappresentanza, direzione o controllo, ricomprendendo, dunque, anche il </a:t>
            </a:r>
            <a:r>
              <a:rPr lang="it-IT" b="1" dirty="0">
                <a:solidFill>
                  <a:schemeClr val="tx2"/>
                </a:solidFill>
                <a:latin typeface="Times New Roman" panose="02020603050405020304" pitchFamily="18" charset="0"/>
                <a:cs typeface="Times New Roman" panose="02020603050405020304" pitchFamily="18" charset="0"/>
              </a:rPr>
              <a:t>revisore contabile </a:t>
            </a:r>
            <a:r>
              <a:rPr lang="it-IT" dirty="0">
                <a:solidFill>
                  <a:schemeClr val="tx2"/>
                </a:solidFill>
                <a:latin typeface="Times New Roman" panose="02020603050405020304" pitchFamily="18" charset="0"/>
                <a:cs typeface="Times New Roman" panose="02020603050405020304" pitchFamily="18" charset="0"/>
              </a:rPr>
              <a:t>(ove si tratti di persona fisica) e l’</a:t>
            </a:r>
            <a:r>
              <a:rPr lang="it-IT" dirty="0" err="1">
                <a:solidFill>
                  <a:schemeClr val="tx2"/>
                </a:solidFill>
                <a:latin typeface="Times New Roman" panose="02020603050405020304" pitchFamily="18" charset="0"/>
                <a:cs typeface="Times New Roman" panose="02020603050405020304" pitchFamily="18" charset="0"/>
              </a:rPr>
              <a:t>OdV</a:t>
            </a:r>
            <a:r>
              <a:rPr lang="it-IT" dirty="0">
                <a:solidFill>
                  <a:schemeClr val="tx2"/>
                </a:solidFill>
                <a:latin typeface="Times New Roman" panose="02020603050405020304" pitchFamily="18" charset="0"/>
                <a:cs typeface="Times New Roman" panose="02020603050405020304" pitchFamily="18" charset="0"/>
              </a:rPr>
              <a:t> dell’ente</a:t>
            </a:r>
            <a:endParaRPr dirty="0">
              <a:solidFill>
                <a:schemeClr val="tx2"/>
              </a:solidFill>
              <a:latin typeface="Times New Roman" panose="02020603050405020304" pitchFamily="18" charset="0"/>
              <a:cs typeface="Times New Roman" panose="02020603050405020304" pitchFamily="18" charset="0"/>
            </a:endParaRPr>
          </a:p>
        </p:txBody>
      </p:sp>
      <p:pic>
        <p:nvPicPr>
          <p:cNvPr id="14" name="Immagine 13"/>
          <p:cNvPicPr>
            <a:picLocks noChangeAspect="1"/>
          </p:cNvPicPr>
          <p:nvPr/>
        </p:nvPicPr>
        <p:blipFill>
          <a:blip r:embed="rId2"/>
          <a:stretch>
            <a:fillRect/>
          </a:stretch>
        </p:blipFill>
        <p:spPr>
          <a:xfrm>
            <a:off x="304800" y="390468"/>
            <a:ext cx="2249619" cy="646232"/>
          </a:xfrm>
          <a:prstGeom prst="rect">
            <a:avLst/>
          </a:prstGeom>
        </p:spPr>
      </p:pic>
    </p:spTree>
    <p:extLst>
      <p:ext uri="{BB962C8B-B14F-4D97-AF65-F5344CB8AC3E}">
        <p14:creationId xmlns:p14="http://schemas.microsoft.com/office/powerpoint/2010/main" val="351390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object 9"/>
          <p:cNvSpPr txBox="1">
            <a:spLocks noGrp="1"/>
          </p:cNvSpPr>
          <p:nvPr>
            <p:ph type="title"/>
          </p:nvPr>
        </p:nvSpPr>
        <p:spPr>
          <a:xfrm>
            <a:off x="4548864" y="719200"/>
            <a:ext cx="3034665" cy="635000"/>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spc="-95" dirty="0"/>
              <a:t>A</a:t>
            </a:r>
            <a:r>
              <a:rPr lang="it-IT" spc="-95" dirty="0" err="1"/>
              <a:t>rt</a:t>
            </a:r>
            <a:r>
              <a:rPr spc="-95" dirty="0"/>
              <a:t>.</a:t>
            </a:r>
            <a:r>
              <a:rPr spc="-30" dirty="0"/>
              <a:t> </a:t>
            </a:r>
            <a:r>
              <a:rPr spc="-5" dirty="0"/>
              <a:t>94</a:t>
            </a:r>
            <a:r>
              <a:rPr spc="-15" dirty="0"/>
              <a:t> </a:t>
            </a:r>
            <a:r>
              <a:rPr spc="-10" dirty="0"/>
              <a:t>co.</a:t>
            </a:r>
            <a:r>
              <a:rPr spc="-15" dirty="0"/>
              <a:t> </a:t>
            </a:r>
            <a:r>
              <a:rPr spc="-5" dirty="0"/>
              <a:t>4</a:t>
            </a:r>
            <a:endParaRPr sz="3200" dirty="0"/>
          </a:p>
        </p:txBody>
      </p:sp>
      <p:sp>
        <p:nvSpPr>
          <p:cNvPr id="10" name="object 10"/>
          <p:cNvSpPr txBox="1"/>
          <p:nvPr/>
        </p:nvSpPr>
        <p:spPr>
          <a:xfrm>
            <a:off x="1429609" y="1978073"/>
            <a:ext cx="10156190" cy="1052211"/>
          </a:xfrm>
          <a:prstGeom prst="rect">
            <a:avLst/>
          </a:prstGeom>
          <a:solidFill>
            <a:srgbClr val="D6ECF8"/>
          </a:solidFill>
        </p:spPr>
        <p:txBody>
          <a:bodyPr vert="horz" wrap="square" lIns="0" tIns="127635" rIns="0" bIns="0" rtlCol="0">
            <a:spAutoFit/>
          </a:bodyPr>
          <a:lstStyle/>
          <a:p>
            <a:pPr marL="90805" marR="147320" algn="just">
              <a:lnSpc>
                <a:spcPct val="100000"/>
              </a:lnSpc>
              <a:spcBef>
                <a:spcPts val="1005"/>
              </a:spcBef>
            </a:pPr>
            <a:r>
              <a:rPr sz="2000" dirty="0">
                <a:solidFill>
                  <a:schemeClr val="tx2"/>
                </a:solidFill>
                <a:latin typeface="Times New Roman" panose="02020603050405020304" pitchFamily="18" charset="0"/>
                <a:cs typeface="Times New Roman" panose="02020603050405020304" pitchFamily="18" charset="0"/>
              </a:rPr>
              <a:t>Il</a:t>
            </a:r>
            <a:r>
              <a:rPr sz="2000" spc="-1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comma</a:t>
            </a:r>
            <a:r>
              <a:rPr sz="2000" spc="-2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4</a:t>
            </a:r>
            <a:r>
              <a:rPr sz="2000" spc="-1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chiarisce</a:t>
            </a:r>
            <a:r>
              <a:rPr sz="2000" spc="-2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che</a:t>
            </a:r>
            <a:r>
              <a:rPr sz="2000" spc="-3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nel</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caso</a:t>
            </a:r>
            <a:r>
              <a:rPr sz="2000" spc="-3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in</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cui</a:t>
            </a:r>
            <a:r>
              <a:rPr sz="2000" spc="-1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il</a:t>
            </a:r>
            <a:r>
              <a:rPr sz="2000" spc="30"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socio</a:t>
            </a:r>
            <a:r>
              <a:rPr sz="2000" b="1" spc="-20"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sia</a:t>
            </a:r>
            <a:r>
              <a:rPr sz="2000" b="1" spc="-15"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una persona</a:t>
            </a:r>
            <a:r>
              <a:rPr sz="2000" b="1" spc="-10" dirty="0">
                <a:solidFill>
                  <a:schemeClr val="tx2"/>
                </a:solidFill>
                <a:latin typeface="Times New Roman" panose="02020603050405020304" pitchFamily="18" charset="0"/>
                <a:cs typeface="Times New Roman" panose="02020603050405020304" pitchFamily="18" charset="0"/>
              </a:rPr>
              <a:t> </a:t>
            </a:r>
            <a:r>
              <a:rPr sz="2000" b="1" dirty="0">
                <a:solidFill>
                  <a:schemeClr val="tx2"/>
                </a:solidFill>
                <a:latin typeface="Times New Roman" panose="02020603050405020304" pitchFamily="18" charset="0"/>
                <a:cs typeface="Times New Roman" panose="02020603050405020304" pitchFamily="18" charset="0"/>
              </a:rPr>
              <a:t>giuridica</a:t>
            </a:r>
            <a:r>
              <a:rPr sz="2000" b="1" spc="-3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l’esclusione </a:t>
            </a:r>
            <a:r>
              <a:rPr sz="2000" spc="-54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va</a:t>
            </a:r>
            <a:r>
              <a:rPr sz="2000"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disposta</a:t>
            </a:r>
            <a:r>
              <a:rPr sz="2000" spc="-3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se</a:t>
            </a:r>
            <a:r>
              <a:rPr sz="2000" spc="-2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la sentenza</a:t>
            </a:r>
            <a:r>
              <a:rPr sz="2000" spc="-3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o il</a:t>
            </a:r>
            <a:r>
              <a:rPr sz="2000" spc="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decreto</a:t>
            </a:r>
            <a:r>
              <a:rPr sz="2000" spc="-45"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ovvero</a:t>
            </a:r>
            <a:r>
              <a:rPr sz="2000"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la misura</a:t>
            </a:r>
            <a:r>
              <a:rPr sz="2000" spc="-1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interdittiva</a:t>
            </a:r>
            <a:r>
              <a:rPr sz="2000" spc="-2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sono</a:t>
            </a:r>
            <a:r>
              <a:rPr sz="2000" spc="-2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stati</a:t>
            </a:r>
            <a:r>
              <a:rPr sz="2000" spc="-2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emessi</a:t>
            </a:r>
            <a:r>
              <a:rPr sz="2000" spc="-20" dirty="0">
                <a:solidFill>
                  <a:schemeClr val="tx2"/>
                </a:solidFill>
                <a:latin typeface="Times New Roman" panose="02020603050405020304" pitchFamily="18" charset="0"/>
                <a:cs typeface="Times New Roman" panose="02020603050405020304" pitchFamily="18" charset="0"/>
              </a:rPr>
              <a:t> </a:t>
            </a:r>
            <a:r>
              <a:rPr sz="2000" dirty="0">
                <a:solidFill>
                  <a:schemeClr val="tx2"/>
                </a:solidFill>
                <a:latin typeface="Times New Roman" panose="02020603050405020304" pitchFamily="18" charset="0"/>
                <a:cs typeface="Times New Roman" panose="02020603050405020304" pitchFamily="18" charset="0"/>
              </a:rPr>
              <a:t>nei </a:t>
            </a:r>
            <a:r>
              <a:rPr sz="2000" spc="-54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confronti</a:t>
            </a:r>
            <a:r>
              <a:rPr sz="2000" spc="-4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degli</a:t>
            </a:r>
            <a:r>
              <a:rPr sz="2000"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amministratori</a:t>
            </a:r>
            <a:r>
              <a:rPr sz="2000" spc="-45" dirty="0">
                <a:solidFill>
                  <a:schemeClr val="tx2"/>
                </a:solidFill>
                <a:latin typeface="Times New Roman" panose="02020603050405020304" pitchFamily="18" charset="0"/>
                <a:cs typeface="Times New Roman" panose="02020603050405020304" pitchFamily="18" charset="0"/>
              </a:rPr>
              <a:t> </a:t>
            </a:r>
            <a:r>
              <a:rPr sz="2000" spc="-5" dirty="0">
                <a:solidFill>
                  <a:schemeClr val="tx2"/>
                </a:solidFill>
                <a:latin typeface="Times New Roman" panose="02020603050405020304" pitchFamily="18" charset="0"/>
                <a:cs typeface="Times New Roman" panose="02020603050405020304" pitchFamily="18" charset="0"/>
              </a:rPr>
              <a:t>di</a:t>
            </a:r>
            <a:r>
              <a:rPr sz="2000" dirty="0">
                <a:solidFill>
                  <a:schemeClr val="tx2"/>
                </a:solidFill>
                <a:latin typeface="Times New Roman" panose="02020603050405020304" pitchFamily="18" charset="0"/>
                <a:cs typeface="Times New Roman" panose="02020603050405020304" pitchFamily="18" charset="0"/>
              </a:rPr>
              <a:t> </a:t>
            </a:r>
            <a:r>
              <a:rPr sz="2000" spc="-5" dirty="0" err="1">
                <a:solidFill>
                  <a:schemeClr val="tx2"/>
                </a:solidFill>
                <a:latin typeface="Times New Roman" panose="02020603050405020304" pitchFamily="18" charset="0"/>
                <a:cs typeface="Times New Roman" panose="02020603050405020304" pitchFamily="18" charset="0"/>
              </a:rPr>
              <a:t>quest’ultima</a:t>
            </a:r>
            <a:endParaRPr sz="2000" dirty="0">
              <a:solidFill>
                <a:schemeClr val="tx2"/>
              </a:solidFill>
              <a:latin typeface="Times New Roman" panose="02020603050405020304" pitchFamily="18" charset="0"/>
              <a:cs typeface="Times New Roman" panose="02020603050405020304" pitchFamily="18" charset="0"/>
            </a:endParaRPr>
          </a:p>
        </p:txBody>
      </p:sp>
      <p:sp>
        <p:nvSpPr>
          <p:cNvPr id="12" name="object 12"/>
          <p:cNvSpPr txBox="1"/>
          <p:nvPr/>
        </p:nvSpPr>
        <p:spPr>
          <a:xfrm>
            <a:off x="4548864" y="1354200"/>
            <a:ext cx="2933065" cy="330835"/>
          </a:xfrm>
          <a:prstGeom prst="rect">
            <a:avLst/>
          </a:prstGeom>
          <a:effectLst>
            <a:outerShdw blurRad="50800" dist="38100" dir="2700000" algn="tl" rotWithShape="0">
              <a:prstClr val="black">
                <a:alpha val="40000"/>
              </a:prstClr>
            </a:outerShdw>
          </a:effectLst>
        </p:spPr>
        <p:txBody>
          <a:bodyPr vert="horz" wrap="square" lIns="0" tIns="13335" rIns="0" bIns="0" rtlCol="0">
            <a:spAutoFit/>
          </a:bodyPr>
          <a:lstStyle/>
          <a:p>
            <a:pPr marL="12700">
              <a:lnSpc>
                <a:spcPct val="100000"/>
              </a:lnSpc>
              <a:spcBef>
                <a:spcPts val="105"/>
              </a:spcBef>
            </a:pPr>
            <a:r>
              <a:rPr sz="2000" b="1" spc="-15" dirty="0">
                <a:solidFill>
                  <a:srgbClr val="FF0000"/>
                </a:solidFill>
                <a:latin typeface="Arial"/>
                <a:cs typeface="Arial"/>
              </a:rPr>
              <a:t>Socio</a:t>
            </a:r>
            <a:r>
              <a:rPr sz="2000" b="1" spc="-30" dirty="0">
                <a:solidFill>
                  <a:srgbClr val="FF0000"/>
                </a:solidFill>
                <a:latin typeface="Arial"/>
                <a:cs typeface="Arial"/>
              </a:rPr>
              <a:t> </a:t>
            </a:r>
            <a:r>
              <a:rPr sz="2000" b="1" spc="-15" dirty="0">
                <a:solidFill>
                  <a:srgbClr val="FF0000"/>
                </a:solidFill>
                <a:latin typeface="Arial"/>
                <a:cs typeface="Arial"/>
              </a:rPr>
              <a:t>Persona</a:t>
            </a:r>
            <a:r>
              <a:rPr sz="2000" b="1" spc="-25" dirty="0">
                <a:solidFill>
                  <a:srgbClr val="FF0000"/>
                </a:solidFill>
                <a:latin typeface="Arial"/>
                <a:cs typeface="Arial"/>
              </a:rPr>
              <a:t> </a:t>
            </a:r>
            <a:r>
              <a:rPr sz="2000" b="1" spc="-15" dirty="0">
                <a:solidFill>
                  <a:srgbClr val="FF0000"/>
                </a:solidFill>
                <a:latin typeface="Arial"/>
                <a:cs typeface="Arial"/>
              </a:rPr>
              <a:t>Giuridica</a:t>
            </a:r>
            <a:endParaRPr sz="2000" dirty="0">
              <a:latin typeface="Arial"/>
              <a:cs typeface="Arial"/>
            </a:endParaRPr>
          </a:p>
        </p:txBody>
      </p:sp>
      <p:sp>
        <p:nvSpPr>
          <p:cNvPr id="13" name="object 13"/>
          <p:cNvSpPr txBox="1"/>
          <p:nvPr/>
        </p:nvSpPr>
        <p:spPr>
          <a:xfrm>
            <a:off x="1429609" y="3124200"/>
            <a:ext cx="10082277" cy="3375283"/>
          </a:xfrm>
          <a:prstGeom prst="rect">
            <a:avLst/>
          </a:prstGeom>
        </p:spPr>
        <p:txBody>
          <a:bodyPr vert="horz" wrap="square" lIns="0" tIns="12700" rIns="0" bIns="0" rtlCol="0">
            <a:spAutoFit/>
          </a:bodyPr>
          <a:lstStyle/>
          <a:p>
            <a:pPr marL="12700" marR="5715" algn="just">
              <a:lnSpc>
                <a:spcPct val="100000"/>
              </a:lnSpc>
              <a:spcBef>
                <a:spcPts val="100"/>
              </a:spcBef>
            </a:pPr>
            <a:r>
              <a:rPr sz="1800" i="1" spc="-15" dirty="0">
                <a:solidFill>
                  <a:schemeClr val="tx2"/>
                </a:solidFill>
                <a:latin typeface="Times New Roman" panose="02020603050405020304" pitchFamily="18" charset="0"/>
                <a:cs typeface="Times New Roman" panose="02020603050405020304" pitchFamily="18" charset="0"/>
              </a:rPr>
              <a:t>L’articolo </a:t>
            </a:r>
            <a:r>
              <a:rPr sz="1800" i="1" spc="-5" dirty="0">
                <a:solidFill>
                  <a:schemeClr val="tx2"/>
                </a:solidFill>
                <a:latin typeface="Times New Roman" panose="02020603050405020304" pitchFamily="18" charset="0"/>
                <a:cs typeface="Times New Roman" panose="02020603050405020304" pitchFamily="18" charset="0"/>
              </a:rPr>
              <a:t>80 </a:t>
            </a:r>
            <a:r>
              <a:rPr sz="1800" i="1" dirty="0">
                <a:solidFill>
                  <a:schemeClr val="tx2"/>
                </a:solidFill>
                <a:latin typeface="Times New Roman" panose="02020603050405020304" pitchFamily="18" charset="0"/>
                <a:cs typeface="Times New Roman" panose="02020603050405020304" pitchFamily="18" charset="0"/>
              </a:rPr>
              <a:t>comma </a:t>
            </a:r>
            <a:r>
              <a:rPr sz="1800" i="1" spc="-5" dirty="0">
                <a:solidFill>
                  <a:schemeClr val="tx2"/>
                </a:solidFill>
                <a:latin typeface="Times New Roman" panose="02020603050405020304" pitchFamily="18" charset="0"/>
                <a:cs typeface="Times New Roman" panose="02020603050405020304" pitchFamily="18" charset="0"/>
              </a:rPr>
              <a:t>3 del d.lgs. 50/2016 </a:t>
            </a:r>
            <a:r>
              <a:rPr sz="1800" i="1" dirty="0">
                <a:solidFill>
                  <a:schemeClr val="tx2"/>
                </a:solidFill>
                <a:latin typeface="Times New Roman" panose="02020603050405020304" pitchFamily="18" charset="0"/>
                <a:cs typeface="Times New Roman" panose="02020603050405020304" pitchFamily="18" charset="0"/>
              </a:rPr>
              <a:t>non </a:t>
            </a:r>
            <a:r>
              <a:rPr sz="1800" i="1" dirty="0" err="1">
                <a:solidFill>
                  <a:schemeClr val="tx2"/>
                </a:solidFill>
                <a:latin typeface="Times New Roman" panose="02020603050405020304" pitchFamily="18" charset="0"/>
                <a:cs typeface="Times New Roman" panose="02020603050405020304" pitchFamily="18" charset="0"/>
              </a:rPr>
              <a:t>cita</a:t>
            </a:r>
            <a:r>
              <a:rPr lang="it-IT" sz="1800" i="1" dirty="0">
                <a:solidFill>
                  <a:schemeClr val="tx2"/>
                </a:solidFill>
                <a:latin typeface="Times New Roman" panose="02020603050405020304" pitchFamily="18" charset="0"/>
                <a:cs typeface="Times New Roman" panose="02020603050405020304" pitchFamily="18" charset="0"/>
              </a:rPr>
              <a:t>va</a:t>
            </a:r>
            <a:r>
              <a:rPr sz="1800" i="1" dirty="0">
                <a:solidFill>
                  <a:schemeClr val="tx2"/>
                </a:solidFill>
                <a:latin typeface="Times New Roman" panose="02020603050405020304" pitchFamily="18" charset="0"/>
                <a:cs typeface="Times New Roman" panose="02020603050405020304" pitchFamily="18" charset="0"/>
              </a:rPr>
              <a:t> </a:t>
            </a:r>
            <a:r>
              <a:rPr sz="1800" i="1" spc="-10" dirty="0">
                <a:solidFill>
                  <a:schemeClr val="tx2"/>
                </a:solidFill>
                <a:latin typeface="Times New Roman" panose="02020603050405020304" pitchFamily="18" charset="0"/>
                <a:cs typeface="Times New Roman" panose="02020603050405020304" pitchFamily="18" charset="0"/>
              </a:rPr>
              <a:t>mai </a:t>
            </a:r>
            <a:r>
              <a:rPr sz="1800" i="1" dirty="0">
                <a:solidFill>
                  <a:schemeClr val="tx2"/>
                </a:solidFill>
                <a:latin typeface="Times New Roman" panose="02020603050405020304" pitchFamily="18" charset="0"/>
                <a:cs typeface="Times New Roman" panose="02020603050405020304" pitchFamily="18" charset="0"/>
              </a:rPr>
              <a:t>la </a:t>
            </a:r>
            <a:r>
              <a:rPr sz="1800" i="1" spc="-5" dirty="0">
                <a:solidFill>
                  <a:schemeClr val="tx2"/>
                </a:solidFill>
                <a:latin typeface="Times New Roman" panose="02020603050405020304" pitchFamily="18" charset="0"/>
                <a:cs typeface="Times New Roman" panose="02020603050405020304" pitchFamily="18" charset="0"/>
              </a:rPr>
              <a:t>figura </a:t>
            </a:r>
            <a:r>
              <a:rPr sz="1800" i="1" dirty="0">
                <a:solidFill>
                  <a:schemeClr val="tx2"/>
                </a:solidFill>
                <a:latin typeface="Times New Roman" panose="02020603050405020304" pitchFamily="18" charset="0"/>
                <a:cs typeface="Times New Roman" panose="02020603050405020304" pitchFamily="18" charset="0"/>
              </a:rPr>
              <a:t>del socio </a:t>
            </a:r>
            <a:r>
              <a:rPr sz="1800" i="1" spc="-5" dirty="0">
                <a:solidFill>
                  <a:schemeClr val="tx2"/>
                </a:solidFill>
                <a:latin typeface="Times New Roman" panose="02020603050405020304" pitchFamily="18" charset="0"/>
                <a:cs typeface="Times New Roman" panose="02020603050405020304" pitchFamily="18" charset="0"/>
              </a:rPr>
              <a:t>nella </a:t>
            </a:r>
            <a:r>
              <a:rPr sz="1800" i="1" dirty="0">
                <a:solidFill>
                  <a:schemeClr val="tx2"/>
                </a:solidFill>
                <a:latin typeface="Times New Roman" panose="02020603050405020304" pitchFamily="18" charset="0"/>
                <a:cs typeface="Times New Roman" panose="02020603050405020304" pitchFamily="18" charset="0"/>
              </a:rPr>
              <a:t>veste </a:t>
            </a:r>
            <a:r>
              <a:rPr sz="1800" i="1" spc="-5" dirty="0">
                <a:solidFill>
                  <a:schemeClr val="tx2"/>
                </a:solidFill>
                <a:latin typeface="Times New Roman" panose="02020603050405020304" pitchFamily="18" charset="0"/>
                <a:cs typeface="Times New Roman" panose="02020603050405020304" pitchFamily="18" charset="0"/>
              </a:rPr>
              <a:t>di persona </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giuridica.</a:t>
            </a:r>
            <a:r>
              <a:rPr sz="1800" i="1" dirty="0">
                <a:solidFill>
                  <a:schemeClr val="tx2"/>
                </a:solidFill>
                <a:latin typeface="Times New Roman" panose="02020603050405020304" pitchFamily="18" charset="0"/>
                <a:cs typeface="Times New Roman" panose="02020603050405020304" pitchFamily="18" charset="0"/>
              </a:rPr>
              <a:t> </a:t>
            </a:r>
            <a:endParaRPr lang="it-IT" sz="1800" i="1"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endParaRPr lang="it-IT" i="1"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r>
              <a:rPr sz="1800" i="1" dirty="0">
                <a:solidFill>
                  <a:schemeClr val="tx2"/>
                </a:solidFill>
                <a:latin typeface="Times New Roman" panose="02020603050405020304" pitchFamily="18" charset="0"/>
                <a:cs typeface="Times New Roman" panose="02020603050405020304" pitchFamily="18" charset="0"/>
              </a:rPr>
              <a:t>La</a:t>
            </a:r>
            <a:r>
              <a:rPr sz="1800" i="1" spc="5"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situazione</a:t>
            </a:r>
            <a:r>
              <a:rPr sz="1800" i="1" dirty="0">
                <a:solidFill>
                  <a:schemeClr val="tx2"/>
                </a:solidFill>
                <a:latin typeface="Times New Roman" panose="02020603050405020304" pitchFamily="18" charset="0"/>
                <a:cs typeface="Times New Roman" panose="02020603050405020304" pitchFamily="18" charset="0"/>
              </a:rPr>
              <a:t> </a:t>
            </a:r>
            <a:r>
              <a:rPr lang="it-IT" sz="1800" i="1" dirty="0">
                <a:solidFill>
                  <a:schemeClr val="tx2"/>
                </a:solidFill>
                <a:latin typeface="Times New Roman" panose="02020603050405020304" pitchFamily="18" charset="0"/>
                <a:cs typeface="Times New Roman" panose="02020603050405020304" pitchFamily="18" charset="0"/>
              </a:rPr>
              <a:t>è stata</a:t>
            </a:r>
            <a:r>
              <a:rPr sz="1800" i="1" spc="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controversa</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poiché</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da</a:t>
            </a:r>
            <a:r>
              <a:rPr sz="1800" i="1" dirty="0">
                <a:solidFill>
                  <a:schemeClr val="tx2"/>
                </a:solidFill>
                <a:latin typeface="Times New Roman" panose="02020603050405020304" pitchFamily="18" charset="0"/>
                <a:cs typeface="Times New Roman" panose="02020603050405020304" pitchFamily="18" charset="0"/>
              </a:rPr>
              <a:t> sempre</a:t>
            </a:r>
            <a:r>
              <a:rPr sz="1800" i="1" spc="5"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si</a:t>
            </a:r>
            <a:r>
              <a:rPr sz="1800" i="1" dirty="0">
                <a:solidFill>
                  <a:schemeClr val="tx2"/>
                </a:solidFill>
                <a:latin typeface="Times New Roman" panose="02020603050405020304" pitchFamily="18" charset="0"/>
                <a:cs typeface="Times New Roman" panose="02020603050405020304" pitchFamily="18" charset="0"/>
              </a:rPr>
              <a:t> </a:t>
            </a:r>
            <a:r>
              <a:rPr lang="it-IT" sz="1800" i="1" spc="-10" dirty="0">
                <a:solidFill>
                  <a:schemeClr val="tx2"/>
                </a:solidFill>
                <a:latin typeface="Times New Roman" panose="02020603050405020304" pitchFamily="18" charset="0"/>
                <a:cs typeface="Times New Roman" panose="02020603050405020304" pitchFamily="18" charset="0"/>
              </a:rPr>
              <a:t>opponevano due </a:t>
            </a:r>
            <a:r>
              <a:rPr sz="1800" i="1" spc="-5" dirty="0" err="1">
                <a:solidFill>
                  <a:schemeClr val="tx2"/>
                </a:solidFill>
                <a:latin typeface="Times New Roman" panose="02020603050405020304" pitchFamily="18" charset="0"/>
                <a:cs typeface="Times New Roman" panose="02020603050405020304" pitchFamily="18" charset="0"/>
              </a:rPr>
              <a:t>orientamenti</a:t>
            </a:r>
            <a:r>
              <a:rPr sz="1800" i="1" spc="-5"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lasciando</a:t>
            </a:r>
            <a:r>
              <a:rPr sz="1800" i="1" spc="35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alle</a:t>
            </a:r>
            <a:r>
              <a:rPr sz="1800" i="1" spc="37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stazioni</a:t>
            </a:r>
            <a:r>
              <a:rPr sz="1800" i="1" spc="36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appaltanti,</a:t>
            </a:r>
            <a:r>
              <a:rPr sz="1800" i="1" spc="36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la</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scelta</a:t>
            </a:r>
            <a:r>
              <a:rPr sz="1800" i="1" spc="37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di</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estendere</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i</a:t>
            </a:r>
            <a:r>
              <a:rPr sz="1800" i="1" spc="37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controlli</a:t>
            </a:r>
            <a:r>
              <a:rPr sz="1800" i="1" spc="355"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anche</a:t>
            </a:r>
            <a:r>
              <a:rPr sz="1800" i="1" spc="36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ai</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soci</a:t>
            </a:r>
            <a:r>
              <a:rPr sz="1800" i="1" spc="345"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non</a:t>
            </a:r>
            <a:r>
              <a:rPr sz="1800" i="1" spc="370"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persone</a:t>
            </a:r>
            <a:r>
              <a:rPr sz="1800" i="1" spc="-5"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fisiche</a:t>
            </a:r>
            <a:r>
              <a:rPr sz="1800" i="1" spc="-5" dirty="0">
                <a:solidFill>
                  <a:schemeClr val="tx2"/>
                </a:solidFill>
                <a:latin typeface="Times New Roman" panose="02020603050405020304" pitchFamily="18" charset="0"/>
                <a:cs typeface="Times New Roman" panose="02020603050405020304" pitchFamily="18" charset="0"/>
              </a:rPr>
              <a:t> e, di conseguenza, richiedere in gara agli operatori le dichiarazioni sul </a:t>
            </a:r>
            <a:r>
              <a:rPr sz="1800" i="1" dirty="0">
                <a:solidFill>
                  <a:schemeClr val="tx2"/>
                </a:solidFill>
                <a:latin typeface="Times New Roman" panose="02020603050405020304" pitchFamily="18" charset="0"/>
                <a:cs typeface="Times New Roman" panose="02020603050405020304" pitchFamily="18" charset="0"/>
              </a:rPr>
              <a:t>possesso </a:t>
            </a:r>
            <a:r>
              <a:rPr sz="1800" i="1" spc="-10" dirty="0">
                <a:solidFill>
                  <a:schemeClr val="tx2"/>
                </a:solidFill>
                <a:latin typeface="Times New Roman" panose="02020603050405020304" pitchFamily="18" charset="0"/>
                <a:cs typeface="Times New Roman" panose="02020603050405020304" pitchFamily="18" charset="0"/>
              </a:rPr>
              <a:t>dei </a:t>
            </a:r>
            <a:r>
              <a:rPr sz="1800" i="1" spc="-5" dirty="0">
                <a:solidFill>
                  <a:schemeClr val="tx2"/>
                </a:solidFill>
                <a:latin typeface="Times New Roman" panose="02020603050405020304" pitchFamily="18" charset="0"/>
                <a:cs typeface="Times New Roman" panose="02020603050405020304" pitchFamily="18" charset="0"/>
              </a:rPr>
              <a:t> requisiti</a:t>
            </a:r>
            <a:r>
              <a:rPr sz="1800" i="1" spc="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di</a:t>
            </a:r>
            <a:r>
              <a:rPr sz="1800" i="1" spc="1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ordine</a:t>
            </a:r>
            <a:r>
              <a:rPr sz="1800" i="1" spc="1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generale</a:t>
            </a:r>
            <a:r>
              <a:rPr sz="1800" i="1" spc="20"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rispetto</a:t>
            </a:r>
            <a:r>
              <a:rPr sz="1800" i="1" spc="-5" dirty="0">
                <a:solidFill>
                  <a:schemeClr val="tx2"/>
                </a:solidFill>
                <a:latin typeface="Times New Roman" panose="02020603050405020304" pitchFamily="18" charset="0"/>
                <a:cs typeface="Times New Roman" panose="02020603050405020304" pitchFamily="18" charset="0"/>
              </a:rPr>
              <a:t> a </a:t>
            </a:r>
            <a:r>
              <a:rPr sz="1800" i="1" spc="-5" dirty="0" err="1">
                <a:solidFill>
                  <a:schemeClr val="tx2"/>
                </a:solidFill>
                <a:latin typeface="Times New Roman" panose="02020603050405020304" pitchFamily="18" charset="0"/>
                <a:cs typeface="Times New Roman" panose="02020603050405020304" pitchFamily="18" charset="0"/>
              </a:rPr>
              <a:t>tali</a:t>
            </a:r>
            <a:r>
              <a:rPr sz="1800" i="1" spc="5"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soggetti</a:t>
            </a:r>
            <a:endParaRPr lang="it-IT" sz="1800" i="1" spc="-5" dirty="0">
              <a:solidFill>
                <a:schemeClr val="tx2"/>
              </a:solidFill>
              <a:latin typeface="Times New Roman" panose="02020603050405020304" pitchFamily="18" charset="0"/>
              <a:cs typeface="Times New Roman" panose="02020603050405020304" pitchFamily="18" charset="0"/>
            </a:endParaRPr>
          </a:p>
          <a:p>
            <a:pPr marL="12700" marR="5715" algn="just">
              <a:lnSpc>
                <a:spcPct val="100000"/>
              </a:lnSpc>
              <a:spcBef>
                <a:spcPts val="100"/>
              </a:spcBef>
            </a:pPr>
            <a:endParaRPr sz="1800" dirty="0">
              <a:solidFill>
                <a:schemeClr val="tx2"/>
              </a:solidFill>
              <a:latin typeface="Times New Roman" panose="02020603050405020304" pitchFamily="18" charset="0"/>
              <a:cs typeface="Times New Roman" panose="02020603050405020304" pitchFamily="18" charset="0"/>
            </a:endParaRPr>
          </a:p>
          <a:p>
            <a:pPr marL="12700" marR="6350" algn="just">
              <a:lnSpc>
                <a:spcPct val="100000"/>
              </a:lnSpc>
            </a:pPr>
            <a:r>
              <a:rPr sz="1800" i="1" spc="-5" dirty="0">
                <a:solidFill>
                  <a:schemeClr val="tx2"/>
                </a:solidFill>
                <a:latin typeface="Times New Roman" panose="02020603050405020304" pitchFamily="18" charset="0"/>
                <a:cs typeface="Times New Roman" panose="02020603050405020304" pitchFamily="18" charset="0"/>
              </a:rPr>
              <a:t>Da un lato, </a:t>
            </a:r>
            <a:r>
              <a:rPr sz="1800" i="1" dirty="0">
                <a:solidFill>
                  <a:schemeClr val="tx2"/>
                </a:solidFill>
                <a:latin typeface="Times New Roman" panose="02020603050405020304" pitchFamily="18" charset="0"/>
                <a:cs typeface="Times New Roman" panose="02020603050405020304" pitchFamily="18" charset="0"/>
              </a:rPr>
              <a:t>parte </a:t>
            </a:r>
            <a:r>
              <a:rPr sz="1800" i="1" spc="-5" dirty="0">
                <a:solidFill>
                  <a:schemeClr val="tx2"/>
                </a:solidFill>
                <a:latin typeface="Times New Roman" panose="02020603050405020304" pitchFamily="18" charset="0"/>
                <a:cs typeface="Times New Roman" panose="02020603050405020304" pitchFamily="18" charset="0"/>
              </a:rPr>
              <a:t>della dottrina </a:t>
            </a:r>
            <a:r>
              <a:rPr sz="1800" i="1" dirty="0">
                <a:solidFill>
                  <a:schemeClr val="tx2"/>
                </a:solidFill>
                <a:latin typeface="Times New Roman" panose="02020603050405020304" pitchFamily="18" charset="0"/>
                <a:cs typeface="Times New Roman" panose="02020603050405020304" pitchFamily="18" charset="0"/>
              </a:rPr>
              <a:t>e </a:t>
            </a:r>
            <a:r>
              <a:rPr sz="1800" i="1" spc="-5" dirty="0">
                <a:solidFill>
                  <a:schemeClr val="tx2"/>
                </a:solidFill>
                <a:latin typeface="Times New Roman" panose="02020603050405020304" pitchFamily="18" charset="0"/>
                <a:cs typeface="Times New Roman" panose="02020603050405020304" pitchFamily="18" charset="0"/>
              </a:rPr>
              <a:t>della </a:t>
            </a:r>
            <a:r>
              <a:rPr sz="1800" i="1" spc="-5" dirty="0" err="1">
                <a:solidFill>
                  <a:schemeClr val="tx2"/>
                </a:solidFill>
                <a:latin typeface="Times New Roman" panose="02020603050405020304" pitchFamily="18" charset="0"/>
                <a:cs typeface="Times New Roman" panose="02020603050405020304" pitchFamily="18" charset="0"/>
              </a:rPr>
              <a:t>giurisprudenza</a:t>
            </a:r>
            <a:r>
              <a:rPr sz="1800" i="1" spc="-5" dirty="0">
                <a:solidFill>
                  <a:schemeClr val="tx2"/>
                </a:solidFill>
                <a:latin typeface="Times New Roman" panose="02020603050405020304" pitchFamily="18" charset="0"/>
                <a:cs typeface="Times New Roman" panose="02020603050405020304" pitchFamily="18" charset="0"/>
              </a:rPr>
              <a:t> </a:t>
            </a:r>
            <a:r>
              <a:rPr lang="it-IT" sz="1800" i="1" spc="-5" dirty="0">
                <a:solidFill>
                  <a:schemeClr val="tx2"/>
                </a:solidFill>
                <a:latin typeface="Times New Roman" panose="02020603050405020304" pitchFamily="18" charset="0"/>
                <a:cs typeface="Times New Roman" panose="02020603050405020304" pitchFamily="18" charset="0"/>
              </a:rPr>
              <a:t>sostenevano </a:t>
            </a:r>
            <a:r>
              <a:rPr sz="1800" i="1" spc="-5" dirty="0" err="1">
                <a:solidFill>
                  <a:schemeClr val="tx2"/>
                </a:solidFill>
                <a:latin typeface="Times New Roman" panose="02020603050405020304" pitchFamily="18" charset="0"/>
                <a:cs typeface="Times New Roman" panose="02020603050405020304" pitchFamily="18" charset="0"/>
              </a:rPr>
              <a:t>l’opportunità</a:t>
            </a:r>
            <a:r>
              <a:rPr sz="1800" i="1" spc="-5" dirty="0">
                <a:solidFill>
                  <a:schemeClr val="tx2"/>
                </a:solidFill>
                <a:latin typeface="Times New Roman" panose="02020603050405020304" pitchFamily="18" charset="0"/>
                <a:cs typeface="Times New Roman" panose="02020603050405020304" pitchFamily="18" charset="0"/>
              </a:rPr>
              <a:t> di verificare anche </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le</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persone</a:t>
            </a:r>
            <a:r>
              <a:rPr sz="1800" i="1" spc="36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giuridiche,</a:t>
            </a:r>
            <a:r>
              <a:rPr sz="1800" i="1" spc="36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al</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fine</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di</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garantirne</a:t>
            </a:r>
            <a:r>
              <a:rPr sz="1800" i="1" spc="36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l’integrità</a:t>
            </a:r>
            <a:r>
              <a:rPr sz="1800" i="1" spc="36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morale</a:t>
            </a:r>
            <a:r>
              <a:rPr sz="1800" i="1" spc="36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alla</a:t>
            </a:r>
            <a:r>
              <a:rPr sz="1800" i="1" spc="350"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pari</a:t>
            </a:r>
            <a:r>
              <a:rPr sz="1800" i="1" spc="35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del</a:t>
            </a:r>
            <a:r>
              <a:rPr sz="1800" i="1" spc="36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concorrente</a:t>
            </a:r>
            <a:r>
              <a:rPr sz="1800" i="1" spc="36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persona </a:t>
            </a:r>
            <a:r>
              <a:rPr sz="1800" i="1" spc="-49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fisica.</a:t>
            </a:r>
            <a:endParaRPr sz="1800" dirty="0">
              <a:solidFill>
                <a:schemeClr val="tx2"/>
              </a:solidFill>
              <a:latin typeface="Times New Roman" panose="02020603050405020304" pitchFamily="18" charset="0"/>
              <a:cs typeface="Times New Roman" panose="02020603050405020304" pitchFamily="18" charset="0"/>
            </a:endParaRPr>
          </a:p>
          <a:p>
            <a:pPr marL="12700" marR="5080" algn="just">
              <a:lnSpc>
                <a:spcPct val="100000"/>
              </a:lnSpc>
              <a:spcBef>
                <a:spcPts val="5"/>
              </a:spcBef>
            </a:pPr>
            <a:r>
              <a:rPr sz="1800" i="1" spc="-5" dirty="0">
                <a:solidFill>
                  <a:schemeClr val="tx2"/>
                </a:solidFill>
                <a:latin typeface="Times New Roman" panose="02020603050405020304" pitchFamily="18" charset="0"/>
                <a:cs typeface="Times New Roman" panose="02020603050405020304" pitchFamily="18" charset="0"/>
              </a:rPr>
              <a:t>Dall’altra parte vi è</a:t>
            </a:r>
            <a:r>
              <a:rPr lang="it-IT" sz="1800" i="1" spc="-5" dirty="0">
                <a:solidFill>
                  <a:schemeClr val="tx2"/>
                </a:solidFill>
                <a:latin typeface="Times New Roman" panose="02020603050405020304" pitchFamily="18" charset="0"/>
                <a:cs typeface="Times New Roman" panose="02020603050405020304" pitchFamily="18" charset="0"/>
              </a:rPr>
              <a:t> stato</a:t>
            </a:r>
            <a:r>
              <a:rPr sz="1800" i="1" spc="-5" dirty="0">
                <a:solidFill>
                  <a:schemeClr val="tx2"/>
                </a:solidFill>
                <a:latin typeface="Times New Roman" panose="02020603050405020304" pitchFamily="18" charset="0"/>
                <a:cs typeface="Times New Roman" panose="02020603050405020304" pitchFamily="18" charset="0"/>
              </a:rPr>
              <a:t> chi </a:t>
            </a:r>
            <a:r>
              <a:rPr lang="it-IT" sz="1800" i="1" spc="-5" dirty="0">
                <a:solidFill>
                  <a:schemeClr val="tx2"/>
                </a:solidFill>
                <a:latin typeface="Times New Roman" panose="02020603050405020304" pitchFamily="18" charset="0"/>
                <a:cs typeface="Times New Roman" panose="02020603050405020304" pitchFamily="18" charset="0"/>
              </a:rPr>
              <a:t>sposava </a:t>
            </a:r>
            <a:r>
              <a:rPr sz="1800" i="1" spc="-5" dirty="0" err="1">
                <a:solidFill>
                  <a:schemeClr val="tx2"/>
                </a:solidFill>
                <a:latin typeface="Times New Roman" panose="02020603050405020304" pitchFamily="18" charset="0"/>
                <a:cs typeface="Times New Roman" panose="02020603050405020304" pitchFamily="18" charset="0"/>
              </a:rPr>
              <a:t>l’interpretazione</a:t>
            </a:r>
            <a:r>
              <a:rPr sz="1800" i="1" spc="-5" dirty="0">
                <a:solidFill>
                  <a:schemeClr val="tx2"/>
                </a:solidFill>
                <a:latin typeface="Times New Roman" panose="02020603050405020304" pitchFamily="18" charset="0"/>
                <a:cs typeface="Times New Roman" panose="02020603050405020304" pitchFamily="18" charset="0"/>
              </a:rPr>
              <a:t> strettamente letterale </a:t>
            </a:r>
            <a:r>
              <a:rPr sz="1800" i="1" dirty="0">
                <a:solidFill>
                  <a:schemeClr val="tx2"/>
                </a:solidFill>
                <a:latin typeface="Times New Roman" panose="02020603050405020304" pitchFamily="18" charset="0"/>
                <a:cs typeface="Times New Roman" panose="02020603050405020304" pitchFamily="18" charset="0"/>
              </a:rPr>
              <a:t>della </a:t>
            </a:r>
            <a:r>
              <a:rPr sz="1800" i="1" spc="-5" dirty="0">
                <a:solidFill>
                  <a:schemeClr val="tx2"/>
                </a:solidFill>
                <a:latin typeface="Times New Roman" panose="02020603050405020304" pitchFamily="18" charset="0"/>
                <a:cs typeface="Times New Roman" panose="02020603050405020304" pitchFamily="18" charset="0"/>
              </a:rPr>
              <a:t>norma, </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sostenendo</a:t>
            </a:r>
            <a:r>
              <a:rPr sz="1800" i="1" dirty="0">
                <a:solidFill>
                  <a:schemeClr val="tx2"/>
                </a:solidFill>
                <a:latin typeface="Times New Roman" panose="02020603050405020304" pitchFamily="18" charset="0"/>
                <a:cs typeface="Times New Roman" panose="02020603050405020304" pitchFamily="18" charset="0"/>
              </a:rPr>
              <a:t> che</a:t>
            </a:r>
            <a:r>
              <a:rPr sz="1800" i="1" spc="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le</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persone</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giuridiche</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non</a:t>
            </a:r>
            <a:r>
              <a:rPr sz="1800" i="1"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sarebbero</a:t>
            </a:r>
            <a:r>
              <a:rPr sz="1800" i="1" dirty="0">
                <a:solidFill>
                  <a:schemeClr val="tx2"/>
                </a:solidFill>
                <a:latin typeface="Times New Roman" panose="02020603050405020304" pitchFamily="18" charset="0"/>
                <a:cs typeface="Times New Roman" panose="02020603050405020304" pitchFamily="18" charset="0"/>
              </a:rPr>
              <a:t> </a:t>
            </a:r>
            <a:r>
              <a:rPr lang="it-IT" sz="1800" i="1" dirty="0">
                <a:solidFill>
                  <a:schemeClr val="tx2"/>
                </a:solidFill>
                <a:latin typeface="Times New Roman" panose="02020603050405020304" pitchFamily="18" charset="0"/>
                <a:cs typeface="Times New Roman" panose="02020603050405020304" pitchFamily="18" charset="0"/>
              </a:rPr>
              <a:t>state </a:t>
            </a:r>
            <a:r>
              <a:rPr sz="1800" i="1" spc="-5" dirty="0">
                <a:solidFill>
                  <a:schemeClr val="tx2"/>
                </a:solidFill>
                <a:latin typeface="Times New Roman" panose="02020603050405020304" pitchFamily="18" charset="0"/>
                <a:cs typeface="Times New Roman" panose="02020603050405020304" pitchFamily="18" charset="0"/>
              </a:rPr>
              <a:t>da</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sottoporre</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a</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controllo,</a:t>
            </a:r>
            <a:r>
              <a:rPr sz="1800" i="1"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in</a:t>
            </a:r>
            <a:r>
              <a:rPr sz="1800" i="1" dirty="0">
                <a:solidFill>
                  <a:schemeClr val="tx2"/>
                </a:solidFill>
                <a:latin typeface="Times New Roman" panose="02020603050405020304" pitchFamily="18" charset="0"/>
                <a:cs typeface="Times New Roman" panose="02020603050405020304" pitchFamily="18" charset="0"/>
              </a:rPr>
              <a:t> virtù</a:t>
            </a:r>
            <a:r>
              <a:rPr sz="1800" i="1" spc="500" dirty="0">
                <a:solidFill>
                  <a:schemeClr val="tx2"/>
                </a:solidFill>
                <a:latin typeface="Times New Roman" panose="02020603050405020304" pitchFamily="18" charset="0"/>
                <a:cs typeface="Times New Roman" panose="02020603050405020304" pitchFamily="18" charset="0"/>
              </a:rPr>
              <a:t> </a:t>
            </a:r>
            <a:r>
              <a:rPr sz="1800" i="1" spc="-10" dirty="0">
                <a:solidFill>
                  <a:schemeClr val="tx2"/>
                </a:solidFill>
                <a:latin typeface="Times New Roman" panose="02020603050405020304" pitchFamily="18" charset="0"/>
                <a:cs typeface="Times New Roman" panose="02020603050405020304" pitchFamily="18" charset="0"/>
              </a:rPr>
              <a:t>del </a:t>
            </a:r>
            <a:r>
              <a:rPr sz="1800" i="1" spc="-5" dirty="0">
                <a:solidFill>
                  <a:schemeClr val="tx2"/>
                </a:solidFill>
                <a:latin typeface="Times New Roman" panose="02020603050405020304" pitchFamily="18" charset="0"/>
                <a:cs typeface="Times New Roman" panose="02020603050405020304" pitchFamily="18" charset="0"/>
              </a:rPr>
              <a:t> rapporto</a:t>
            </a:r>
            <a:r>
              <a:rPr sz="1800" i="1" spc="1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di </a:t>
            </a:r>
            <a:r>
              <a:rPr sz="1800" i="1" spc="-10" dirty="0">
                <a:solidFill>
                  <a:schemeClr val="tx2"/>
                </a:solidFill>
                <a:latin typeface="Times New Roman" panose="02020603050405020304" pitchFamily="18" charset="0"/>
                <a:cs typeface="Times New Roman" panose="02020603050405020304" pitchFamily="18" charset="0"/>
              </a:rPr>
              <a:t>immedesimazione</a:t>
            </a:r>
            <a:r>
              <a:rPr sz="1800" i="1" spc="5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organica</a:t>
            </a:r>
            <a:r>
              <a:rPr sz="1800" i="1" spc="15"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tra</a:t>
            </a:r>
            <a:r>
              <a:rPr sz="1800" i="1" spc="5"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il soggetto</a:t>
            </a:r>
            <a:r>
              <a:rPr sz="1800" i="1" spc="10" dirty="0">
                <a:solidFill>
                  <a:schemeClr val="tx2"/>
                </a:solidFill>
                <a:latin typeface="Times New Roman" panose="02020603050405020304" pitchFamily="18" charset="0"/>
                <a:cs typeface="Times New Roman" panose="02020603050405020304" pitchFamily="18" charset="0"/>
              </a:rPr>
              <a:t> </a:t>
            </a:r>
            <a:r>
              <a:rPr sz="1800" i="1" spc="-5" dirty="0">
                <a:solidFill>
                  <a:schemeClr val="tx2"/>
                </a:solidFill>
                <a:latin typeface="Times New Roman" panose="02020603050405020304" pitchFamily="18" charset="0"/>
                <a:cs typeface="Times New Roman" panose="02020603050405020304" pitchFamily="18" charset="0"/>
              </a:rPr>
              <a:t>interessato</a:t>
            </a:r>
            <a:r>
              <a:rPr sz="1800" i="1" spc="15" dirty="0">
                <a:solidFill>
                  <a:schemeClr val="tx2"/>
                </a:solidFill>
                <a:latin typeface="Times New Roman" panose="02020603050405020304" pitchFamily="18" charset="0"/>
                <a:cs typeface="Times New Roman" panose="02020603050405020304" pitchFamily="18" charset="0"/>
              </a:rPr>
              <a:t> </a:t>
            </a:r>
            <a:r>
              <a:rPr sz="1800" i="1" dirty="0">
                <a:solidFill>
                  <a:schemeClr val="tx2"/>
                </a:solidFill>
                <a:latin typeface="Times New Roman" panose="02020603050405020304" pitchFamily="18" charset="0"/>
                <a:cs typeface="Times New Roman" panose="02020603050405020304" pitchFamily="18" charset="0"/>
              </a:rPr>
              <a:t>e</a:t>
            </a:r>
            <a:r>
              <a:rPr sz="1800" i="1" spc="-5" dirty="0">
                <a:solidFill>
                  <a:schemeClr val="tx2"/>
                </a:solidFill>
                <a:latin typeface="Times New Roman" panose="02020603050405020304" pitchFamily="18" charset="0"/>
                <a:cs typeface="Times New Roman" panose="02020603050405020304" pitchFamily="18" charset="0"/>
              </a:rPr>
              <a:t> impresa</a:t>
            </a:r>
            <a:r>
              <a:rPr sz="1800" i="1" spc="25" dirty="0">
                <a:solidFill>
                  <a:schemeClr val="tx2"/>
                </a:solidFill>
                <a:latin typeface="Times New Roman" panose="02020603050405020304" pitchFamily="18" charset="0"/>
                <a:cs typeface="Times New Roman" panose="02020603050405020304" pitchFamily="18" charset="0"/>
              </a:rPr>
              <a:t> </a:t>
            </a:r>
            <a:r>
              <a:rPr sz="1800" i="1" spc="-5" dirty="0" err="1">
                <a:solidFill>
                  <a:schemeClr val="tx2"/>
                </a:solidFill>
                <a:latin typeface="Times New Roman" panose="02020603050405020304" pitchFamily="18" charset="0"/>
                <a:cs typeface="Times New Roman" panose="02020603050405020304" pitchFamily="18" charset="0"/>
              </a:rPr>
              <a:t>concorrente</a:t>
            </a:r>
            <a:endParaRPr sz="1800" dirty="0">
              <a:solidFill>
                <a:schemeClr val="tx2"/>
              </a:solidFill>
              <a:latin typeface="Times New Roman" panose="02020603050405020304" pitchFamily="18" charset="0"/>
              <a:cs typeface="Times New Roman" panose="02020603050405020304" pitchFamily="18" charset="0"/>
            </a:endParaRPr>
          </a:p>
        </p:txBody>
      </p:sp>
      <p:pic>
        <p:nvPicPr>
          <p:cNvPr id="14" name="Immagine 13"/>
          <p:cNvPicPr>
            <a:picLocks noChangeAspect="1"/>
          </p:cNvPicPr>
          <p:nvPr/>
        </p:nvPicPr>
        <p:blipFill>
          <a:blip r:embed="rId2"/>
          <a:stretch>
            <a:fillRect/>
          </a:stretch>
        </p:blipFill>
        <p:spPr>
          <a:xfrm>
            <a:off x="304800" y="390468"/>
            <a:ext cx="2249619" cy="646232"/>
          </a:xfrm>
          <a:prstGeom prst="rect">
            <a:avLst/>
          </a:prstGeom>
        </p:spPr>
      </p:pic>
    </p:spTree>
    <p:extLst>
      <p:ext uri="{BB962C8B-B14F-4D97-AF65-F5344CB8AC3E}">
        <p14:creationId xmlns:p14="http://schemas.microsoft.com/office/powerpoint/2010/main" val="1972873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2619174" y="988755"/>
            <a:ext cx="7378065" cy="627736"/>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kern="1200" spc="-30" dirty="0">
                <a:solidFill>
                  <a:srgbClr val="0A5294"/>
                </a:solidFill>
                <a:uFill>
                  <a:solidFill>
                    <a:srgbClr val="0A5294"/>
                  </a:solidFill>
                </a:uFill>
                <a:latin typeface="Arial" panose="020B0604020202020204" pitchFamily="34" charset="0"/>
                <a:cs typeface="Arial" panose="020B0604020202020204" pitchFamily="34" charset="0"/>
              </a:rPr>
              <a:t>I requisiti di </a:t>
            </a:r>
            <a:r>
              <a:rPr lang="it-IT" kern="1200" spc="-30" dirty="0">
                <a:solidFill>
                  <a:srgbClr val="0A5294"/>
                </a:solidFill>
                <a:uFill>
                  <a:solidFill>
                    <a:srgbClr val="0A5294"/>
                  </a:solidFill>
                </a:uFill>
                <a:latin typeface="Arial" panose="020B0604020202020204" pitchFamily="34" charset="0"/>
                <a:cs typeface="Arial" panose="020B0604020202020204" pitchFamily="34" charset="0"/>
              </a:rPr>
              <a:t>partecipazione</a:t>
            </a:r>
            <a:endParaRPr kern="1200" spc="-30" dirty="0">
              <a:solidFill>
                <a:srgbClr val="0A5294"/>
              </a:solidFill>
              <a:uFill>
                <a:solidFill>
                  <a:srgbClr val="0A5294"/>
                </a:solidFill>
              </a:uFill>
              <a:latin typeface="Arial" panose="020B0604020202020204" pitchFamily="34" charset="0"/>
              <a:cs typeface="Arial" panose="020B0604020202020204" pitchFamily="34" charset="0"/>
            </a:endParaRPr>
          </a:p>
        </p:txBody>
      </p:sp>
      <p:sp>
        <p:nvSpPr>
          <p:cNvPr id="3" name="object 3"/>
          <p:cNvSpPr txBox="1"/>
          <p:nvPr/>
        </p:nvSpPr>
        <p:spPr>
          <a:xfrm>
            <a:off x="1376797" y="2133600"/>
            <a:ext cx="9862820" cy="3449021"/>
          </a:xfrm>
          <a:prstGeom prst="rect">
            <a:avLst/>
          </a:prstGeom>
        </p:spPr>
        <p:txBody>
          <a:bodyPr vert="horz" wrap="square" lIns="0" tIns="12065" rIns="0" bIns="0" rtlCol="0">
            <a:spAutoFit/>
          </a:bodyPr>
          <a:lstStyle/>
          <a:p>
            <a:pPr marL="12065" marR="5080" algn="just">
              <a:lnSpc>
                <a:spcPct val="100000"/>
              </a:lnSpc>
              <a:spcBef>
                <a:spcPts val="95"/>
              </a:spcBef>
              <a:buClr>
                <a:srgbClr val="0A5294"/>
              </a:buClr>
              <a:buSzPct val="145454"/>
              <a:tabLst>
                <a:tab pos="299720" algn="l"/>
              </a:tabLst>
            </a:pP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I requisiti di partecipazione sono requisiti di qualificazione prescritti dalla legge, o richiesti dalla stazione appaltante nella documentazione di gara, con cui i concorrenti dimostrano di possedere la capacità di eseguire correttamente l’opera o la fornitura o il servizio oggetto dell’appalto</a:t>
            </a:r>
          </a:p>
          <a:p>
            <a:pPr marL="12065" marR="5080" algn="just">
              <a:lnSpc>
                <a:spcPct val="100000"/>
              </a:lnSpc>
              <a:spcBef>
                <a:spcPts val="95"/>
              </a:spcBef>
              <a:buClr>
                <a:srgbClr val="0A5294"/>
              </a:buClr>
              <a:buSzPct val="145454"/>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12065" marR="5080" algn="just">
              <a:lnSpc>
                <a:spcPct val="100000"/>
              </a:lnSpc>
              <a:spcBef>
                <a:spcPts val="95"/>
              </a:spcBef>
              <a:buClr>
                <a:srgbClr val="0A5294"/>
              </a:buClr>
              <a:buSzPct val="145454"/>
              <a:tabLst>
                <a:tab pos="299720" algn="l"/>
              </a:tabLst>
            </a:pP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Essi dividono in :</a:t>
            </a:r>
          </a:p>
          <a:p>
            <a:pPr marL="354965" marR="5080" indent="-342900" algn="just">
              <a:lnSpc>
                <a:spcPct val="100000"/>
              </a:lnSpc>
              <a:spcBef>
                <a:spcPts val="95"/>
              </a:spcBef>
              <a:buClr>
                <a:srgbClr val="0A5294"/>
              </a:buClr>
              <a:buSzPct val="145454"/>
              <a:buFont typeface="Arial" panose="020B0604020202020204" pitchFamily="34" charset="0"/>
              <a:buChar char="•"/>
              <a:tabLst>
                <a:tab pos="299720" algn="l"/>
              </a:tabLst>
            </a:pPr>
            <a:r>
              <a:rPr lang="it-IT" sz="2200" b="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requisiti di carattere generale </a:t>
            </a: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provano l’affidabilità morale e professionale del concorrente</a:t>
            </a:r>
          </a:p>
          <a:p>
            <a:pPr marL="299085" marR="5080" indent="-287020" algn="just">
              <a:lnSpc>
                <a:spcPct val="100000"/>
              </a:lnSpc>
              <a:spcBef>
                <a:spcPts val="95"/>
              </a:spcBef>
              <a:buClr>
                <a:srgbClr val="0A5294"/>
              </a:buClr>
              <a:buSzPct val="145454"/>
              <a:buChar char="•"/>
              <a:tabLst>
                <a:tab pos="299720" algn="l"/>
              </a:tabLst>
            </a:pPr>
            <a:r>
              <a:rPr lang="it-IT" sz="2200" b="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requisiti di carattere speciale</a:t>
            </a: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provano, invece, la capacità economica e l’esperienza tecnica e professionale del concorrente</a:t>
            </a:r>
          </a:p>
        </p:txBody>
      </p:sp>
      <p:pic>
        <p:nvPicPr>
          <p:cNvPr id="4" name="Immagine 3"/>
          <p:cNvPicPr>
            <a:picLocks noChangeAspect="1"/>
          </p:cNvPicPr>
          <p:nvPr/>
        </p:nvPicPr>
        <p:blipFill>
          <a:blip r:embed="rId2"/>
          <a:stretch>
            <a:fillRect/>
          </a:stretch>
        </p:blipFill>
        <p:spPr>
          <a:xfrm>
            <a:off x="228600" y="304800"/>
            <a:ext cx="2249619" cy="64623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object 9"/>
          <p:cNvSpPr txBox="1">
            <a:spLocks noGrp="1"/>
          </p:cNvSpPr>
          <p:nvPr>
            <p:ph type="title"/>
          </p:nvPr>
        </p:nvSpPr>
        <p:spPr>
          <a:xfrm>
            <a:off x="4267200" y="1133340"/>
            <a:ext cx="5562600" cy="2043508"/>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spcBef>
                <a:spcPts val="95"/>
              </a:spcBef>
            </a:pPr>
            <a:r>
              <a:rPr spc="-95" dirty="0"/>
              <a:t>A</a:t>
            </a:r>
            <a:r>
              <a:rPr lang="it-IT" spc="-95" dirty="0" err="1"/>
              <a:t>rt</a:t>
            </a:r>
            <a:r>
              <a:rPr spc="-95" dirty="0"/>
              <a:t>.</a:t>
            </a:r>
            <a:r>
              <a:rPr spc="-35" dirty="0"/>
              <a:t> </a:t>
            </a:r>
            <a:r>
              <a:rPr spc="-5" dirty="0"/>
              <a:t>94</a:t>
            </a:r>
            <a:r>
              <a:rPr spc="-15" dirty="0"/>
              <a:t> </a:t>
            </a:r>
            <a:r>
              <a:rPr spc="-5" dirty="0"/>
              <a:t>co.</a:t>
            </a:r>
            <a:r>
              <a:rPr spc="-30" dirty="0"/>
              <a:t> </a:t>
            </a:r>
            <a:r>
              <a:rPr spc="-5" dirty="0"/>
              <a:t>5</a:t>
            </a:r>
            <a:r>
              <a:rPr lang="it-IT" spc="-5" dirty="0"/>
              <a:t> </a:t>
            </a:r>
            <a:br>
              <a:rPr lang="it-IT" spc="-5" dirty="0"/>
            </a:br>
            <a:r>
              <a:rPr lang="it-IT" sz="2000" spc="-15" dirty="0">
                <a:solidFill>
                  <a:srgbClr val="FF0000"/>
                </a:solidFill>
                <a:latin typeface="Times New Roman" panose="02020603050405020304" pitchFamily="18" charset="0"/>
                <a:cs typeface="Times New Roman" panose="02020603050405020304" pitchFamily="18" charset="0"/>
              </a:rPr>
              <a:t>Ulteriori</a:t>
            </a:r>
            <a:r>
              <a:rPr lang="it-IT" sz="2000" spc="-55" dirty="0">
                <a:solidFill>
                  <a:srgbClr val="FF0000"/>
                </a:solidFill>
                <a:latin typeface="Times New Roman" panose="02020603050405020304" pitchFamily="18" charset="0"/>
                <a:cs typeface="Times New Roman" panose="02020603050405020304" pitchFamily="18" charset="0"/>
              </a:rPr>
              <a:t> </a:t>
            </a:r>
            <a:r>
              <a:rPr lang="it-IT" sz="2000" spc="-10" dirty="0">
                <a:solidFill>
                  <a:srgbClr val="FF0000"/>
                </a:solidFill>
                <a:latin typeface="Times New Roman" panose="02020603050405020304" pitchFamily="18" charset="0"/>
                <a:cs typeface="Times New Roman" panose="02020603050405020304" pitchFamily="18" charset="0"/>
              </a:rPr>
              <a:t>ipotesi</a:t>
            </a:r>
            <a:r>
              <a:rPr lang="it-IT" sz="2000" spc="-35" dirty="0">
                <a:solidFill>
                  <a:srgbClr val="FF0000"/>
                </a:solidFill>
                <a:latin typeface="Times New Roman" panose="02020603050405020304" pitchFamily="18" charset="0"/>
                <a:cs typeface="Times New Roman" panose="02020603050405020304" pitchFamily="18" charset="0"/>
              </a:rPr>
              <a:t> </a:t>
            </a:r>
            <a:r>
              <a:rPr lang="it-IT" sz="2000" spc="-10" dirty="0">
                <a:solidFill>
                  <a:srgbClr val="FF0000"/>
                </a:solidFill>
                <a:latin typeface="Times New Roman" panose="02020603050405020304" pitchFamily="18" charset="0"/>
                <a:cs typeface="Times New Roman" panose="02020603050405020304" pitchFamily="18" charset="0"/>
              </a:rPr>
              <a:t>di</a:t>
            </a:r>
            <a:r>
              <a:rPr lang="it-IT" sz="2000" spc="-35" dirty="0">
                <a:solidFill>
                  <a:srgbClr val="FF0000"/>
                </a:solidFill>
                <a:latin typeface="Times New Roman" panose="02020603050405020304" pitchFamily="18" charset="0"/>
                <a:cs typeface="Times New Roman" panose="02020603050405020304" pitchFamily="18" charset="0"/>
              </a:rPr>
              <a:t> </a:t>
            </a:r>
            <a:r>
              <a:rPr lang="it-IT" sz="2000" spc="-15" dirty="0">
                <a:solidFill>
                  <a:srgbClr val="FF0000"/>
                </a:solidFill>
                <a:latin typeface="Times New Roman" panose="02020603050405020304" pitchFamily="18" charset="0"/>
                <a:cs typeface="Times New Roman" panose="02020603050405020304" pitchFamily="18" charset="0"/>
              </a:rPr>
              <a:t>esclusioni</a:t>
            </a:r>
            <a:br>
              <a:rPr lang="it-IT" dirty="0">
                <a:latin typeface="Times New Roman" panose="02020603050405020304" pitchFamily="18" charset="0"/>
                <a:cs typeface="Times New Roman" panose="02020603050405020304" pitchFamily="18" charset="0"/>
              </a:rPr>
            </a:br>
            <a:br>
              <a:rPr lang="it-IT" spc="-5" dirty="0"/>
            </a:br>
            <a:endParaRPr sz="3200" dirty="0"/>
          </a:p>
        </p:txBody>
      </p:sp>
      <p:sp>
        <p:nvSpPr>
          <p:cNvPr id="10" name="object 10"/>
          <p:cNvSpPr txBox="1"/>
          <p:nvPr/>
        </p:nvSpPr>
        <p:spPr>
          <a:xfrm>
            <a:off x="1371600" y="1895785"/>
            <a:ext cx="9930130" cy="3606757"/>
          </a:xfrm>
          <a:prstGeom prst="rect">
            <a:avLst/>
          </a:prstGeom>
          <a:effectLst/>
        </p:spPr>
        <p:txBody>
          <a:bodyPr vert="horz" wrap="square" lIns="0" tIns="13335" rIns="0" bIns="0" rtlCol="0">
            <a:spAutoFit/>
          </a:bodyPr>
          <a:lstStyle/>
          <a:p>
            <a:pPr>
              <a:lnSpc>
                <a:spcPct val="100000"/>
              </a:lnSpc>
              <a:spcBef>
                <a:spcPts val="35"/>
              </a:spcBef>
            </a:pPr>
            <a:endParaRPr sz="1750" dirty="0">
              <a:latin typeface="Arial"/>
              <a:cs typeface="Arial"/>
            </a:endParaRPr>
          </a:p>
          <a:p>
            <a:pPr marL="12700" algn="just">
              <a:lnSpc>
                <a:spcPct val="100000"/>
              </a:lnSpc>
              <a:spcBef>
                <a:spcPts val="5"/>
              </a:spcBef>
            </a:pPr>
            <a:r>
              <a:rPr sz="2400" spc="-5" dirty="0">
                <a:solidFill>
                  <a:srgbClr val="051C28"/>
                </a:solidFill>
                <a:latin typeface="Times New Roman" panose="02020603050405020304" pitchFamily="18" charset="0"/>
                <a:cs typeface="Times New Roman" panose="02020603050405020304" pitchFamily="18" charset="0"/>
              </a:rPr>
              <a:t>5.</a:t>
            </a:r>
            <a:r>
              <a:rPr sz="2400" spc="-15" dirty="0">
                <a:solidFill>
                  <a:srgbClr val="051C28"/>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Sono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altresì esclusi:</a:t>
            </a:r>
            <a:endParaRPr sz="2400" dirty="0">
              <a:solidFill>
                <a:schemeClr val="tx2"/>
              </a:solidFill>
              <a:latin typeface="Times New Roman" panose="02020603050405020304" pitchFamily="18" charset="0"/>
              <a:cs typeface="Times New Roman" panose="02020603050405020304" pitchFamily="18" charset="0"/>
            </a:endParaRPr>
          </a:p>
          <a:p>
            <a:pPr marL="469900" marR="5080" indent="-457200" algn="just">
              <a:lnSpc>
                <a:spcPct val="100000"/>
              </a:lnSpc>
              <a:buAutoNum type="alphaLcParenR"/>
              <a:tabLst>
                <a:tab pos="469900" algn="l"/>
              </a:tabLst>
            </a:pPr>
            <a:r>
              <a:rPr sz="2400" dirty="0">
                <a:solidFill>
                  <a:schemeClr val="tx2"/>
                </a:solidFill>
                <a:latin typeface="Times New Roman" panose="02020603050405020304" pitchFamily="18" charset="0"/>
                <a:cs typeface="Times New Roman" panose="02020603050405020304" pitchFamily="18" charset="0"/>
              </a:rPr>
              <a:t>l'operatore economico destinatario della sanzione interdittiva </a:t>
            </a:r>
            <a:r>
              <a:rPr sz="2400" spc="-5" dirty="0">
                <a:solidFill>
                  <a:schemeClr val="tx2"/>
                </a:solidFill>
                <a:latin typeface="Times New Roman" panose="02020603050405020304" pitchFamily="18" charset="0"/>
                <a:cs typeface="Times New Roman" panose="02020603050405020304" pitchFamily="18" charset="0"/>
              </a:rPr>
              <a:t>di </a:t>
            </a:r>
            <a:r>
              <a:rPr sz="2400" dirty="0">
                <a:solidFill>
                  <a:schemeClr val="tx2"/>
                </a:solidFill>
                <a:latin typeface="Times New Roman" panose="02020603050405020304" pitchFamily="18" charset="0"/>
                <a:cs typeface="Times New Roman" panose="02020603050405020304" pitchFamily="18" charset="0"/>
              </a:rPr>
              <a:t>cui </a:t>
            </a:r>
            <a:r>
              <a:rPr sz="2400" spc="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all'articolo </a:t>
            </a:r>
            <a:r>
              <a:rPr sz="2400" spc="-5" dirty="0">
                <a:solidFill>
                  <a:schemeClr val="tx2"/>
                </a:solidFill>
                <a:latin typeface="Times New Roman" panose="02020603050405020304" pitchFamily="18" charset="0"/>
                <a:cs typeface="Times New Roman" panose="02020603050405020304" pitchFamily="18" charset="0"/>
              </a:rPr>
              <a:t>9, comma 2, lettera </a:t>
            </a:r>
            <a:r>
              <a:rPr sz="2400" dirty="0">
                <a:solidFill>
                  <a:schemeClr val="tx2"/>
                </a:solidFill>
                <a:latin typeface="Times New Roman" panose="02020603050405020304" pitchFamily="18" charset="0"/>
                <a:cs typeface="Times New Roman" panose="02020603050405020304" pitchFamily="18" charset="0"/>
              </a:rPr>
              <a:t>c), </a:t>
            </a:r>
            <a:r>
              <a:rPr sz="2400" spc="-5" dirty="0">
                <a:solidFill>
                  <a:schemeClr val="tx2"/>
                </a:solidFill>
                <a:latin typeface="Times New Roman" panose="02020603050405020304" pitchFamily="18" charset="0"/>
                <a:cs typeface="Times New Roman" panose="02020603050405020304" pitchFamily="18" charset="0"/>
              </a:rPr>
              <a:t>del </a:t>
            </a:r>
            <a:r>
              <a:rPr sz="2400" dirty="0">
                <a:solidFill>
                  <a:schemeClr val="tx2"/>
                </a:solidFill>
                <a:latin typeface="Times New Roman" panose="02020603050405020304" pitchFamily="18" charset="0"/>
                <a:cs typeface="Times New Roman" panose="02020603050405020304" pitchFamily="18" charset="0"/>
              </a:rPr>
              <a:t>decreto legislativo </a:t>
            </a:r>
            <a:r>
              <a:rPr sz="2400" spc="-5" dirty="0">
                <a:solidFill>
                  <a:schemeClr val="tx2"/>
                </a:solidFill>
                <a:latin typeface="Times New Roman" panose="02020603050405020304" pitchFamily="18" charset="0"/>
                <a:cs typeface="Times New Roman" panose="02020603050405020304" pitchFamily="18" charset="0"/>
              </a:rPr>
              <a:t>8 </a:t>
            </a:r>
            <a:r>
              <a:rPr sz="2400" dirty="0">
                <a:solidFill>
                  <a:schemeClr val="tx2"/>
                </a:solidFill>
                <a:latin typeface="Times New Roman" panose="02020603050405020304" pitchFamily="18" charset="0"/>
                <a:cs typeface="Times New Roman" panose="02020603050405020304" pitchFamily="18" charset="0"/>
              </a:rPr>
              <a:t>giugno </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2001,</a:t>
            </a:r>
            <a:r>
              <a:rPr sz="2400" dirty="0">
                <a:solidFill>
                  <a:schemeClr val="tx2"/>
                </a:solidFill>
                <a:latin typeface="Times New Roman" panose="02020603050405020304" pitchFamily="18" charset="0"/>
                <a:cs typeface="Times New Roman" panose="02020603050405020304" pitchFamily="18" charset="0"/>
              </a:rPr>
              <a:t> n.</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231,</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altra</a:t>
            </a:r>
            <a:r>
              <a:rPr sz="2400"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uFill>
                  <a:solidFill>
                    <a:srgbClr val="051C28"/>
                  </a:solidFill>
                </a:uFill>
                <a:latin typeface="Times New Roman" panose="02020603050405020304" pitchFamily="18" charset="0"/>
                <a:cs typeface="Times New Roman" panose="02020603050405020304" pitchFamily="18" charset="0"/>
              </a:rPr>
              <a:t>sanzione</a:t>
            </a:r>
            <a:r>
              <a:rPr sz="2400" b="1"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400" b="1" spc="-5" dirty="0">
                <a:solidFill>
                  <a:schemeClr val="tx2"/>
                </a:solidFill>
                <a:uFill>
                  <a:solidFill>
                    <a:srgbClr val="051C28"/>
                  </a:solidFill>
                </a:uFill>
                <a:latin typeface="Times New Roman" panose="02020603050405020304" pitchFamily="18" charset="0"/>
                <a:cs typeface="Times New Roman" panose="02020603050405020304" pitchFamily="18" charset="0"/>
              </a:rPr>
              <a:t>che</a:t>
            </a:r>
            <a:r>
              <a:rPr sz="2400" b="1"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400" b="1" spc="-5" dirty="0">
                <a:solidFill>
                  <a:schemeClr val="tx2"/>
                </a:solidFill>
                <a:uFill>
                  <a:solidFill>
                    <a:srgbClr val="051C28"/>
                  </a:solidFill>
                </a:uFill>
                <a:latin typeface="Times New Roman" panose="02020603050405020304" pitchFamily="18" charset="0"/>
                <a:cs typeface="Times New Roman" panose="02020603050405020304" pitchFamily="18" charset="0"/>
              </a:rPr>
              <a:t>comporta</a:t>
            </a:r>
            <a:r>
              <a:rPr sz="2400" b="1"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400" b="1" spc="-5" dirty="0">
                <a:solidFill>
                  <a:schemeClr val="tx2"/>
                </a:solidFill>
                <a:uFill>
                  <a:solidFill>
                    <a:srgbClr val="051C28"/>
                  </a:solidFill>
                </a:uFill>
                <a:latin typeface="Times New Roman" panose="02020603050405020304" pitchFamily="18" charset="0"/>
                <a:cs typeface="Times New Roman" panose="02020603050405020304" pitchFamily="18" charset="0"/>
              </a:rPr>
              <a:t>il</a:t>
            </a:r>
            <a:r>
              <a:rPr sz="2400" b="1"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400" b="1" spc="-5" dirty="0">
                <a:solidFill>
                  <a:schemeClr val="tx2"/>
                </a:solidFill>
                <a:uFill>
                  <a:solidFill>
                    <a:srgbClr val="051C28"/>
                  </a:solidFill>
                </a:uFill>
                <a:latin typeface="Times New Roman" panose="02020603050405020304" pitchFamily="18" charset="0"/>
                <a:cs typeface="Times New Roman" panose="02020603050405020304" pitchFamily="18" charset="0"/>
              </a:rPr>
              <a:t>divieto</a:t>
            </a:r>
            <a:r>
              <a:rPr sz="2400" b="1"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400" b="1" spc="-15" dirty="0">
                <a:solidFill>
                  <a:schemeClr val="tx2"/>
                </a:solidFill>
                <a:uFill>
                  <a:solidFill>
                    <a:srgbClr val="051C28"/>
                  </a:solidFill>
                </a:uFill>
                <a:latin typeface="Times New Roman" panose="02020603050405020304" pitchFamily="18" charset="0"/>
                <a:cs typeface="Times New Roman" panose="02020603050405020304" pitchFamily="18" charset="0"/>
              </a:rPr>
              <a:t>di </a:t>
            </a:r>
            <a:r>
              <a:rPr sz="2400" b="1" spc="-10"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contrarre</a:t>
            </a:r>
            <a:r>
              <a:rPr sz="2400" b="1"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con</a:t>
            </a:r>
            <a:r>
              <a:rPr sz="2400" b="1" dirty="0">
                <a:solidFill>
                  <a:schemeClr val="tx2"/>
                </a:solidFill>
                <a:latin typeface="Times New Roman" panose="02020603050405020304" pitchFamily="18" charset="0"/>
                <a:cs typeface="Times New Roman" panose="02020603050405020304" pitchFamily="18" charset="0"/>
              </a:rPr>
              <a:t> la</a:t>
            </a:r>
            <a:r>
              <a:rPr sz="2400" b="1" spc="5"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pubblica</a:t>
            </a:r>
            <a:r>
              <a:rPr sz="2400" b="1" dirty="0">
                <a:solidFill>
                  <a:schemeClr val="tx2"/>
                </a:solidFill>
                <a:latin typeface="Times New Roman" panose="02020603050405020304" pitchFamily="18" charset="0"/>
                <a:cs typeface="Times New Roman" panose="02020603050405020304" pitchFamily="18" charset="0"/>
              </a:rPr>
              <a:t> amministrazione,</a:t>
            </a:r>
            <a:r>
              <a:rPr sz="2400" b="1" spc="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compresi</a:t>
            </a:r>
            <a:r>
              <a:rPr sz="2400" spc="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i </a:t>
            </a:r>
            <a:r>
              <a:rPr sz="2400" spc="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provvedimenti </a:t>
            </a:r>
            <a:r>
              <a:rPr sz="2400" spc="-5" dirty="0">
                <a:solidFill>
                  <a:schemeClr val="tx2"/>
                </a:solidFill>
                <a:latin typeface="Times New Roman" panose="02020603050405020304" pitchFamily="18" charset="0"/>
                <a:cs typeface="Times New Roman" panose="02020603050405020304" pitchFamily="18" charset="0"/>
              </a:rPr>
              <a:t>interdittivi di cui all'articolo 14 del </a:t>
            </a:r>
            <a:r>
              <a:rPr sz="2400" dirty="0">
                <a:solidFill>
                  <a:schemeClr val="tx2"/>
                </a:solidFill>
                <a:latin typeface="Times New Roman" panose="02020603050405020304" pitchFamily="18" charset="0"/>
                <a:cs typeface="Times New Roman" panose="02020603050405020304" pitchFamily="18" charset="0"/>
              </a:rPr>
              <a:t>decreto legislativo </a:t>
            </a:r>
            <a:r>
              <a:rPr sz="2400" spc="-5" dirty="0">
                <a:solidFill>
                  <a:schemeClr val="tx2"/>
                </a:solidFill>
                <a:latin typeface="Times New Roman" panose="02020603050405020304" pitchFamily="18" charset="0"/>
                <a:cs typeface="Times New Roman" panose="02020603050405020304" pitchFamily="18" charset="0"/>
              </a:rPr>
              <a:t>9 </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aprile</a:t>
            </a:r>
            <a:r>
              <a:rPr sz="2400" spc="2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2008,</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n. 81</a:t>
            </a:r>
            <a:endParaRPr sz="2400" dirty="0">
              <a:solidFill>
                <a:schemeClr val="tx2"/>
              </a:solidFill>
              <a:latin typeface="Times New Roman" panose="02020603050405020304" pitchFamily="18" charset="0"/>
              <a:cs typeface="Times New Roman" panose="02020603050405020304" pitchFamily="18" charset="0"/>
            </a:endParaRPr>
          </a:p>
          <a:p>
            <a:pPr marL="469900" marR="5715" indent="-457200" algn="just">
              <a:lnSpc>
                <a:spcPct val="100000"/>
              </a:lnSpc>
              <a:spcBef>
                <a:spcPts val="5"/>
              </a:spcBef>
              <a:buAutoNum type="alphaLcParenR"/>
              <a:tabLst>
                <a:tab pos="469900" algn="l"/>
              </a:tabLst>
            </a:pPr>
            <a:r>
              <a:rPr sz="2400" dirty="0">
                <a:solidFill>
                  <a:schemeClr val="tx2"/>
                </a:solidFill>
                <a:latin typeface="Times New Roman" panose="02020603050405020304" pitchFamily="18" charset="0"/>
                <a:cs typeface="Times New Roman" panose="02020603050405020304" pitchFamily="18" charset="0"/>
              </a:rPr>
              <a:t>l'operatore</a:t>
            </a:r>
            <a:r>
              <a:rPr sz="2400" spc="42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economico</a:t>
            </a:r>
            <a:r>
              <a:rPr sz="2400" spc="409"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che</a:t>
            </a:r>
            <a:r>
              <a:rPr sz="2400" spc="40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non</a:t>
            </a:r>
            <a:r>
              <a:rPr sz="2400" spc="42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abbia</a:t>
            </a:r>
            <a:r>
              <a:rPr sz="2400" spc="409"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presentato</a:t>
            </a:r>
            <a:r>
              <a:rPr sz="2400" spc="4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la</a:t>
            </a:r>
            <a:r>
              <a:rPr sz="2400" spc="409"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certificazione</a:t>
            </a:r>
            <a:r>
              <a:rPr sz="2400" spc="409" dirty="0">
                <a:solidFill>
                  <a:schemeClr val="tx2"/>
                </a:solidFill>
                <a:latin typeface="Times New Roman" panose="02020603050405020304" pitchFamily="18" charset="0"/>
                <a:cs typeface="Times New Roman" panose="02020603050405020304" pitchFamily="18" charset="0"/>
              </a:rPr>
              <a:t> </a:t>
            </a:r>
            <a:r>
              <a:rPr sz="2400" spc="-10" dirty="0">
                <a:solidFill>
                  <a:schemeClr val="tx2"/>
                </a:solidFill>
                <a:latin typeface="Times New Roman" panose="02020603050405020304" pitchFamily="18" charset="0"/>
                <a:cs typeface="Times New Roman" panose="02020603050405020304" pitchFamily="18" charset="0"/>
              </a:rPr>
              <a:t>di </a:t>
            </a:r>
            <a:r>
              <a:rPr sz="2400" spc="-65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cui all'articolo </a:t>
            </a:r>
            <a:r>
              <a:rPr sz="2400" spc="-5" dirty="0">
                <a:solidFill>
                  <a:schemeClr val="tx2"/>
                </a:solidFill>
                <a:latin typeface="Times New Roman" panose="02020603050405020304" pitchFamily="18" charset="0"/>
                <a:cs typeface="Times New Roman" panose="02020603050405020304" pitchFamily="18" charset="0"/>
              </a:rPr>
              <a:t>17 </a:t>
            </a:r>
            <a:r>
              <a:rPr sz="2400" dirty="0">
                <a:solidFill>
                  <a:schemeClr val="tx2"/>
                </a:solidFill>
                <a:latin typeface="Times New Roman" panose="02020603050405020304" pitchFamily="18" charset="0"/>
                <a:cs typeface="Times New Roman" panose="02020603050405020304" pitchFamily="18" charset="0"/>
              </a:rPr>
              <a:t>della </a:t>
            </a:r>
            <a:r>
              <a:rPr sz="2400" spc="-5" dirty="0">
                <a:solidFill>
                  <a:schemeClr val="tx2"/>
                </a:solidFill>
                <a:latin typeface="Times New Roman" panose="02020603050405020304" pitchFamily="18" charset="0"/>
                <a:cs typeface="Times New Roman" panose="02020603050405020304" pitchFamily="18" charset="0"/>
              </a:rPr>
              <a:t>legge 12 </a:t>
            </a:r>
            <a:r>
              <a:rPr sz="2400" dirty="0">
                <a:solidFill>
                  <a:schemeClr val="tx2"/>
                </a:solidFill>
                <a:latin typeface="Times New Roman" panose="02020603050405020304" pitchFamily="18" charset="0"/>
                <a:cs typeface="Times New Roman" panose="02020603050405020304" pitchFamily="18" charset="0"/>
              </a:rPr>
              <a:t>marzo </a:t>
            </a:r>
            <a:r>
              <a:rPr sz="2400" spc="-5" dirty="0">
                <a:solidFill>
                  <a:schemeClr val="tx2"/>
                </a:solidFill>
                <a:latin typeface="Times New Roman" panose="02020603050405020304" pitchFamily="18" charset="0"/>
                <a:cs typeface="Times New Roman" panose="02020603050405020304" pitchFamily="18" charset="0"/>
              </a:rPr>
              <a:t>1999, </a:t>
            </a:r>
            <a:r>
              <a:rPr sz="2400" spc="-10" dirty="0">
                <a:solidFill>
                  <a:schemeClr val="tx2"/>
                </a:solidFill>
                <a:latin typeface="Times New Roman" panose="02020603050405020304" pitchFamily="18" charset="0"/>
                <a:cs typeface="Times New Roman" panose="02020603050405020304" pitchFamily="18" charset="0"/>
              </a:rPr>
              <a:t>n. </a:t>
            </a:r>
            <a:r>
              <a:rPr sz="2400" spc="-5" dirty="0">
                <a:solidFill>
                  <a:schemeClr val="tx2"/>
                </a:solidFill>
                <a:latin typeface="Times New Roman" panose="02020603050405020304" pitchFamily="18" charset="0"/>
                <a:cs typeface="Times New Roman" panose="02020603050405020304" pitchFamily="18" charset="0"/>
              </a:rPr>
              <a:t>68, ovvero non abbia </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presentato dichiarazione </a:t>
            </a:r>
            <a:r>
              <a:rPr sz="2400" dirty="0">
                <a:solidFill>
                  <a:schemeClr val="tx2"/>
                </a:solidFill>
                <a:latin typeface="Times New Roman" panose="02020603050405020304" pitchFamily="18" charset="0"/>
                <a:cs typeface="Times New Roman" panose="02020603050405020304" pitchFamily="18" charset="0"/>
              </a:rPr>
              <a:t>sostitutiva </a:t>
            </a:r>
            <a:r>
              <a:rPr sz="2400" spc="-5" dirty="0">
                <a:solidFill>
                  <a:schemeClr val="tx2"/>
                </a:solidFill>
                <a:latin typeface="Times New Roman" panose="02020603050405020304" pitchFamily="18" charset="0"/>
                <a:cs typeface="Times New Roman" panose="02020603050405020304" pitchFamily="18" charset="0"/>
              </a:rPr>
              <a:t>della </a:t>
            </a:r>
            <a:r>
              <a:rPr sz="2400" dirty="0">
                <a:solidFill>
                  <a:schemeClr val="tx2"/>
                </a:solidFill>
                <a:latin typeface="Times New Roman" panose="02020603050405020304" pitchFamily="18" charset="0"/>
                <a:cs typeface="Times New Roman" panose="02020603050405020304" pitchFamily="18" charset="0"/>
              </a:rPr>
              <a:t>sussistenza </a:t>
            </a:r>
            <a:r>
              <a:rPr sz="2400" spc="-5" dirty="0">
                <a:solidFill>
                  <a:schemeClr val="tx2"/>
                </a:solidFill>
                <a:latin typeface="Times New Roman" panose="02020603050405020304" pitchFamily="18" charset="0"/>
                <a:cs typeface="Times New Roman" panose="02020603050405020304" pitchFamily="18" charset="0"/>
              </a:rPr>
              <a:t>del </a:t>
            </a:r>
            <a:r>
              <a:rPr sz="2400" dirty="0" err="1">
                <a:solidFill>
                  <a:schemeClr val="tx2"/>
                </a:solidFill>
                <a:latin typeface="Times New Roman" panose="02020603050405020304" pitchFamily="18" charset="0"/>
                <a:cs typeface="Times New Roman" panose="02020603050405020304" pitchFamily="18" charset="0"/>
              </a:rPr>
              <a:t>medesimo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requisito</a:t>
            </a:r>
            <a:endParaRPr sz="2400" dirty="0">
              <a:solidFill>
                <a:schemeClr val="tx2"/>
              </a:solidFill>
              <a:latin typeface="Times New Roman" panose="02020603050405020304" pitchFamily="18" charset="0"/>
              <a:cs typeface="Times New Roman" panose="02020603050405020304" pitchFamily="18" charset="0"/>
            </a:endParaRPr>
          </a:p>
        </p:txBody>
      </p:sp>
      <p:pic>
        <p:nvPicPr>
          <p:cNvPr id="12" name="Immagine 11"/>
          <p:cNvPicPr>
            <a:picLocks noChangeAspect="1"/>
          </p:cNvPicPr>
          <p:nvPr/>
        </p:nvPicPr>
        <p:blipFill>
          <a:blip r:embed="rId2"/>
          <a:stretch>
            <a:fillRect/>
          </a:stretch>
        </p:blipFill>
        <p:spPr>
          <a:xfrm>
            <a:off x="152400" y="359663"/>
            <a:ext cx="2249619" cy="64623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object 8"/>
          <p:cNvSpPr txBox="1">
            <a:spLocks noGrp="1"/>
          </p:cNvSpPr>
          <p:nvPr>
            <p:ph type="title"/>
          </p:nvPr>
        </p:nvSpPr>
        <p:spPr>
          <a:xfrm>
            <a:off x="3581400" y="711623"/>
            <a:ext cx="4191000" cy="935513"/>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tabLst>
                <a:tab pos="1701800" algn="l"/>
              </a:tabLst>
            </a:pPr>
            <a:r>
              <a:rPr lang="it-IT" spc="-95" dirty="0"/>
              <a:t>    </a:t>
            </a:r>
            <a:r>
              <a:rPr spc="-95" dirty="0"/>
              <a:t>A</a:t>
            </a:r>
            <a:r>
              <a:rPr lang="it-IT" spc="-95" dirty="0" err="1"/>
              <a:t>rt</a:t>
            </a:r>
            <a:r>
              <a:rPr spc="-95" dirty="0"/>
              <a:t>.</a:t>
            </a:r>
            <a:r>
              <a:rPr spc="-35" dirty="0"/>
              <a:t> </a:t>
            </a:r>
            <a:r>
              <a:rPr spc="-5" dirty="0"/>
              <a:t>94</a:t>
            </a:r>
            <a:r>
              <a:rPr spc="-15" dirty="0"/>
              <a:t> </a:t>
            </a:r>
            <a:r>
              <a:rPr spc="-5" dirty="0"/>
              <a:t>co.</a:t>
            </a:r>
            <a:r>
              <a:rPr spc="-30" dirty="0"/>
              <a:t> </a:t>
            </a:r>
            <a:r>
              <a:rPr spc="-5" dirty="0"/>
              <a:t>5</a:t>
            </a:r>
            <a:br>
              <a:rPr lang="it-IT" spc="-5" dirty="0"/>
            </a:br>
            <a:r>
              <a:rPr lang="it-IT" sz="2000" kern="1200" spc="-15" dirty="0">
                <a:solidFill>
                  <a:srgbClr val="FF0000"/>
                </a:solidFill>
                <a:latin typeface="Times New Roman" panose="02020603050405020304" pitchFamily="18" charset="0"/>
                <a:ea typeface="+mn-ea"/>
                <a:cs typeface="Times New Roman" panose="02020603050405020304" pitchFamily="18" charset="0"/>
              </a:rPr>
              <a:t>        </a:t>
            </a:r>
            <a:r>
              <a:rPr lang="it-IT" sz="2000" kern="1200" spc="-15" dirty="0">
                <a:solidFill>
                  <a:srgbClr val="FF0000"/>
                </a:solidFill>
                <a:latin typeface="Arial" panose="020B0604020202020204" pitchFamily="34" charset="0"/>
                <a:ea typeface="+mn-ea"/>
                <a:cs typeface="Arial" panose="020B0604020202020204" pitchFamily="34" charset="0"/>
              </a:rPr>
              <a:t>Ulteriori</a:t>
            </a:r>
            <a:r>
              <a:rPr lang="it-IT" sz="2000" kern="1200" spc="-55" dirty="0">
                <a:solidFill>
                  <a:srgbClr val="FF0000"/>
                </a:solidFill>
                <a:latin typeface="Arial" panose="020B0604020202020204" pitchFamily="34" charset="0"/>
                <a:ea typeface="+mn-ea"/>
                <a:cs typeface="Arial" panose="020B0604020202020204" pitchFamily="34" charset="0"/>
              </a:rPr>
              <a:t> </a:t>
            </a:r>
            <a:r>
              <a:rPr lang="it-IT" sz="2000" kern="1200" spc="-10" dirty="0">
                <a:solidFill>
                  <a:srgbClr val="FF0000"/>
                </a:solidFill>
                <a:latin typeface="Arial" panose="020B0604020202020204" pitchFamily="34" charset="0"/>
                <a:ea typeface="+mn-ea"/>
                <a:cs typeface="Arial" panose="020B0604020202020204" pitchFamily="34" charset="0"/>
              </a:rPr>
              <a:t>ipotesi</a:t>
            </a:r>
            <a:r>
              <a:rPr lang="it-IT" sz="2000" kern="1200" spc="-35" dirty="0">
                <a:solidFill>
                  <a:srgbClr val="FF0000"/>
                </a:solidFill>
                <a:latin typeface="Arial" panose="020B0604020202020204" pitchFamily="34" charset="0"/>
                <a:ea typeface="+mn-ea"/>
                <a:cs typeface="Arial" panose="020B0604020202020204" pitchFamily="34" charset="0"/>
              </a:rPr>
              <a:t> </a:t>
            </a:r>
            <a:r>
              <a:rPr lang="it-IT" sz="2000" kern="1200" spc="-10" dirty="0">
                <a:solidFill>
                  <a:srgbClr val="FF0000"/>
                </a:solidFill>
                <a:latin typeface="Arial" panose="020B0604020202020204" pitchFamily="34" charset="0"/>
                <a:ea typeface="+mn-ea"/>
                <a:cs typeface="Arial" panose="020B0604020202020204" pitchFamily="34" charset="0"/>
              </a:rPr>
              <a:t>di</a:t>
            </a:r>
            <a:r>
              <a:rPr lang="it-IT" sz="2000" kern="1200" spc="-35" dirty="0">
                <a:solidFill>
                  <a:srgbClr val="FF0000"/>
                </a:solidFill>
                <a:latin typeface="Arial" panose="020B0604020202020204" pitchFamily="34" charset="0"/>
                <a:ea typeface="+mn-ea"/>
                <a:cs typeface="Arial" panose="020B0604020202020204" pitchFamily="34" charset="0"/>
              </a:rPr>
              <a:t> </a:t>
            </a:r>
            <a:r>
              <a:rPr lang="it-IT" sz="2000" kern="1200" spc="-15" dirty="0">
                <a:solidFill>
                  <a:srgbClr val="FF0000"/>
                </a:solidFill>
                <a:latin typeface="Arial" panose="020B0604020202020204" pitchFamily="34" charset="0"/>
                <a:ea typeface="+mn-ea"/>
                <a:cs typeface="Arial" panose="020B0604020202020204" pitchFamily="34" charset="0"/>
              </a:rPr>
              <a:t>esclusioni</a:t>
            </a:r>
            <a:endParaRPr sz="3200" dirty="0">
              <a:latin typeface="Arial" panose="020B0604020202020204" pitchFamily="34" charset="0"/>
              <a:cs typeface="Arial" panose="020B0604020202020204" pitchFamily="34" charset="0"/>
            </a:endParaRPr>
          </a:p>
        </p:txBody>
      </p:sp>
      <p:sp>
        <p:nvSpPr>
          <p:cNvPr id="9" name="object 9"/>
          <p:cNvSpPr txBox="1"/>
          <p:nvPr/>
        </p:nvSpPr>
        <p:spPr>
          <a:xfrm>
            <a:off x="1143000" y="1261110"/>
            <a:ext cx="10172700" cy="5209760"/>
          </a:xfrm>
          <a:prstGeom prst="rect">
            <a:avLst/>
          </a:prstGeom>
        </p:spPr>
        <p:txBody>
          <a:bodyPr vert="horz" wrap="square" lIns="0" tIns="165735" rIns="0" bIns="0" rtlCol="0">
            <a:spAutoFit/>
          </a:bodyPr>
          <a:lstStyle/>
          <a:p>
            <a:pPr marL="2990850" algn="just">
              <a:lnSpc>
                <a:spcPct val="100000"/>
              </a:lnSpc>
              <a:spcBef>
                <a:spcPts val="1305"/>
              </a:spcBef>
            </a:pPr>
            <a:r>
              <a:rPr lang="it-IT" sz="2000" b="1" spc="-15" dirty="0">
                <a:solidFill>
                  <a:srgbClr val="FF0000"/>
                </a:solidFill>
                <a:latin typeface="Times New Roman" panose="02020603050405020304" pitchFamily="18" charset="0"/>
                <a:cs typeface="Times New Roman" panose="02020603050405020304" pitchFamily="18" charset="0"/>
              </a:rPr>
              <a:t>  </a:t>
            </a:r>
          </a:p>
          <a:p>
            <a:pPr marL="271463" marR="5080" indent="-258763" algn="just">
              <a:lnSpc>
                <a:spcPct val="100000"/>
              </a:lnSpc>
              <a:spcBef>
                <a:spcPts val="1320"/>
              </a:spcBef>
              <a:buAutoNum type="alphaLcParenR" startAt="3"/>
              <a:tabLst>
                <a:tab pos="342265" algn="l"/>
              </a:tabLst>
            </a:pPr>
            <a:r>
              <a:rPr lang="it-IT"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a:t>
            </a:r>
            <a:r>
              <a:rPr sz="2200" spc="15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relazione</a:t>
            </a:r>
            <a:r>
              <a:rPr sz="2200" spc="16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alle</a:t>
            </a:r>
            <a:r>
              <a:rPr sz="2200" spc="16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procedure</a:t>
            </a:r>
            <a:r>
              <a:rPr sz="2200" spc="16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afferenti</a:t>
            </a:r>
            <a:r>
              <a:rPr sz="2200" spc="16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agli</a:t>
            </a:r>
            <a:r>
              <a:rPr sz="2200" spc="15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investimenti</a:t>
            </a:r>
            <a:r>
              <a:rPr sz="2200" spc="16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pubblici</a:t>
            </a:r>
            <a:r>
              <a:rPr sz="2200" spc="16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finanziati</a:t>
            </a:r>
            <a:r>
              <a:rPr sz="2200" spc="-5" dirty="0">
                <a:solidFill>
                  <a:schemeClr val="tx2"/>
                </a:solidFill>
                <a:latin typeface="Times New Roman" panose="02020603050405020304" pitchFamily="18" charset="0"/>
                <a:cs typeface="Times New Roman" panose="02020603050405020304" pitchFamily="18" charset="0"/>
              </a:rPr>
              <a:t>,</a:t>
            </a:r>
            <a:r>
              <a:rPr sz="2200" spc="16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a:t>
            </a:r>
            <a:r>
              <a:rPr sz="2200" spc="16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tutto</a:t>
            </a:r>
            <a:r>
              <a:rPr sz="2200" spc="-5" dirty="0">
                <a:solidFill>
                  <a:schemeClr val="tx2"/>
                </a:solidFill>
                <a:latin typeface="Times New Roman" panose="02020603050405020304" pitchFamily="18" charset="0"/>
                <a:cs typeface="Times New Roman" panose="02020603050405020304" pitchFamily="18" charset="0"/>
              </a:rPr>
              <a:t> </a:t>
            </a:r>
            <a:r>
              <a:rPr sz="2200" spc="-6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 in parte, </a:t>
            </a:r>
            <a:r>
              <a:rPr sz="2200" dirty="0">
                <a:solidFill>
                  <a:schemeClr val="tx2"/>
                </a:solidFill>
                <a:latin typeface="Times New Roman" panose="02020603050405020304" pitchFamily="18" charset="0"/>
                <a:cs typeface="Times New Roman" panose="02020603050405020304" pitchFamily="18" charset="0"/>
              </a:rPr>
              <a:t>con </a:t>
            </a:r>
            <a:r>
              <a:rPr sz="2200" spc="-5" dirty="0">
                <a:solidFill>
                  <a:schemeClr val="tx2"/>
                </a:solidFill>
                <a:latin typeface="Times New Roman" panose="02020603050405020304" pitchFamily="18" charset="0"/>
                <a:cs typeface="Times New Roman" panose="02020603050405020304" pitchFamily="18" charset="0"/>
              </a:rPr>
              <a:t>le </a:t>
            </a:r>
            <a:r>
              <a:rPr sz="2200" spc="-5" dirty="0" err="1">
                <a:solidFill>
                  <a:schemeClr val="tx2"/>
                </a:solidFill>
                <a:latin typeface="Times New Roman" panose="02020603050405020304" pitchFamily="18" charset="0"/>
                <a:cs typeface="Times New Roman" panose="02020603050405020304" pitchFamily="18" charset="0"/>
              </a:rPr>
              <a:t>risorse</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previste</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dai</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regolamenti</a:t>
            </a:r>
            <a:r>
              <a:rPr sz="2200" spc="-5" dirty="0">
                <a:solidFill>
                  <a:schemeClr val="tx2"/>
                </a:solidFill>
                <a:latin typeface="Times New Roman" panose="02020603050405020304" pitchFamily="18" charset="0"/>
                <a:cs typeface="Times New Roman" panose="02020603050405020304" pitchFamily="18" charset="0"/>
              </a:rPr>
              <a:t> (UE) n. </a:t>
            </a:r>
            <a:r>
              <a:rPr sz="2200" dirty="0">
                <a:solidFill>
                  <a:schemeClr val="tx2"/>
                </a:solidFill>
                <a:latin typeface="Times New Roman" panose="02020603050405020304" pitchFamily="18" charset="0"/>
                <a:cs typeface="Times New Roman" panose="02020603050405020304" pitchFamily="18" charset="0"/>
              </a:rPr>
              <a:t>240/2021 </a:t>
            </a:r>
            <a:r>
              <a:rPr sz="2200" spc="-5" dirty="0">
                <a:solidFill>
                  <a:schemeClr val="tx2"/>
                </a:solidFill>
                <a:latin typeface="Times New Roman" panose="02020603050405020304" pitchFamily="18" charset="0"/>
                <a:cs typeface="Times New Roman" panose="02020603050405020304" pitchFamily="18" charset="0"/>
              </a:rPr>
              <a:t>e n. </a:t>
            </a:r>
            <a:r>
              <a:rPr sz="2200" dirty="0">
                <a:solidFill>
                  <a:schemeClr val="tx2"/>
                </a:solidFill>
                <a:latin typeface="Times New Roman" panose="02020603050405020304" pitchFamily="18" charset="0"/>
                <a:cs typeface="Times New Roman" panose="02020603050405020304" pitchFamily="18" charset="0"/>
              </a:rPr>
              <a:t>241/2021 </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Parlamento</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europeo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Consiglio</a:t>
            </a:r>
            <a:r>
              <a:rPr sz="2200" spc="-5" dirty="0">
                <a:solidFill>
                  <a:schemeClr val="tx2"/>
                </a:solidFill>
                <a:latin typeface="Times New Roman" panose="02020603050405020304" pitchFamily="18" charset="0"/>
                <a:cs typeface="Times New Roman" panose="02020603050405020304" pitchFamily="18" charset="0"/>
              </a:rPr>
              <a:t>,</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gli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operatori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economici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tenuti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alla</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redazione</a:t>
            </a:r>
            <a:r>
              <a:rPr sz="2200" spc="-5" dirty="0">
                <a:solidFill>
                  <a:schemeClr val="tx2"/>
                </a:solidFill>
                <a:latin typeface="Times New Roman" panose="02020603050405020304" pitchFamily="18" charset="0"/>
                <a:cs typeface="Times New Roman" panose="02020603050405020304" pitchFamily="18" charset="0"/>
              </a:rPr>
              <a:t> del </a:t>
            </a:r>
            <a:r>
              <a:rPr sz="2200" dirty="0" err="1">
                <a:solidFill>
                  <a:schemeClr val="tx2"/>
                </a:solidFill>
                <a:latin typeface="Times New Roman" panose="02020603050405020304" pitchFamily="18" charset="0"/>
                <a:cs typeface="Times New Roman" panose="02020603050405020304" pitchFamily="18" charset="0"/>
              </a:rPr>
              <a:t>rapporto</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sulla</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situazione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 </a:t>
            </a:r>
            <a:r>
              <a:rPr sz="2200" dirty="0" err="1">
                <a:solidFill>
                  <a:schemeClr val="tx2"/>
                </a:solidFill>
                <a:latin typeface="Times New Roman" panose="02020603050405020304" pitchFamily="18" charset="0"/>
                <a:cs typeface="Times New Roman" panose="02020603050405020304" pitchFamily="18" charset="0"/>
              </a:rPr>
              <a:t>personale</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ai</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sensi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dell’articolo</a:t>
            </a:r>
            <a:r>
              <a:rPr sz="2200" spc="-5" dirty="0">
                <a:solidFill>
                  <a:schemeClr val="tx2"/>
                </a:solidFill>
                <a:latin typeface="Times New Roman" panose="02020603050405020304" pitchFamily="18" charset="0"/>
                <a:cs typeface="Times New Roman" panose="02020603050405020304" pitchFamily="18" charset="0"/>
              </a:rPr>
              <a:t> 46 del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codice</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delle</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P</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ari</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O</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pportunità</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che</a:t>
            </a:r>
            <a:r>
              <a:rPr sz="2200" spc="-5" dirty="0">
                <a:solidFill>
                  <a:schemeClr val="tx2"/>
                </a:solidFill>
                <a:latin typeface="Times New Roman" panose="02020603050405020304" pitchFamily="18" charset="0"/>
                <a:cs typeface="Times New Roman" panose="02020603050405020304" pitchFamily="18" charset="0"/>
              </a:rPr>
              <a:t> non </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abbiano</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prodotto</a:t>
            </a:r>
            <a:r>
              <a:rPr sz="2200" dirty="0">
                <a:solidFill>
                  <a:schemeClr val="tx2"/>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al</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momento</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della</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presentazione</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della</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domanda</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 </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partecipazione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dell’offerta</a:t>
            </a:r>
            <a:r>
              <a:rPr sz="2200" dirty="0">
                <a:solidFill>
                  <a:schemeClr val="tx2"/>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copia</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dell’ultimo</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rapporto</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redatto</a:t>
            </a:r>
            <a:r>
              <a:rPr sz="2200" dirty="0">
                <a:solidFill>
                  <a:schemeClr val="tx2"/>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con </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attestazione</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della</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sua</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conformità</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 </a:t>
            </a:r>
            <a:r>
              <a:rPr sz="2200" dirty="0" err="1">
                <a:solidFill>
                  <a:schemeClr val="tx2"/>
                </a:solidFill>
                <a:latin typeface="Times New Roman" panose="02020603050405020304" pitchFamily="18" charset="0"/>
                <a:cs typeface="Times New Roman" panose="02020603050405020304" pitchFamily="18" charset="0"/>
              </a:rPr>
              <a:t>quello</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trasmesso</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alle</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rappresentanze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sindacali</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aziendali</a:t>
            </a:r>
            <a:r>
              <a:rPr sz="2200" spc="-5" dirty="0">
                <a:solidFill>
                  <a:schemeClr val="tx2"/>
                </a:solidFill>
                <a:latin typeface="Times New Roman" panose="02020603050405020304" pitchFamily="18" charset="0"/>
                <a:cs typeface="Times New Roman" panose="02020603050405020304" pitchFamily="18" charset="0"/>
              </a:rPr>
              <a:t> e </a:t>
            </a:r>
            <a:r>
              <a:rPr sz="2200" spc="-5" dirty="0" err="1">
                <a:solidFill>
                  <a:schemeClr val="tx2"/>
                </a:solidFill>
                <a:latin typeface="Times New Roman" panose="02020603050405020304" pitchFamily="18" charset="0"/>
                <a:cs typeface="Times New Roman" panose="02020603050405020304" pitchFamily="18" charset="0"/>
              </a:rPr>
              <a:t>alla</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consigliera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e al </a:t>
            </a:r>
            <a:r>
              <a:rPr sz="2200" dirty="0">
                <a:solidFill>
                  <a:schemeClr val="tx2"/>
                </a:solidFill>
                <a:latin typeface="Times New Roman" panose="02020603050405020304" pitchFamily="18" charset="0"/>
                <a:cs typeface="Times New Roman" panose="02020603050405020304" pitchFamily="18" charset="0"/>
              </a:rPr>
              <a:t>consigliere </a:t>
            </a:r>
            <a:r>
              <a:rPr sz="2200" spc="-5" dirty="0" err="1">
                <a:solidFill>
                  <a:schemeClr val="tx2"/>
                </a:solidFill>
                <a:latin typeface="Times New Roman" panose="02020603050405020304" pitchFamily="18" charset="0"/>
                <a:cs typeface="Times New Roman" panose="02020603050405020304" pitchFamily="18" charset="0"/>
              </a:rPr>
              <a:t>regionale</a:t>
            </a:r>
            <a:r>
              <a:rPr sz="2200" spc="-5" dirty="0">
                <a:solidFill>
                  <a:schemeClr val="tx2"/>
                </a:solidFill>
                <a:latin typeface="Times New Roman" panose="02020603050405020304" pitchFamily="18" charset="0"/>
                <a:cs typeface="Times New Roman" panose="02020603050405020304" pitchFamily="18" charset="0"/>
              </a:rPr>
              <a:t> di </a:t>
            </a:r>
            <a:r>
              <a:rPr sz="2200" spc="-5" dirty="0" err="1">
                <a:solidFill>
                  <a:schemeClr val="tx2"/>
                </a:solidFill>
                <a:latin typeface="Times New Roman" panose="02020603050405020304" pitchFamily="18" charset="0"/>
                <a:cs typeface="Times New Roman" panose="02020603050405020304" pitchFamily="18" charset="0"/>
              </a:rPr>
              <a:t>parità</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ai</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sensi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comma</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2</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citato</a:t>
            </a:r>
            <a:r>
              <a:rPr sz="2200" spc="1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articolo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46</a:t>
            </a:r>
            <a:endParaRPr lang="it-IT" sz="2200" spc="-5" dirty="0">
              <a:solidFill>
                <a:schemeClr val="tx2"/>
              </a:solidFill>
              <a:latin typeface="Times New Roman" panose="02020603050405020304" pitchFamily="18" charset="0"/>
              <a:cs typeface="Times New Roman" panose="02020603050405020304" pitchFamily="18" charset="0"/>
            </a:endParaRPr>
          </a:p>
          <a:p>
            <a:pPr marL="12700" marR="5080" algn="just">
              <a:lnSpc>
                <a:spcPct val="100000"/>
              </a:lnSpc>
              <a:spcBef>
                <a:spcPts val="1320"/>
              </a:spcBef>
              <a:buAutoNum type="alphaLcParenR" startAt="3"/>
              <a:tabLst>
                <a:tab pos="342265" algn="l"/>
              </a:tabLst>
            </a:pPr>
            <a:endParaRPr sz="2200" dirty="0">
              <a:solidFill>
                <a:schemeClr val="tx2"/>
              </a:solidFill>
              <a:latin typeface="Times New Roman" panose="02020603050405020304" pitchFamily="18" charset="0"/>
              <a:cs typeface="Times New Roman" panose="02020603050405020304" pitchFamily="18" charset="0"/>
            </a:endParaRPr>
          </a:p>
          <a:p>
            <a:pPr marL="361950" marR="6350" indent="-349250" algn="just">
              <a:lnSpc>
                <a:spcPct val="100000"/>
              </a:lnSpc>
              <a:spcBef>
                <a:spcPts val="5"/>
              </a:spcBef>
              <a:buAutoNum type="alphaLcParenR" startAt="3"/>
              <a:tabLst>
                <a:tab pos="386080" algn="l"/>
              </a:tabLst>
            </a:pPr>
            <a:r>
              <a:rPr sz="2200" dirty="0">
                <a:solidFill>
                  <a:schemeClr val="tx2"/>
                </a:solidFill>
                <a:latin typeface="Times New Roman" panose="02020603050405020304" pitchFamily="18" charset="0"/>
                <a:cs typeface="Times New Roman" panose="02020603050405020304" pitchFamily="18" charset="0"/>
              </a:rPr>
              <a:t>l'operatore </a:t>
            </a:r>
            <a:r>
              <a:rPr sz="2200" spc="-5" dirty="0">
                <a:solidFill>
                  <a:schemeClr val="tx2"/>
                </a:solidFill>
                <a:latin typeface="Times New Roman" panose="02020603050405020304" pitchFamily="18" charset="0"/>
                <a:cs typeface="Times New Roman" panose="02020603050405020304" pitchFamily="18" charset="0"/>
              </a:rPr>
              <a:t>economico che sia stato sottoposto a liquidazione giudiziale o </a:t>
            </a:r>
            <a:r>
              <a:rPr sz="2200" spc="-15" dirty="0">
                <a:solidFill>
                  <a:schemeClr val="tx2"/>
                </a:solidFill>
                <a:latin typeface="Times New Roman" panose="02020603050405020304" pitchFamily="18" charset="0"/>
                <a:cs typeface="Times New Roman" panose="02020603050405020304" pitchFamily="18" charset="0"/>
              </a:rPr>
              <a:t>si </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trovi in stato</a:t>
            </a:r>
            <a:r>
              <a:rPr sz="2200" spc="6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 liquidazione coatta o di concordato </a:t>
            </a:r>
            <a:r>
              <a:rPr sz="2200" dirty="0">
                <a:solidFill>
                  <a:schemeClr val="tx2"/>
                </a:solidFill>
                <a:latin typeface="Times New Roman" panose="02020603050405020304" pitchFamily="18" charset="0"/>
                <a:cs typeface="Times New Roman" panose="02020603050405020304" pitchFamily="18" charset="0"/>
              </a:rPr>
              <a:t>preventivo </a:t>
            </a:r>
            <a:r>
              <a:rPr sz="2200" spc="-5" dirty="0">
                <a:solidFill>
                  <a:schemeClr val="tx2"/>
                </a:solidFill>
                <a:latin typeface="Times New Roman" panose="02020603050405020304" pitchFamily="18" charset="0"/>
                <a:cs typeface="Times New Roman" panose="02020603050405020304" pitchFamily="18" charset="0"/>
              </a:rPr>
              <a:t>o nei cui confronti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sia in</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corso</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procedimento</a:t>
            </a:r>
            <a:r>
              <a:rPr sz="2200" spc="4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per</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l’accesso 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una</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tali procedure;</a:t>
            </a:r>
            <a:endParaRPr sz="2200" dirty="0">
              <a:solidFill>
                <a:schemeClr val="tx2"/>
              </a:solidFill>
              <a:latin typeface="Times New Roman" panose="02020603050405020304" pitchFamily="18" charset="0"/>
              <a:cs typeface="Times New Roman" panose="02020603050405020304" pitchFamily="18" charset="0"/>
            </a:endParaRPr>
          </a:p>
        </p:txBody>
      </p:sp>
      <p:pic>
        <p:nvPicPr>
          <p:cNvPr id="11" name="Immagine 10"/>
          <p:cNvPicPr>
            <a:picLocks noChangeAspect="1"/>
          </p:cNvPicPr>
          <p:nvPr/>
        </p:nvPicPr>
        <p:blipFill>
          <a:blip r:embed="rId2"/>
          <a:stretch>
            <a:fillRect/>
          </a:stretch>
        </p:blipFill>
        <p:spPr>
          <a:xfrm>
            <a:off x="304800" y="377190"/>
            <a:ext cx="2249619" cy="646232"/>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p:nvPr/>
        </p:nvSpPr>
        <p:spPr>
          <a:xfrm>
            <a:off x="1705609" y="2335663"/>
            <a:ext cx="6861809" cy="360680"/>
          </a:xfrm>
          <a:prstGeom prst="rect">
            <a:avLst/>
          </a:prstGeom>
        </p:spPr>
        <p:txBody>
          <a:bodyPr vert="horz" wrap="square" lIns="0" tIns="12065" rIns="0" bIns="0" rtlCol="0">
            <a:spAutoFit/>
          </a:bodyPr>
          <a:lstStyle/>
          <a:p>
            <a:pPr marL="12700">
              <a:lnSpc>
                <a:spcPct val="100000"/>
              </a:lnSpc>
              <a:spcBef>
                <a:spcPts val="95"/>
              </a:spcBef>
              <a:tabLst>
                <a:tab pos="518795" algn="l"/>
                <a:tab pos="2091689" algn="l"/>
                <a:tab pos="3702685" algn="l"/>
                <a:tab pos="4895850" algn="l"/>
                <a:tab pos="5558790" algn="l"/>
              </a:tabLst>
            </a:pPr>
            <a:r>
              <a:rPr sz="2200" dirty="0">
                <a:solidFill>
                  <a:schemeClr val="tx2"/>
                </a:solidFill>
                <a:latin typeface="Times New Roman" panose="02020603050405020304" pitchFamily="18" charset="0"/>
                <a:cs typeface="Times New Roman" panose="02020603050405020304" pitchFamily="18" charset="0"/>
              </a:rPr>
              <a:t>e)	</a:t>
            </a:r>
            <a:r>
              <a:rPr sz="2200" dirty="0" err="1">
                <a:solidFill>
                  <a:schemeClr val="tx2"/>
                </a:solidFill>
                <a:latin typeface="Times New Roman" panose="02020603050405020304" pitchFamily="18" charset="0"/>
                <a:cs typeface="Times New Roman" panose="02020603050405020304" pitchFamily="18" charset="0"/>
              </a:rPr>
              <a:t>l'operatore</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economico</a:t>
            </a:r>
            <a:r>
              <a:rPr sz="2200" spc="-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iscritto	</a:t>
            </a:r>
            <a:r>
              <a:rPr sz="2200" b="1" spc="-5" dirty="0">
                <a:solidFill>
                  <a:schemeClr val="tx2"/>
                </a:solidFill>
                <a:latin typeface="Times New Roman" panose="02020603050405020304" pitchFamily="18" charset="0"/>
                <a:cs typeface="Times New Roman" panose="02020603050405020304" pitchFamily="18" charset="0"/>
              </a:rPr>
              <a:t>nel	casellario</a:t>
            </a:r>
            <a:endParaRPr sz="2200" dirty="0">
              <a:solidFill>
                <a:schemeClr val="tx2"/>
              </a:solidFill>
              <a:latin typeface="Times New Roman" panose="02020603050405020304" pitchFamily="18" charset="0"/>
              <a:cs typeface="Times New Roman" panose="02020603050405020304" pitchFamily="18" charset="0"/>
            </a:endParaRPr>
          </a:p>
        </p:txBody>
      </p:sp>
      <p:sp>
        <p:nvSpPr>
          <p:cNvPr id="4" name="object 4"/>
          <p:cNvSpPr txBox="1"/>
          <p:nvPr/>
        </p:nvSpPr>
        <p:spPr>
          <a:xfrm>
            <a:off x="8535542" y="2335663"/>
            <a:ext cx="1547495" cy="360680"/>
          </a:xfrm>
          <a:prstGeom prst="rect">
            <a:avLst/>
          </a:prstGeom>
        </p:spPr>
        <p:txBody>
          <a:bodyPr vert="horz" wrap="square" lIns="0" tIns="12065" rIns="0" bIns="0" rtlCol="0">
            <a:spAutoFit/>
          </a:bodyPr>
          <a:lstStyle/>
          <a:p>
            <a:pPr marL="12700">
              <a:lnSpc>
                <a:spcPct val="100000"/>
              </a:lnSpc>
              <a:spcBef>
                <a:spcPts val="95"/>
              </a:spcBef>
            </a:pPr>
            <a:r>
              <a:rPr sz="2200" b="1" spc="-5" dirty="0">
                <a:solidFill>
                  <a:schemeClr val="tx2"/>
                </a:solidFill>
                <a:latin typeface="Times New Roman" panose="02020603050405020304" pitchFamily="18" charset="0"/>
                <a:cs typeface="Times New Roman" panose="02020603050405020304" pitchFamily="18" charset="0"/>
              </a:rPr>
              <a:t>informatico</a:t>
            </a:r>
            <a:endParaRPr sz="2200" dirty="0">
              <a:solidFill>
                <a:schemeClr val="tx2"/>
              </a:solidFill>
              <a:latin typeface="Times New Roman" panose="02020603050405020304" pitchFamily="18" charset="0"/>
              <a:cs typeface="Times New Roman" panose="02020603050405020304" pitchFamily="18" charset="0"/>
            </a:endParaRPr>
          </a:p>
        </p:txBody>
      </p:sp>
      <p:sp>
        <p:nvSpPr>
          <p:cNvPr id="5" name="object 5"/>
          <p:cNvSpPr txBox="1"/>
          <p:nvPr/>
        </p:nvSpPr>
        <p:spPr>
          <a:xfrm>
            <a:off x="10083037" y="2335663"/>
            <a:ext cx="879475" cy="360680"/>
          </a:xfrm>
          <a:prstGeom prst="rect">
            <a:avLst/>
          </a:prstGeom>
        </p:spPr>
        <p:txBody>
          <a:bodyPr vert="horz" wrap="square" lIns="0" tIns="12065" rIns="0" bIns="0" rtlCol="0">
            <a:spAutoFit/>
          </a:bodyPr>
          <a:lstStyle/>
          <a:p>
            <a:pPr marL="12700">
              <a:lnSpc>
                <a:spcPct val="100000"/>
              </a:lnSpc>
              <a:spcBef>
                <a:spcPts val="95"/>
              </a:spcBef>
            </a:pPr>
            <a:r>
              <a:rPr sz="2200" b="1" spc="-5" dirty="0">
                <a:solidFill>
                  <a:schemeClr val="tx2"/>
                </a:solidFill>
                <a:latin typeface="Times New Roman" panose="02020603050405020304" pitchFamily="18" charset="0"/>
                <a:cs typeface="Times New Roman" panose="02020603050405020304" pitchFamily="18" charset="0"/>
              </a:rPr>
              <a:t>te</a:t>
            </a:r>
            <a:r>
              <a:rPr sz="2200" b="1" spc="10" dirty="0">
                <a:solidFill>
                  <a:schemeClr val="tx2"/>
                </a:solidFill>
                <a:latin typeface="Times New Roman" panose="02020603050405020304" pitchFamily="18" charset="0"/>
                <a:cs typeface="Times New Roman" panose="02020603050405020304" pitchFamily="18" charset="0"/>
              </a:rPr>
              <a:t>n</a:t>
            </a:r>
            <a:r>
              <a:rPr sz="2200" b="1" spc="-5" dirty="0">
                <a:solidFill>
                  <a:schemeClr val="tx2"/>
                </a:solidFill>
                <a:latin typeface="Times New Roman" panose="02020603050405020304" pitchFamily="18" charset="0"/>
                <a:cs typeface="Times New Roman" panose="02020603050405020304" pitchFamily="18" charset="0"/>
              </a:rPr>
              <a:t>uto</a:t>
            </a:r>
            <a:endParaRPr sz="2200" dirty="0">
              <a:solidFill>
                <a:schemeClr val="tx2"/>
              </a:solidFill>
              <a:latin typeface="Times New Roman" panose="02020603050405020304" pitchFamily="18" charset="0"/>
              <a:cs typeface="Times New Roman" panose="02020603050405020304" pitchFamily="18" charset="0"/>
            </a:endParaRPr>
          </a:p>
        </p:txBody>
      </p:sp>
      <p:sp>
        <p:nvSpPr>
          <p:cNvPr id="6" name="object 6"/>
          <p:cNvSpPr txBox="1"/>
          <p:nvPr/>
        </p:nvSpPr>
        <p:spPr>
          <a:xfrm>
            <a:off x="1686559" y="2696343"/>
            <a:ext cx="9763760" cy="2741135"/>
          </a:xfrm>
          <a:prstGeom prst="rect">
            <a:avLst/>
          </a:prstGeom>
        </p:spPr>
        <p:txBody>
          <a:bodyPr vert="horz" wrap="square" lIns="0" tIns="12065" rIns="0" bIns="0" rtlCol="0">
            <a:spAutoFit/>
          </a:bodyPr>
          <a:lstStyle/>
          <a:p>
            <a:pPr marL="533400" marR="5080" algn="just">
              <a:lnSpc>
                <a:spcPct val="100000"/>
              </a:lnSpc>
              <a:spcBef>
                <a:spcPts val="95"/>
              </a:spcBef>
            </a:pPr>
            <a:r>
              <a:rPr sz="2200" b="1" dirty="0">
                <a:solidFill>
                  <a:schemeClr val="tx2"/>
                </a:solidFill>
                <a:latin typeface="Times New Roman" panose="02020603050405020304" pitchFamily="18" charset="0"/>
                <a:cs typeface="Times New Roman" panose="02020603050405020304" pitchFamily="18" charset="0"/>
              </a:rPr>
              <a:t>dall'ANAC </a:t>
            </a:r>
            <a:r>
              <a:rPr sz="2200" spc="-5" dirty="0">
                <a:solidFill>
                  <a:schemeClr val="tx2"/>
                </a:solidFill>
                <a:latin typeface="Times New Roman" panose="02020603050405020304" pitchFamily="18" charset="0"/>
                <a:cs typeface="Times New Roman" panose="02020603050405020304" pitchFamily="18" charset="0"/>
              </a:rPr>
              <a:t>per </a:t>
            </a:r>
            <a:r>
              <a:rPr sz="2200" dirty="0">
                <a:solidFill>
                  <a:schemeClr val="tx2"/>
                </a:solidFill>
                <a:latin typeface="Times New Roman" panose="02020603050405020304" pitchFamily="18" charset="0"/>
                <a:cs typeface="Times New Roman" panose="02020603050405020304" pitchFamily="18" charset="0"/>
              </a:rPr>
              <a:t>aver presentato </a:t>
            </a:r>
            <a:r>
              <a:rPr sz="2200" b="1" dirty="0">
                <a:solidFill>
                  <a:schemeClr val="tx2"/>
                </a:solidFill>
                <a:latin typeface="Times New Roman" panose="02020603050405020304" pitchFamily="18" charset="0"/>
                <a:cs typeface="Times New Roman" panose="02020603050405020304" pitchFamily="18" charset="0"/>
              </a:rPr>
              <a:t>false </a:t>
            </a:r>
            <a:r>
              <a:rPr sz="2200" b="1" spc="-5" dirty="0">
                <a:solidFill>
                  <a:schemeClr val="tx2"/>
                </a:solidFill>
                <a:latin typeface="Times New Roman" panose="02020603050405020304" pitchFamily="18" charset="0"/>
                <a:cs typeface="Times New Roman" panose="02020603050405020304" pitchFamily="18" charset="0"/>
              </a:rPr>
              <a:t>dichiarazioni o </a:t>
            </a:r>
            <a:r>
              <a:rPr sz="2200" b="1" dirty="0">
                <a:solidFill>
                  <a:schemeClr val="tx2"/>
                </a:solidFill>
                <a:latin typeface="Times New Roman" panose="02020603050405020304" pitchFamily="18" charset="0"/>
                <a:cs typeface="Times New Roman" panose="02020603050405020304" pitchFamily="18" charset="0"/>
              </a:rPr>
              <a:t>falsa documentazione </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nelle</a:t>
            </a:r>
            <a:r>
              <a:rPr sz="2200" b="1" dirty="0">
                <a:solidFill>
                  <a:schemeClr val="tx2"/>
                </a:solidFill>
                <a:latin typeface="Times New Roman" panose="02020603050405020304" pitchFamily="18" charset="0"/>
                <a:cs typeface="Times New Roman" panose="02020603050405020304" pitchFamily="18" charset="0"/>
              </a:rPr>
              <a:t> procedure</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di</a:t>
            </a:r>
            <a:r>
              <a:rPr sz="2200" b="1" dirty="0">
                <a:solidFill>
                  <a:schemeClr val="tx2"/>
                </a:solidFill>
                <a:latin typeface="Times New Roman" panose="02020603050405020304" pitchFamily="18" charset="0"/>
                <a:cs typeface="Times New Roman" panose="02020603050405020304" pitchFamily="18" charset="0"/>
              </a:rPr>
              <a:t> gara</a:t>
            </a:r>
            <a:r>
              <a:rPr sz="2200" b="1"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e</a:t>
            </a:r>
            <a:r>
              <a:rPr sz="2200" dirty="0">
                <a:solidFill>
                  <a:schemeClr val="tx2"/>
                </a:solidFill>
                <a:latin typeface="Times New Roman" panose="02020603050405020304" pitchFamily="18" charset="0"/>
                <a:cs typeface="Times New Roman" panose="02020603050405020304" pitchFamily="18" charset="0"/>
              </a:rPr>
              <a:t> negli</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affidamenti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subappalti</a:t>
            </a:r>
            <a:r>
              <a:rPr lang="it-IT"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causa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 </a:t>
            </a:r>
            <a:r>
              <a:rPr sz="2200" dirty="0">
                <a:solidFill>
                  <a:schemeClr val="tx2"/>
                </a:solidFill>
                <a:latin typeface="Times New Roman" panose="02020603050405020304" pitchFamily="18" charset="0"/>
                <a:cs typeface="Times New Roman" panose="02020603050405020304" pitchFamily="18" charset="0"/>
              </a:rPr>
              <a:t> esclusione</a:t>
            </a:r>
            <a:r>
              <a:rPr sz="2200" spc="-5" dirty="0">
                <a:solidFill>
                  <a:schemeClr val="tx2"/>
                </a:solidFill>
                <a:latin typeface="Times New Roman" panose="02020603050405020304" pitchFamily="18" charset="0"/>
                <a:cs typeface="Times New Roman" panose="02020603050405020304" pitchFamily="18" charset="0"/>
              </a:rPr>
              <a:t> perdura</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fino</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quando</a:t>
            </a:r>
            <a:r>
              <a:rPr sz="2200" spc="2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opera</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l'iscrizione</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nel</a:t>
            </a:r>
            <a:r>
              <a:rPr sz="2200" spc="1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casellario</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informatico</a:t>
            </a:r>
            <a:r>
              <a:rPr lang="it-IT" sz="2200" spc="-5" dirty="0">
                <a:solidFill>
                  <a:schemeClr val="tx2"/>
                </a:solidFill>
                <a:latin typeface="Times New Roman" panose="02020603050405020304" pitchFamily="18" charset="0"/>
                <a:cs typeface="Times New Roman" panose="02020603050405020304" pitchFamily="18" charset="0"/>
              </a:rPr>
              <a:t>)</a:t>
            </a:r>
            <a:endParaRPr sz="2200" dirty="0">
              <a:solidFill>
                <a:schemeClr val="tx2"/>
              </a:solidFill>
              <a:latin typeface="Times New Roman" panose="02020603050405020304" pitchFamily="18" charset="0"/>
              <a:cs typeface="Times New Roman" panose="02020603050405020304" pitchFamily="18" charset="0"/>
            </a:endParaRPr>
          </a:p>
          <a:p>
            <a:pPr>
              <a:lnSpc>
                <a:spcPct val="100000"/>
              </a:lnSpc>
              <a:spcBef>
                <a:spcPts val="55"/>
              </a:spcBef>
            </a:pPr>
            <a:endParaRPr sz="2250" dirty="0">
              <a:solidFill>
                <a:schemeClr val="tx2"/>
              </a:solidFill>
              <a:latin typeface="Times New Roman" panose="02020603050405020304" pitchFamily="18" charset="0"/>
              <a:cs typeface="Times New Roman" panose="02020603050405020304" pitchFamily="18" charset="0"/>
            </a:endParaRPr>
          </a:p>
          <a:p>
            <a:pPr marL="533400" marR="5080" indent="-533400" algn="just">
              <a:lnSpc>
                <a:spcPct val="100000"/>
              </a:lnSpc>
            </a:pPr>
            <a:r>
              <a:rPr sz="2200" spc="-5" dirty="0">
                <a:solidFill>
                  <a:schemeClr val="tx2"/>
                </a:solidFill>
                <a:latin typeface="Times New Roman" panose="02020603050405020304" pitchFamily="18" charset="0"/>
                <a:cs typeface="Times New Roman" panose="02020603050405020304" pitchFamily="18" charset="0"/>
              </a:rPr>
              <a:t>f) </a:t>
            </a:r>
            <a:r>
              <a:rPr lang="it-IT"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l'operatore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economico iscritto nel </a:t>
            </a:r>
            <a:r>
              <a:rPr sz="2200" dirty="0">
                <a:solidFill>
                  <a:schemeClr val="tx2"/>
                </a:solidFill>
                <a:latin typeface="Times New Roman" panose="02020603050405020304" pitchFamily="18" charset="0"/>
                <a:cs typeface="Times New Roman" panose="02020603050405020304" pitchFamily="18" charset="0"/>
              </a:rPr>
              <a:t>casellario informatico tenuto </a:t>
            </a:r>
            <a:r>
              <a:rPr sz="2200" spc="-5" dirty="0">
                <a:solidFill>
                  <a:schemeClr val="tx2"/>
                </a:solidFill>
                <a:latin typeface="Times New Roman" panose="02020603050405020304" pitchFamily="18" charset="0"/>
                <a:cs typeface="Times New Roman" panose="02020603050405020304" pitchFamily="18" charset="0"/>
              </a:rPr>
              <a:t>dall'ANAC per </a:t>
            </a:r>
            <a:r>
              <a:rPr sz="2200" spc="-6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aver</a:t>
            </a:r>
            <a:r>
              <a:rPr sz="2200" dirty="0">
                <a:solidFill>
                  <a:schemeClr val="tx2"/>
                </a:solidFill>
                <a:latin typeface="Times New Roman" panose="02020603050405020304" pitchFamily="18" charset="0"/>
                <a:cs typeface="Times New Roman" panose="02020603050405020304" pitchFamily="18" charset="0"/>
              </a:rPr>
              <a:t> presentato</a:t>
            </a:r>
            <a:r>
              <a:rPr sz="2200" spc="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false</a:t>
            </a:r>
            <a:r>
              <a:rPr sz="2200" b="1" spc="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dichiarazioni</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o</a:t>
            </a:r>
            <a:r>
              <a:rPr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falsa</a:t>
            </a:r>
            <a:r>
              <a:rPr sz="2200" b="1" dirty="0">
                <a:solidFill>
                  <a:schemeClr val="tx2"/>
                </a:solidFill>
                <a:latin typeface="Times New Roman" panose="02020603050405020304" pitchFamily="18" charset="0"/>
                <a:cs typeface="Times New Roman" panose="02020603050405020304" pitchFamily="18" charset="0"/>
              </a:rPr>
              <a:t> documentazione</a:t>
            </a:r>
            <a:r>
              <a:rPr sz="2200" b="1" spc="5"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ai</a:t>
            </a:r>
            <a:r>
              <a:rPr sz="2200" b="1" dirty="0">
                <a:solidFill>
                  <a:schemeClr val="tx2"/>
                </a:solidFill>
                <a:latin typeface="Times New Roman" panose="02020603050405020304" pitchFamily="18" charset="0"/>
                <a:cs typeface="Times New Roman" panose="02020603050405020304" pitchFamily="18" charset="0"/>
              </a:rPr>
              <a:t> fini</a:t>
            </a:r>
            <a:r>
              <a:rPr sz="2200" b="1" spc="5"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del </a:t>
            </a:r>
            <a:r>
              <a:rPr sz="2200" b="1" spc="-600" dirty="0">
                <a:solidFill>
                  <a:schemeClr val="tx2"/>
                </a:solidFill>
                <a:latin typeface="Times New Roman" panose="02020603050405020304" pitchFamily="18" charset="0"/>
                <a:cs typeface="Times New Roman" panose="02020603050405020304" pitchFamily="18" charset="0"/>
              </a:rPr>
              <a:t> </a:t>
            </a:r>
            <a:r>
              <a:rPr sz="2200" b="1" dirty="0">
                <a:solidFill>
                  <a:schemeClr val="tx2"/>
                </a:solidFill>
                <a:latin typeface="Times New Roman" panose="02020603050405020304" pitchFamily="18" charset="0"/>
                <a:cs typeface="Times New Roman" panose="02020603050405020304" pitchFamily="18" charset="0"/>
              </a:rPr>
              <a:t>rilascio dell'attestazione </a:t>
            </a:r>
            <a:r>
              <a:rPr sz="2200" b="1" spc="-5" dirty="0">
                <a:solidFill>
                  <a:schemeClr val="tx2"/>
                </a:solidFill>
                <a:latin typeface="Times New Roman" panose="02020603050405020304" pitchFamily="18" charset="0"/>
                <a:cs typeface="Times New Roman" panose="02020603050405020304" pitchFamily="18" charset="0"/>
              </a:rPr>
              <a:t>di </a:t>
            </a:r>
            <a:r>
              <a:rPr sz="2200" b="1" dirty="0">
                <a:solidFill>
                  <a:schemeClr val="tx2"/>
                </a:solidFill>
                <a:latin typeface="Times New Roman" panose="02020603050405020304" pitchFamily="18" charset="0"/>
                <a:cs typeface="Times New Roman" panose="02020603050405020304" pitchFamily="18" charset="0"/>
              </a:rPr>
              <a:t>qualificazione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per il periodo durante il </a:t>
            </a:r>
            <a:r>
              <a:rPr sz="2200" dirty="0">
                <a:solidFill>
                  <a:schemeClr val="tx2"/>
                </a:solidFill>
                <a:latin typeface="Times New Roman" panose="02020603050405020304" pitchFamily="18" charset="0"/>
                <a:cs typeface="Times New Roman" panose="02020603050405020304" pitchFamily="18" charset="0"/>
              </a:rPr>
              <a:t>quale </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perdura</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l'iscrizione</a:t>
            </a:r>
            <a:endParaRPr sz="2200" dirty="0">
              <a:solidFill>
                <a:schemeClr val="tx2"/>
              </a:solidFill>
              <a:latin typeface="Times New Roman" panose="02020603050405020304" pitchFamily="18" charset="0"/>
              <a:cs typeface="Times New Roman" panose="02020603050405020304" pitchFamily="18" charset="0"/>
            </a:endParaRPr>
          </a:p>
        </p:txBody>
      </p:sp>
      <p:sp>
        <p:nvSpPr>
          <p:cNvPr id="13" name="object 13"/>
          <p:cNvSpPr txBox="1">
            <a:spLocks noGrp="1"/>
          </p:cNvSpPr>
          <p:nvPr>
            <p:ph type="title"/>
          </p:nvPr>
        </p:nvSpPr>
        <p:spPr>
          <a:xfrm>
            <a:off x="4038600" y="1013650"/>
            <a:ext cx="3453129" cy="1072515"/>
          </a:xfrm>
          <a:prstGeom prst="rect">
            <a:avLst/>
          </a:prstGeom>
          <a:effectLst>
            <a:outerShdw blurRad="50800" dist="38100" dir="2700000" algn="tl" rotWithShape="0">
              <a:prstClr val="black">
                <a:alpha val="40000"/>
              </a:prstClr>
            </a:outerShdw>
          </a:effectLst>
        </p:spPr>
        <p:txBody>
          <a:bodyPr vert="horz" wrap="square" lIns="0" tIns="100330" rIns="0" bIns="0" rtlCol="0">
            <a:spAutoFit/>
          </a:bodyPr>
          <a:lstStyle/>
          <a:p>
            <a:pPr marL="370205" algn="ctr">
              <a:lnSpc>
                <a:spcPct val="100000"/>
              </a:lnSpc>
              <a:spcBef>
                <a:spcPts val="790"/>
              </a:spcBef>
            </a:pPr>
            <a:r>
              <a:rPr spc="-95" dirty="0">
                <a:latin typeface="Times New Roman" panose="02020603050405020304" pitchFamily="18" charset="0"/>
                <a:cs typeface="Times New Roman" panose="02020603050405020304" pitchFamily="18" charset="0"/>
              </a:rPr>
              <a:t>A</a:t>
            </a:r>
            <a:r>
              <a:rPr lang="it-IT" spc="-95" dirty="0" err="1">
                <a:latin typeface="Times New Roman" panose="02020603050405020304" pitchFamily="18" charset="0"/>
                <a:cs typeface="Times New Roman" panose="02020603050405020304" pitchFamily="18" charset="0"/>
              </a:rPr>
              <a:t>rt</a:t>
            </a:r>
            <a:r>
              <a:rPr spc="-95" dirty="0">
                <a:latin typeface="Times New Roman" panose="02020603050405020304" pitchFamily="18" charset="0"/>
                <a:cs typeface="Times New Roman" panose="02020603050405020304" pitchFamily="18" charset="0"/>
              </a:rPr>
              <a:t>.</a:t>
            </a:r>
            <a:r>
              <a:rPr spc="-30"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94</a:t>
            </a:r>
            <a:r>
              <a:rPr spc="-1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co.</a:t>
            </a:r>
            <a:r>
              <a:rPr spc="-25" dirty="0">
                <a:latin typeface="Times New Roman" panose="02020603050405020304" pitchFamily="18" charset="0"/>
                <a:cs typeface="Times New Roman" panose="02020603050405020304" pitchFamily="18" charset="0"/>
              </a:rPr>
              <a:t> </a:t>
            </a:r>
            <a:r>
              <a:rPr spc="-5" dirty="0">
                <a:latin typeface="Times New Roman" panose="02020603050405020304" pitchFamily="18" charset="0"/>
                <a:cs typeface="Times New Roman" panose="02020603050405020304" pitchFamily="18" charset="0"/>
              </a:rPr>
              <a:t>5</a:t>
            </a:r>
            <a:endParaRPr sz="3200" dirty="0">
              <a:latin typeface="Times New Roman" panose="02020603050405020304" pitchFamily="18" charset="0"/>
              <a:cs typeface="Times New Roman" panose="02020603050405020304" pitchFamily="18" charset="0"/>
            </a:endParaRPr>
          </a:p>
          <a:p>
            <a:pPr marL="12700" algn="ctr">
              <a:lnSpc>
                <a:spcPct val="100000"/>
              </a:lnSpc>
              <a:spcBef>
                <a:spcPts val="350"/>
              </a:spcBef>
            </a:pPr>
            <a:r>
              <a:rPr sz="2000" spc="-15" dirty="0">
                <a:solidFill>
                  <a:srgbClr val="FF0000"/>
                </a:solidFill>
                <a:latin typeface="Times New Roman" panose="02020603050405020304" pitchFamily="18" charset="0"/>
                <a:cs typeface="Times New Roman" panose="02020603050405020304" pitchFamily="18" charset="0"/>
              </a:rPr>
              <a:t>Ulteriori</a:t>
            </a:r>
            <a:r>
              <a:rPr sz="2000" spc="-55" dirty="0">
                <a:solidFill>
                  <a:srgbClr val="FF0000"/>
                </a:solidFill>
                <a:latin typeface="Times New Roman" panose="02020603050405020304" pitchFamily="18" charset="0"/>
                <a:cs typeface="Times New Roman" panose="02020603050405020304" pitchFamily="18" charset="0"/>
              </a:rPr>
              <a:t> </a:t>
            </a:r>
            <a:r>
              <a:rPr sz="2000" spc="-10" dirty="0">
                <a:solidFill>
                  <a:srgbClr val="FF0000"/>
                </a:solidFill>
                <a:latin typeface="Times New Roman" panose="02020603050405020304" pitchFamily="18" charset="0"/>
                <a:cs typeface="Times New Roman" panose="02020603050405020304" pitchFamily="18" charset="0"/>
              </a:rPr>
              <a:t>ipotesi</a:t>
            </a:r>
            <a:r>
              <a:rPr sz="2000" spc="-35" dirty="0">
                <a:solidFill>
                  <a:srgbClr val="FF0000"/>
                </a:solidFill>
                <a:latin typeface="Times New Roman" panose="02020603050405020304" pitchFamily="18" charset="0"/>
                <a:cs typeface="Times New Roman" panose="02020603050405020304" pitchFamily="18" charset="0"/>
              </a:rPr>
              <a:t> </a:t>
            </a:r>
            <a:r>
              <a:rPr sz="2000" spc="-10" dirty="0">
                <a:solidFill>
                  <a:srgbClr val="FF0000"/>
                </a:solidFill>
                <a:latin typeface="Times New Roman" panose="02020603050405020304" pitchFamily="18" charset="0"/>
                <a:cs typeface="Times New Roman" panose="02020603050405020304" pitchFamily="18" charset="0"/>
              </a:rPr>
              <a:t>di</a:t>
            </a:r>
            <a:r>
              <a:rPr sz="2000" spc="-40" dirty="0">
                <a:solidFill>
                  <a:srgbClr val="FF0000"/>
                </a:solidFill>
                <a:latin typeface="Times New Roman" panose="02020603050405020304" pitchFamily="18" charset="0"/>
                <a:cs typeface="Times New Roman" panose="02020603050405020304" pitchFamily="18" charset="0"/>
              </a:rPr>
              <a:t> </a:t>
            </a:r>
            <a:r>
              <a:rPr sz="2000" spc="-15" dirty="0">
                <a:solidFill>
                  <a:srgbClr val="FF0000"/>
                </a:solidFill>
                <a:latin typeface="Times New Roman" panose="02020603050405020304" pitchFamily="18" charset="0"/>
                <a:cs typeface="Times New Roman" panose="02020603050405020304" pitchFamily="18" charset="0"/>
              </a:rPr>
              <a:t>esclusioni</a:t>
            </a:r>
            <a:endParaRPr sz="2000" dirty="0">
              <a:latin typeface="Times New Roman" panose="02020603050405020304" pitchFamily="18" charset="0"/>
              <a:cs typeface="Times New Roman" panose="02020603050405020304" pitchFamily="18" charset="0"/>
            </a:endParaRPr>
          </a:p>
        </p:txBody>
      </p:sp>
      <p:pic>
        <p:nvPicPr>
          <p:cNvPr id="14" name="Immagine 13"/>
          <p:cNvPicPr>
            <a:picLocks noChangeAspect="1"/>
          </p:cNvPicPr>
          <p:nvPr/>
        </p:nvPicPr>
        <p:blipFill>
          <a:blip r:embed="rId2"/>
          <a:stretch>
            <a:fillRect/>
          </a:stretch>
        </p:blipFill>
        <p:spPr>
          <a:xfrm>
            <a:off x="304800" y="489203"/>
            <a:ext cx="2249619" cy="646232"/>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3" name="object 3"/>
          <p:cNvGrpSpPr/>
          <p:nvPr/>
        </p:nvGrpSpPr>
        <p:grpSpPr>
          <a:xfrm>
            <a:off x="4716779" y="359663"/>
            <a:ext cx="3809365" cy="1116330"/>
            <a:chOff x="4716779" y="359663"/>
            <a:chExt cx="3809365" cy="1116330"/>
          </a:xfrm>
        </p:grpSpPr>
        <p:pic>
          <p:nvPicPr>
            <p:cNvPr id="4" name="object 4"/>
            <p:cNvPicPr/>
            <p:nvPr/>
          </p:nvPicPr>
          <p:blipFill>
            <a:blip r:embed="rId2" cstate="print"/>
            <a:stretch>
              <a:fillRect/>
            </a:stretch>
          </p:blipFill>
          <p:spPr>
            <a:xfrm>
              <a:off x="4716779" y="359663"/>
              <a:ext cx="1024889" cy="1116329"/>
            </a:xfrm>
            <a:prstGeom prst="rect">
              <a:avLst/>
            </a:prstGeom>
          </p:spPr>
        </p:pic>
        <p:pic>
          <p:nvPicPr>
            <p:cNvPr id="5" name="object 5"/>
            <p:cNvPicPr/>
            <p:nvPr/>
          </p:nvPicPr>
          <p:blipFill>
            <a:blip r:embed="rId3" cstate="print"/>
            <a:stretch>
              <a:fillRect/>
            </a:stretch>
          </p:blipFill>
          <p:spPr>
            <a:xfrm>
              <a:off x="5143499" y="489203"/>
              <a:ext cx="1034034" cy="902970"/>
            </a:xfrm>
            <a:prstGeom prst="rect">
              <a:avLst/>
            </a:prstGeom>
          </p:spPr>
        </p:pic>
        <p:pic>
          <p:nvPicPr>
            <p:cNvPr id="6" name="object 6"/>
            <p:cNvPicPr/>
            <p:nvPr/>
          </p:nvPicPr>
          <p:blipFill>
            <a:blip r:embed="rId4" cstate="print"/>
            <a:stretch>
              <a:fillRect/>
            </a:stretch>
          </p:blipFill>
          <p:spPr>
            <a:xfrm>
              <a:off x="5579363" y="359663"/>
              <a:ext cx="1648206" cy="1116329"/>
            </a:xfrm>
            <a:prstGeom prst="rect">
              <a:avLst/>
            </a:prstGeom>
          </p:spPr>
        </p:pic>
        <p:pic>
          <p:nvPicPr>
            <p:cNvPr id="7" name="object 7"/>
            <p:cNvPicPr/>
            <p:nvPr/>
          </p:nvPicPr>
          <p:blipFill>
            <a:blip r:embed="rId5" cstate="print"/>
            <a:stretch>
              <a:fillRect/>
            </a:stretch>
          </p:blipFill>
          <p:spPr>
            <a:xfrm>
              <a:off x="6568439" y="359663"/>
              <a:ext cx="1250442" cy="1116329"/>
            </a:xfrm>
            <a:prstGeom prst="rect">
              <a:avLst/>
            </a:prstGeom>
          </p:spPr>
        </p:pic>
        <p:pic>
          <p:nvPicPr>
            <p:cNvPr id="8" name="object 8"/>
            <p:cNvPicPr/>
            <p:nvPr/>
          </p:nvPicPr>
          <p:blipFill>
            <a:blip r:embed="rId6" cstate="print"/>
            <a:stretch>
              <a:fillRect/>
            </a:stretch>
          </p:blipFill>
          <p:spPr>
            <a:xfrm>
              <a:off x="7159751" y="359663"/>
              <a:ext cx="1366266" cy="1116329"/>
            </a:xfrm>
            <a:prstGeom prst="rect">
              <a:avLst/>
            </a:prstGeom>
          </p:spPr>
        </p:pic>
      </p:grpSp>
      <p:sp>
        <p:nvSpPr>
          <p:cNvPr id="9" name="object 9"/>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95" dirty="0"/>
              <a:t>A</a:t>
            </a:r>
            <a:r>
              <a:rPr sz="3200" spc="-95" dirty="0"/>
              <a:t>RT</a:t>
            </a:r>
            <a:r>
              <a:rPr spc="-95" dirty="0"/>
              <a:t>.</a:t>
            </a:r>
            <a:r>
              <a:rPr spc="-35" dirty="0"/>
              <a:t> </a:t>
            </a:r>
            <a:r>
              <a:rPr spc="-5" dirty="0"/>
              <a:t>94</a:t>
            </a:r>
            <a:r>
              <a:rPr spc="-15" dirty="0"/>
              <a:t> </a:t>
            </a:r>
            <a:r>
              <a:rPr spc="-5" dirty="0"/>
              <a:t>co.</a:t>
            </a:r>
            <a:r>
              <a:rPr spc="-30" dirty="0"/>
              <a:t> </a:t>
            </a:r>
            <a:r>
              <a:rPr spc="-5" dirty="0"/>
              <a:t>6</a:t>
            </a:r>
            <a:endParaRPr sz="3200" dirty="0"/>
          </a:p>
        </p:txBody>
      </p:sp>
      <p:sp>
        <p:nvSpPr>
          <p:cNvPr id="10" name="object 10"/>
          <p:cNvSpPr txBox="1"/>
          <p:nvPr/>
        </p:nvSpPr>
        <p:spPr>
          <a:xfrm>
            <a:off x="1366204" y="1264921"/>
            <a:ext cx="9763760" cy="5158463"/>
          </a:xfrm>
          <a:prstGeom prst="rect">
            <a:avLst/>
          </a:prstGeom>
        </p:spPr>
        <p:txBody>
          <a:bodyPr vert="horz" wrap="square" lIns="0" tIns="13335" rIns="0" bIns="0" rtlCol="0">
            <a:spAutoFit/>
          </a:bodyPr>
          <a:lstStyle/>
          <a:p>
            <a:pPr marR="373380" algn="ctr">
              <a:lnSpc>
                <a:spcPct val="100000"/>
              </a:lnSpc>
              <a:spcBef>
                <a:spcPts val="105"/>
              </a:spcBef>
            </a:pPr>
            <a:r>
              <a:rPr sz="2000" b="1" spc="-20" dirty="0" err="1">
                <a:solidFill>
                  <a:srgbClr val="FF0000"/>
                </a:solidFill>
                <a:latin typeface="Times New Roman" panose="02020603050405020304" pitchFamily="18" charset="0"/>
                <a:cs typeface="Times New Roman" panose="02020603050405020304" pitchFamily="18" charset="0"/>
              </a:rPr>
              <a:t>Violazioni</a:t>
            </a:r>
            <a:r>
              <a:rPr sz="2000" b="1" spc="-10" dirty="0">
                <a:solidFill>
                  <a:srgbClr val="FF0000"/>
                </a:solidFill>
                <a:latin typeface="Times New Roman" panose="02020603050405020304" pitchFamily="18" charset="0"/>
                <a:cs typeface="Times New Roman" panose="02020603050405020304" pitchFamily="18" charset="0"/>
              </a:rPr>
              <a:t> </a:t>
            </a:r>
            <a:r>
              <a:rPr sz="2000" b="1" spc="-15" dirty="0">
                <a:solidFill>
                  <a:srgbClr val="FF0000"/>
                </a:solidFill>
                <a:latin typeface="Times New Roman" panose="02020603050405020304" pitchFamily="18" charset="0"/>
                <a:cs typeface="Times New Roman" panose="02020603050405020304" pitchFamily="18" charset="0"/>
              </a:rPr>
              <a:t>relative</a:t>
            </a:r>
            <a:r>
              <a:rPr sz="2000" b="1" spc="-20" dirty="0">
                <a:solidFill>
                  <a:srgbClr val="FF0000"/>
                </a:solidFill>
                <a:latin typeface="Times New Roman" panose="02020603050405020304" pitchFamily="18" charset="0"/>
                <a:cs typeface="Times New Roman" panose="02020603050405020304" pitchFamily="18" charset="0"/>
              </a:rPr>
              <a:t> </a:t>
            </a:r>
            <a:r>
              <a:rPr sz="2000" b="1" spc="-10" dirty="0" err="1">
                <a:solidFill>
                  <a:srgbClr val="FF0000"/>
                </a:solidFill>
                <a:latin typeface="Times New Roman" panose="02020603050405020304" pitchFamily="18" charset="0"/>
                <a:cs typeface="Times New Roman" panose="02020603050405020304" pitchFamily="18" charset="0"/>
              </a:rPr>
              <a:t>pagamento</a:t>
            </a:r>
            <a:r>
              <a:rPr sz="2000" b="1" spc="-20" dirty="0">
                <a:solidFill>
                  <a:srgbClr val="FF0000"/>
                </a:solidFill>
                <a:latin typeface="Times New Roman" panose="02020603050405020304" pitchFamily="18" charset="0"/>
                <a:cs typeface="Times New Roman" panose="02020603050405020304" pitchFamily="18" charset="0"/>
              </a:rPr>
              <a:t> </a:t>
            </a:r>
            <a:r>
              <a:rPr sz="2000" b="1" spc="-15" dirty="0" err="1">
                <a:solidFill>
                  <a:srgbClr val="FF0000"/>
                </a:solidFill>
                <a:latin typeface="Times New Roman" panose="02020603050405020304" pitchFamily="18" charset="0"/>
                <a:cs typeface="Times New Roman" panose="02020603050405020304" pitchFamily="18" charset="0"/>
              </a:rPr>
              <a:t>delle</a:t>
            </a:r>
            <a:r>
              <a:rPr sz="2000" b="1" spc="-25" dirty="0">
                <a:solidFill>
                  <a:srgbClr val="FF0000"/>
                </a:solidFill>
                <a:latin typeface="Times New Roman" panose="02020603050405020304" pitchFamily="18" charset="0"/>
                <a:cs typeface="Times New Roman" panose="02020603050405020304" pitchFamily="18" charset="0"/>
              </a:rPr>
              <a:t> </a:t>
            </a:r>
            <a:r>
              <a:rPr sz="2000" b="1" spc="-15" dirty="0" err="1">
                <a:solidFill>
                  <a:srgbClr val="FF0000"/>
                </a:solidFill>
                <a:latin typeface="Times New Roman" panose="02020603050405020304" pitchFamily="18" charset="0"/>
                <a:cs typeface="Times New Roman" panose="02020603050405020304" pitchFamily="18" charset="0"/>
              </a:rPr>
              <a:t>imposte</a:t>
            </a:r>
            <a:r>
              <a:rPr sz="2000" b="1" spc="-15" dirty="0">
                <a:solidFill>
                  <a:srgbClr val="FF0000"/>
                </a:solidFill>
                <a:latin typeface="Times New Roman" panose="02020603050405020304" pitchFamily="18" charset="0"/>
                <a:cs typeface="Times New Roman" panose="02020603050405020304" pitchFamily="18" charset="0"/>
              </a:rPr>
              <a:t>,</a:t>
            </a:r>
            <a:r>
              <a:rPr sz="2000" b="1" spc="-25" dirty="0">
                <a:solidFill>
                  <a:srgbClr val="FF0000"/>
                </a:solidFill>
                <a:latin typeface="Times New Roman" panose="02020603050405020304" pitchFamily="18" charset="0"/>
                <a:cs typeface="Times New Roman" panose="02020603050405020304" pitchFamily="18" charset="0"/>
              </a:rPr>
              <a:t> </a:t>
            </a:r>
            <a:r>
              <a:rPr sz="2000" b="1" spc="-10" dirty="0" err="1">
                <a:solidFill>
                  <a:srgbClr val="FF0000"/>
                </a:solidFill>
                <a:latin typeface="Times New Roman" panose="02020603050405020304" pitchFamily="18" charset="0"/>
                <a:cs typeface="Times New Roman" panose="02020603050405020304" pitchFamily="18" charset="0"/>
              </a:rPr>
              <a:t>tasse</a:t>
            </a:r>
            <a:r>
              <a:rPr sz="2000" b="1" spc="-30"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e</a:t>
            </a:r>
            <a:r>
              <a:rPr sz="2000" b="1" spc="-20" dirty="0">
                <a:solidFill>
                  <a:srgbClr val="FF0000"/>
                </a:solidFill>
                <a:latin typeface="Times New Roman" panose="02020603050405020304" pitchFamily="18" charset="0"/>
                <a:cs typeface="Times New Roman" panose="02020603050405020304" pitchFamily="18" charset="0"/>
              </a:rPr>
              <a:t> </a:t>
            </a:r>
            <a:r>
              <a:rPr sz="2000" b="1" spc="-15" dirty="0" err="1">
                <a:solidFill>
                  <a:srgbClr val="FF0000"/>
                </a:solidFill>
                <a:latin typeface="Times New Roman" panose="02020603050405020304" pitchFamily="18" charset="0"/>
                <a:cs typeface="Times New Roman" panose="02020603050405020304" pitchFamily="18" charset="0"/>
              </a:rPr>
              <a:t>contributi</a:t>
            </a:r>
            <a:endParaRPr sz="2000" dirty="0">
              <a:latin typeface="Times New Roman" panose="02020603050405020304" pitchFamily="18" charset="0"/>
              <a:cs typeface="Times New Roman" panose="02020603050405020304" pitchFamily="18" charset="0"/>
            </a:endParaRPr>
          </a:p>
          <a:p>
            <a:pPr marR="372745" algn="ctr">
              <a:lnSpc>
                <a:spcPct val="100000"/>
              </a:lnSpc>
            </a:pPr>
            <a:r>
              <a:rPr sz="2000" b="1" spc="-15" dirty="0" err="1">
                <a:solidFill>
                  <a:srgbClr val="FF0000"/>
                </a:solidFill>
                <a:latin typeface="Times New Roman" panose="02020603050405020304" pitchFamily="18" charset="0"/>
                <a:cs typeface="Times New Roman" panose="02020603050405020304" pitchFamily="18" charset="0"/>
              </a:rPr>
              <a:t>previdenziali</a:t>
            </a:r>
            <a:endParaRPr sz="2000" dirty="0">
              <a:latin typeface="Times New Roman" panose="02020603050405020304" pitchFamily="18" charset="0"/>
              <a:cs typeface="Times New Roman" panose="02020603050405020304" pitchFamily="18" charset="0"/>
            </a:endParaRPr>
          </a:p>
          <a:p>
            <a:pPr marL="442913" marR="5080" indent="-430213" algn="just">
              <a:lnSpc>
                <a:spcPct val="100000"/>
              </a:lnSpc>
              <a:spcBef>
                <a:spcPts val="1019"/>
              </a:spcBef>
            </a:pPr>
            <a:r>
              <a:rPr sz="2200" dirty="0">
                <a:solidFill>
                  <a:schemeClr val="tx2"/>
                </a:solidFill>
                <a:latin typeface="Times New Roman" panose="02020603050405020304" pitchFamily="18" charset="0"/>
                <a:cs typeface="Times New Roman" panose="02020603050405020304" pitchFamily="18" charset="0"/>
              </a:rPr>
              <a:t>6. </a:t>
            </a:r>
            <a:r>
              <a:rPr sz="2200" spc="-5" dirty="0">
                <a:solidFill>
                  <a:schemeClr val="tx2"/>
                </a:solidFill>
                <a:latin typeface="Times New Roman" panose="02020603050405020304" pitchFamily="18" charset="0"/>
                <a:cs typeface="Times New Roman" panose="02020603050405020304" pitchFamily="18" charset="0"/>
              </a:rPr>
              <a:t>È inoltre </a:t>
            </a:r>
            <a:r>
              <a:rPr sz="2200" dirty="0">
                <a:solidFill>
                  <a:schemeClr val="tx2"/>
                </a:solidFill>
                <a:latin typeface="Times New Roman" panose="02020603050405020304" pitchFamily="18" charset="0"/>
                <a:cs typeface="Times New Roman" panose="02020603050405020304" pitchFamily="18" charset="0"/>
              </a:rPr>
              <a:t>escluso </a:t>
            </a:r>
            <a:r>
              <a:rPr sz="2200" spc="-10" dirty="0">
                <a:solidFill>
                  <a:schemeClr val="tx2"/>
                </a:solidFill>
                <a:latin typeface="Times New Roman" panose="02020603050405020304" pitchFamily="18" charset="0"/>
                <a:cs typeface="Times New Roman" panose="02020603050405020304" pitchFamily="18" charset="0"/>
              </a:rPr>
              <a:t>l’operatore </a:t>
            </a:r>
            <a:r>
              <a:rPr sz="2200" spc="-5" dirty="0">
                <a:solidFill>
                  <a:schemeClr val="tx2"/>
                </a:solidFill>
                <a:latin typeface="Times New Roman" panose="02020603050405020304" pitchFamily="18" charset="0"/>
                <a:cs typeface="Times New Roman" panose="02020603050405020304" pitchFamily="18" charset="0"/>
              </a:rPr>
              <a:t>economico che ha </a:t>
            </a:r>
            <a:r>
              <a:rPr sz="2200" dirty="0">
                <a:solidFill>
                  <a:schemeClr val="tx2"/>
                </a:solidFill>
                <a:latin typeface="Times New Roman" panose="02020603050405020304" pitchFamily="18" charset="0"/>
                <a:cs typeface="Times New Roman" panose="02020603050405020304" pitchFamily="18" charset="0"/>
              </a:rPr>
              <a:t>commesso </a:t>
            </a:r>
            <a:r>
              <a:rPr sz="2200" spc="-5" dirty="0">
                <a:solidFill>
                  <a:schemeClr val="tx2"/>
                </a:solidFill>
                <a:latin typeface="Times New Roman" panose="02020603050405020304" pitchFamily="18" charset="0"/>
                <a:cs typeface="Times New Roman" panose="02020603050405020304" pitchFamily="18" charset="0"/>
              </a:rPr>
              <a:t>violazioni </a:t>
            </a:r>
            <a:r>
              <a:rPr sz="2200" dirty="0">
                <a:solidFill>
                  <a:schemeClr val="tx2"/>
                </a:solidFill>
                <a:latin typeface="Times New Roman" panose="02020603050405020304" pitchFamily="18" charset="0"/>
                <a:cs typeface="Times New Roman" panose="02020603050405020304" pitchFamily="18" charset="0"/>
              </a:rPr>
              <a:t>gravi, </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definitivamente </a:t>
            </a:r>
            <a:r>
              <a:rPr sz="2200" spc="-5" dirty="0">
                <a:solidFill>
                  <a:schemeClr val="tx2"/>
                </a:solidFill>
                <a:latin typeface="Times New Roman" panose="02020603050405020304" pitchFamily="18" charset="0"/>
                <a:cs typeface="Times New Roman" panose="02020603050405020304" pitchFamily="18" charset="0"/>
              </a:rPr>
              <a:t>accertate, degli obblighi relativi al pagamento delle </a:t>
            </a:r>
            <a:r>
              <a:rPr sz="2200" dirty="0">
                <a:solidFill>
                  <a:schemeClr val="tx2"/>
                </a:solidFill>
                <a:latin typeface="Times New Roman" panose="02020603050405020304" pitchFamily="18" charset="0"/>
                <a:cs typeface="Times New Roman" panose="02020603050405020304" pitchFamily="18" charset="0"/>
              </a:rPr>
              <a:t>imposte </a:t>
            </a:r>
            <a:r>
              <a:rPr sz="2200" spc="-5" dirty="0">
                <a:solidFill>
                  <a:schemeClr val="tx2"/>
                </a:solidFill>
                <a:latin typeface="Times New Roman" panose="02020603050405020304" pitchFamily="18" charset="0"/>
                <a:cs typeface="Times New Roman" panose="02020603050405020304" pitchFamily="18" charset="0"/>
              </a:rPr>
              <a:t>e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tasse o dei </a:t>
            </a:r>
            <a:r>
              <a:rPr sz="2200" dirty="0">
                <a:solidFill>
                  <a:schemeClr val="tx2"/>
                </a:solidFill>
                <a:latin typeface="Times New Roman" panose="02020603050405020304" pitchFamily="18" charset="0"/>
                <a:cs typeface="Times New Roman" panose="02020603050405020304" pitchFamily="18" charset="0"/>
              </a:rPr>
              <a:t>contributi </a:t>
            </a:r>
            <a:r>
              <a:rPr sz="2200" spc="-5" dirty="0">
                <a:solidFill>
                  <a:schemeClr val="tx2"/>
                </a:solidFill>
                <a:latin typeface="Times New Roman" panose="02020603050405020304" pitchFamily="18" charset="0"/>
                <a:cs typeface="Times New Roman" panose="02020603050405020304" pitchFamily="18" charset="0"/>
              </a:rPr>
              <a:t>previdenziali, secondo la legislazione italiana o quella </a:t>
            </a:r>
            <a:r>
              <a:rPr sz="2200" dirty="0">
                <a:solidFill>
                  <a:schemeClr val="tx2"/>
                </a:solidFill>
                <a:latin typeface="Times New Roman" panose="02020603050405020304" pitchFamily="18" charset="0"/>
                <a:cs typeface="Times New Roman" panose="02020603050405020304" pitchFamily="18" charset="0"/>
              </a:rPr>
              <a:t> dello</a:t>
            </a:r>
            <a:r>
              <a:rPr sz="2200" spc="-5" dirty="0">
                <a:solidFill>
                  <a:schemeClr val="tx2"/>
                </a:solidFill>
                <a:latin typeface="Times New Roman" panose="02020603050405020304" pitchFamily="18" charset="0"/>
                <a:cs typeface="Times New Roman" panose="02020603050405020304" pitchFamily="18" charset="0"/>
              </a:rPr>
              <a:t> Stato</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a:t>
            </a:r>
            <a:r>
              <a:rPr sz="2200" spc="-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cui</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sono</a:t>
            </a:r>
            <a:r>
              <a:rPr sz="2200" spc="1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stabiliti</a:t>
            </a:r>
            <a:endParaRPr sz="2200" dirty="0">
              <a:solidFill>
                <a:schemeClr val="tx2"/>
              </a:solidFill>
              <a:latin typeface="Times New Roman" panose="02020603050405020304" pitchFamily="18" charset="0"/>
              <a:cs typeface="Times New Roman" panose="02020603050405020304" pitchFamily="18" charset="0"/>
            </a:endParaRPr>
          </a:p>
          <a:p>
            <a:pPr marL="442913" marR="7620" indent="-430213" algn="just">
              <a:lnSpc>
                <a:spcPct val="100000"/>
              </a:lnSpc>
            </a:pPr>
            <a:r>
              <a:rPr lang="it-IT"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Costituiscono</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gravi</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violazioni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definitivamente</a:t>
            </a:r>
            <a:r>
              <a:rPr sz="2200" dirty="0">
                <a:solidFill>
                  <a:schemeClr val="tx2"/>
                </a:solidFill>
                <a:latin typeface="Times New Roman" panose="02020603050405020304" pitchFamily="18" charset="0"/>
                <a:cs typeface="Times New Roman" panose="02020603050405020304" pitchFamily="18" charset="0"/>
              </a:rPr>
              <a:t> accertate</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quelle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indicate </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nell</a:t>
            </a:r>
            <a:r>
              <a:rPr sz="2200" dirty="0">
                <a:solidFill>
                  <a:schemeClr val="tx2"/>
                </a:solidFill>
                <a:latin typeface="Times New Roman" panose="02020603050405020304" pitchFamily="18" charset="0"/>
                <a:cs typeface="Times New Roman" panose="02020603050405020304" pitchFamily="18" charset="0"/>
              </a:rPr>
              <a:t>’</a:t>
            </a:r>
            <a:r>
              <a:rPr lang="it-IT" sz="2200" dirty="0">
                <a:solidFill>
                  <a:schemeClr val="tx2"/>
                </a:solidFill>
                <a:latin typeface="Times New Roman" panose="02020603050405020304" pitchFamily="18" charset="0"/>
                <a:cs typeface="Times New Roman" panose="02020603050405020304" pitchFamily="18" charset="0"/>
              </a:rPr>
              <a:t>A</a:t>
            </a:r>
            <a:r>
              <a:rPr sz="2200" dirty="0" err="1">
                <a:solidFill>
                  <a:schemeClr val="tx2"/>
                </a:solidFill>
                <a:latin typeface="Times New Roman" panose="02020603050405020304" pitchFamily="18" charset="0"/>
                <a:cs typeface="Times New Roman" panose="02020603050405020304" pitchFamily="18" charset="0"/>
              </a:rPr>
              <a:t>llegato</a:t>
            </a:r>
            <a:r>
              <a:rPr sz="2200" spc="-3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II.10.</a:t>
            </a:r>
            <a:endParaRPr lang="it-IT" sz="2200" dirty="0">
              <a:solidFill>
                <a:schemeClr val="tx2"/>
              </a:solidFill>
              <a:latin typeface="Times New Roman" panose="02020603050405020304" pitchFamily="18" charset="0"/>
              <a:cs typeface="Times New Roman" panose="02020603050405020304" pitchFamily="18" charset="0"/>
            </a:endParaRPr>
          </a:p>
          <a:p>
            <a:pPr marL="12700" marR="7620" algn="just">
              <a:lnSpc>
                <a:spcPct val="100000"/>
              </a:lnSpc>
            </a:pPr>
            <a:endParaRPr lang="it-IT" sz="2200" spc="-5" dirty="0">
              <a:solidFill>
                <a:schemeClr val="tx2"/>
              </a:solidFill>
              <a:latin typeface="Times New Roman" panose="02020603050405020304" pitchFamily="18" charset="0"/>
              <a:cs typeface="Times New Roman" panose="02020603050405020304" pitchFamily="18" charset="0"/>
            </a:endParaRPr>
          </a:p>
          <a:p>
            <a:pPr marL="12700" marR="7620" algn="just">
              <a:lnSpc>
                <a:spcPct val="100000"/>
              </a:lnSpc>
            </a:pPr>
            <a:r>
              <a:rPr sz="2200" spc="-5" dirty="0">
                <a:solidFill>
                  <a:schemeClr val="tx2"/>
                </a:solidFill>
                <a:latin typeface="Times New Roman" panose="02020603050405020304" pitchFamily="18" charset="0"/>
                <a:cs typeface="Times New Roman" panose="02020603050405020304" pitchFamily="18" charset="0"/>
              </a:rPr>
              <a:t>Il</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presente</a:t>
            </a:r>
            <a:r>
              <a:rPr sz="2200" dirty="0">
                <a:solidFill>
                  <a:schemeClr val="tx2"/>
                </a:solidFill>
                <a:latin typeface="Times New Roman" panose="02020603050405020304" pitchFamily="18" charset="0"/>
                <a:cs typeface="Times New Roman" panose="02020603050405020304" pitchFamily="18" charset="0"/>
              </a:rPr>
              <a:t> comma</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non</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si</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applica</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quando</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l'operatore</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economico</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ha </a:t>
            </a:r>
            <a:r>
              <a:rPr sz="2200"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ottemperato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ai suoi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obblighi</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pagando</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o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impegnandosi</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in</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modo</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vincolante</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pagare</a:t>
            </a:r>
            <a:r>
              <a:rPr lang="it-IT"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le</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imposte</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o</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i</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contributi</a:t>
            </a:r>
            <a:r>
              <a:rPr sz="2200" dirty="0">
                <a:solidFill>
                  <a:schemeClr val="tx2"/>
                </a:solidFill>
                <a:uFill>
                  <a:solidFill>
                    <a:srgbClr val="051C28"/>
                  </a:solidFill>
                </a:uFill>
                <a:latin typeface="Times New Roman" panose="02020603050405020304" pitchFamily="18" charset="0"/>
                <a:cs typeface="Times New Roman" panose="02020603050405020304" pitchFamily="18" charset="0"/>
              </a:rPr>
              <a:t> previdenziali</a:t>
            </a:r>
            <a:r>
              <a:rPr sz="2200" spc="5"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dovuti,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compresi</a:t>
            </a:r>
            <a:r>
              <a:rPr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eventuali</a:t>
            </a:r>
            <a:r>
              <a:rPr sz="2200" spc="-5"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interessi</a:t>
            </a:r>
            <a:r>
              <a:rPr sz="2200" spc="57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a:t>
            </a:r>
            <a:r>
              <a:rPr sz="2200" spc="56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sanzioni,</a:t>
            </a:r>
            <a:r>
              <a:rPr sz="2200" spc="58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oppure</a:t>
            </a:r>
            <a:r>
              <a:rPr sz="2200" spc="58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quando</a:t>
            </a:r>
            <a:r>
              <a:rPr sz="2200" spc="58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il</a:t>
            </a:r>
            <a:r>
              <a:rPr sz="2200" spc="58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debito</a:t>
            </a:r>
            <a:r>
              <a:rPr sz="2200" spc="57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tributario</a:t>
            </a:r>
            <a:r>
              <a:rPr sz="2200" spc="59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a:t>
            </a:r>
            <a:r>
              <a:rPr sz="2200" spc="59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previdenziale</a:t>
            </a:r>
            <a:r>
              <a:rPr sz="2200" spc="58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sia</a:t>
            </a:r>
            <a:r>
              <a:rPr lang="it-IT" sz="2200" spc="-5" dirty="0">
                <a:solidFill>
                  <a:schemeClr val="tx2"/>
                </a:solidFill>
                <a:latin typeface="Times New Roman" panose="02020603050405020304" pitchFamily="18" charset="0"/>
                <a:cs typeface="Times New Roman" panose="02020603050405020304" pitchFamily="18" charset="0"/>
              </a:rPr>
              <a:t>,</a:t>
            </a:r>
            <a:r>
              <a:rPr sz="2200" spc="-6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comunque</a:t>
            </a:r>
            <a:r>
              <a:rPr lang="it-IT" sz="2200" spc="-5" dirty="0">
                <a:solidFill>
                  <a:schemeClr val="tx2"/>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integralmente </a:t>
            </a:r>
            <a:r>
              <a:rPr sz="2200" spc="-5" dirty="0">
                <a:solidFill>
                  <a:schemeClr val="tx2"/>
                </a:solidFill>
                <a:latin typeface="Times New Roman" panose="02020603050405020304" pitchFamily="18" charset="0"/>
                <a:cs typeface="Times New Roman" panose="02020603050405020304" pitchFamily="18" charset="0"/>
              </a:rPr>
              <a:t>estinto, purché l'estinzione, il pagamento o </a:t>
            </a:r>
            <a:r>
              <a:rPr sz="2200" dirty="0" err="1">
                <a:solidFill>
                  <a:schemeClr val="tx2"/>
                </a:solidFill>
                <a:latin typeface="Times New Roman" panose="02020603050405020304" pitchFamily="18" charset="0"/>
                <a:cs typeface="Times New Roman" panose="02020603050405020304" pitchFamily="18" charset="0"/>
              </a:rPr>
              <a:t>l'impegno</a:t>
            </a:r>
            <a:r>
              <a:rPr sz="220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latin typeface="Times New Roman" panose="02020603050405020304" pitchFamily="18" charset="0"/>
                <a:cs typeface="Times New Roman" panose="02020603050405020304" pitchFamily="18" charset="0"/>
              </a:rPr>
              <a:t>si</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siano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perfezionati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anteriormente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alla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scadenza</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termine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 </a:t>
            </a:r>
            <a:r>
              <a:rPr sz="2200" spc="10" dirty="0">
                <a:solidFill>
                  <a:schemeClr val="tx2"/>
                </a:solidFill>
                <a:latin typeface="Times New Roman" panose="02020603050405020304" pitchFamily="18" charset="0"/>
                <a:cs typeface="Times New Roman" panose="02020603050405020304" pitchFamily="18" charset="0"/>
              </a:rPr>
              <a:t> </a:t>
            </a:r>
            <a:r>
              <a:rPr sz="2200" dirty="0" err="1">
                <a:solidFill>
                  <a:schemeClr val="tx2"/>
                </a:solidFill>
                <a:uFill>
                  <a:solidFill>
                    <a:srgbClr val="051C28"/>
                  </a:solidFill>
                </a:uFill>
                <a:latin typeface="Times New Roman" panose="02020603050405020304" pitchFamily="18" charset="0"/>
                <a:cs typeface="Times New Roman" panose="02020603050405020304" pitchFamily="18" charset="0"/>
              </a:rPr>
              <a:t>presentazione</a:t>
            </a:r>
            <a:r>
              <a:rPr sz="2200" spc="10" dirty="0">
                <a:solidFill>
                  <a:schemeClr val="tx2"/>
                </a:solidFill>
                <a:uFill>
                  <a:solidFill>
                    <a:srgbClr val="051C28"/>
                  </a:solidFill>
                </a:uFill>
                <a:latin typeface="Times New Roman" panose="02020603050405020304" pitchFamily="18" charset="0"/>
                <a:cs typeface="Times New Roman" panose="02020603050405020304" pitchFamily="18" charset="0"/>
              </a:rPr>
              <a:t> </a:t>
            </a:r>
            <a:r>
              <a:rPr sz="2200" spc="-5" dirty="0" err="1">
                <a:solidFill>
                  <a:schemeClr val="tx2"/>
                </a:solidFill>
                <a:uFill>
                  <a:solidFill>
                    <a:srgbClr val="051C28"/>
                  </a:solidFill>
                </a:uFill>
                <a:latin typeface="Times New Roman" panose="02020603050405020304" pitchFamily="18" charset="0"/>
                <a:cs typeface="Times New Roman" panose="02020603050405020304" pitchFamily="18" charset="0"/>
              </a:rPr>
              <a:t>dell’offerta</a:t>
            </a:r>
            <a:endParaRPr sz="2200" dirty="0">
              <a:solidFill>
                <a:schemeClr val="tx2"/>
              </a:solidFill>
              <a:latin typeface="Times New Roman" panose="02020603050405020304" pitchFamily="18" charset="0"/>
              <a:cs typeface="Times New Roman" panose="02020603050405020304" pitchFamily="18" charset="0"/>
            </a:endParaRPr>
          </a:p>
        </p:txBody>
      </p:sp>
      <p:pic>
        <p:nvPicPr>
          <p:cNvPr id="12" name="Immagine 11"/>
          <p:cNvPicPr>
            <a:picLocks noChangeAspect="1"/>
          </p:cNvPicPr>
          <p:nvPr/>
        </p:nvPicPr>
        <p:blipFill>
          <a:blip r:embed="rId7"/>
          <a:stretch>
            <a:fillRect/>
          </a:stretch>
        </p:blipFill>
        <p:spPr>
          <a:xfrm>
            <a:off x="381000" y="378713"/>
            <a:ext cx="2057400" cy="508763"/>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xfrm>
            <a:off x="4343400" y="576588"/>
            <a:ext cx="3902075" cy="627736"/>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spc="-55" dirty="0"/>
              <a:t>A</a:t>
            </a:r>
            <a:r>
              <a:rPr lang="it-IT" spc="-55" dirty="0" err="1"/>
              <a:t>llegato</a:t>
            </a:r>
            <a:r>
              <a:rPr lang="it-IT" spc="-55" dirty="0"/>
              <a:t> </a:t>
            </a:r>
            <a:r>
              <a:rPr dirty="0"/>
              <a:t>II.10</a:t>
            </a:r>
            <a:r>
              <a:rPr lang="it-IT" dirty="0"/>
              <a:t>.</a:t>
            </a:r>
            <a:endParaRPr dirty="0"/>
          </a:p>
        </p:txBody>
      </p:sp>
      <p:sp>
        <p:nvSpPr>
          <p:cNvPr id="4" name="object 4"/>
          <p:cNvSpPr txBox="1"/>
          <p:nvPr/>
        </p:nvSpPr>
        <p:spPr>
          <a:xfrm>
            <a:off x="1447800" y="1632187"/>
            <a:ext cx="9396095" cy="4768613"/>
          </a:xfrm>
          <a:prstGeom prst="rect">
            <a:avLst/>
          </a:prstGeom>
        </p:spPr>
        <p:txBody>
          <a:bodyPr vert="horz" wrap="square" lIns="0" tIns="13335" rIns="0" bIns="0" rtlCol="0">
            <a:spAutoFit/>
          </a:bodyPr>
          <a:lstStyle/>
          <a:p>
            <a:pPr marR="260985" algn="ctr">
              <a:lnSpc>
                <a:spcPct val="100000"/>
              </a:lnSpc>
              <a:spcBef>
                <a:spcPts val="105"/>
              </a:spcBef>
            </a:pPr>
            <a:r>
              <a:rPr sz="2000" b="1" spc="-20" dirty="0">
                <a:solidFill>
                  <a:srgbClr val="FF0000"/>
                </a:solidFill>
                <a:latin typeface="Times New Roman" panose="02020603050405020304" pitchFamily="18" charset="0"/>
                <a:cs typeface="Times New Roman" panose="02020603050405020304" pitchFamily="18" charset="0"/>
              </a:rPr>
              <a:t>Violazioni </a:t>
            </a:r>
            <a:r>
              <a:rPr sz="2000" b="1" spc="-15" dirty="0">
                <a:solidFill>
                  <a:srgbClr val="FF0000"/>
                </a:solidFill>
                <a:latin typeface="Times New Roman" panose="02020603050405020304" pitchFamily="18" charset="0"/>
                <a:cs typeface="Times New Roman" panose="02020603050405020304" pitchFamily="18" charset="0"/>
              </a:rPr>
              <a:t>gravi</a:t>
            </a:r>
            <a:r>
              <a:rPr sz="2000" b="1" spc="-10" dirty="0">
                <a:solidFill>
                  <a:srgbClr val="FF0000"/>
                </a:solidFill>
                <a:latin typeface="Times New Roman" panose="02020603050405020304" pitchFamily="18" charset="0"/>
                <a:cs typeface="Times New Roman" panose="02020603050405020304" pitchFamily="18" charset="0"/>
              </a:rPr>
              <a:t> degli</a:t>
            </a:r>
            <a:r>
              <a:rPr sz="2000" b="1" spc="-30" dirty="0">
                <a:solidFill>
                  <a:srgbClr val="FF0000"/>
                </a:solidFill>
                <a:latin typeface="Times New Roman" panose="02020603050405020304" pitchFamily="18" charset="0"/>
                <a:cs typeface="Times New Roman" panose="02020603050405020304" pitchFamily="18" charset="0"/>
              </a:rPr>
              <a:t> </a:t>
            </a:r>
            <a:r>
              <a:rPr sz="2000" b="1" spc="-15" dirty="0">
                <a:solidFill>
                  <a:srgbClr val="FF0000"/>
                </a:solidFill>
                <a:latin typeface="Times New Roman" panose="02020603050405020304" pitchFamily="18" charset="0"/>
                <a:cs typeface="Times New Roman" panose="02020603050405020304" pitchFamily="18" charset="0"/>
              </a:rPr>
              <a:t>obblighi relativi </a:t>
            </a:r>
            <a:r>
              <a:rPr sz="2000" b="1" spc="-10" dirty="0">
                <a:solidFill>
                  <a:srgbClr val="FF0000"/>
                </a:solidFill>
                <a:latin typeface="Times New Roman" panose="02020603050405020304" pitchFamily="18" charset="0"/>
                <a:cs typeface="Times New Roman" panose="02020603050405020304" pitchFamily="18" charset="0"/>
              </a:rPr>
              <a:t>al</a:t>
            </a:r>
            <a:r>
              <a:rPr sz="2000" b="1" spc="-30" dirty="0">
                <a:solidFill>
                  <a:srgbClr val="FF0000"/>
                </a:solidFill>
                <a:latin typeface="Times New Roman" panose="02020603050405020304" pitchFamily="18" charset="0"/>
                <a:cs typeface="Times New Roman" panose="02020603050405020304" pitchFamily="18" charset="0"/>
              </a:rPr>
              <a:t> </a:t>
            </a:r>
            <a:r>
              <a:rPr sz="2000" b="1" spc="-10" dirty="0">
                <a:solidFill>
                  <a:srgbClr val="FF0000"/>
                </a:solidFill>
                <a:latin typeface="Times New Roman" panose="02020603050405020304" pitchFamily="18" charset="0"/>
                <a:cs typeface="Times New Roman" panose="02020603050405020304" pitchFamily="18" charset="0"/>
              </a:rPr>
              <a:t>pagamento</a:t>
            </a:r>
            <a:r>
              <a:rPr sz="2000" b="1" spc="-25" dirty="0">
                <a:solidFill>
                  <a:srgbClr val="FF0000"/>
                </a:solidFill>
                <a:latin typeface="Times New Roman" panose="02020603050405020304" pitchFamily="18" charset="0"/>
                <a:cs typeface="Times New Roman" panose="02020603050405020304" pitchFamily="18" charset="0"/>
              </a:rPr>
              <a:t> </a:t>
            </a:r>
            <a:r>
              <a:rPr sz="2000" b="1" spc="-15" dirty="0">
                <a:solidFill>
                  <a:srgbClr val="FF0000"/>
                </a:solidFill>
                <a:latin typeface="Times New Roman" panose="02020603050405020304" pitchFamily="18" charset="0"/>
                <a:cs typeface="Times New Roman" panose="02020603050405020304" pitchFamily="18" charset="0"/>
              </a:rPr>
              <a:t>delle</a:t>
            </a:r>
            <a:r>
              <a:rPr sz="2000" b="1" spc="-25" dirty="0">
                <a:solidFill>
                  <a:srgbClr val="FF0000"/>
                </a:solidFill>
                <a:latin typeface="Times New Roman" panose="02020603050405020304" pitchFamily="18" charset="0"/>
                <a:cs typeface="Times New Roman" panose="02020603050405020304" pitchFamily="18" charset="0"/>
              </a:rPr>
              <a:t> </a:t>
            </a:r>
            <a:r>
              <a:rPr sz="2000" b="1" spc="-15" dirty="0">
                <a:solidFill>
                  <a:srgbClr val="FF0000"/>
                </a:solidFill>
                <a:latin typeface="Times New Roman" panose="02020603050405020304" pitchFamily="18" charset="0"/>
                <a:cs typeface="Times New Roman" panose="02020603050405020304" pitchFamily="18" charset="0"/>
              </a:rPr>
              <a:t>imposte</a:t>
            </a:r>
            <a:endParaRPr sz="2000" dirty="0">
              <a:latin typeface="Times New Roman" panose="02020603050405020304" pitchFamily="18" charset="0"/>
              <a:cs typeface="Times New Roman" panose="02020603050405020304" pitchFamily="18" charset="0"/>
            </a:endParaRPr>
          </a:p>
          <a:p>
            <a:pPr marR="260350" algn="ctr">
              <a:lnSpc>
                <a:spcPct val="100000"/>
              </a:lnSpc>
            </a:pPr>
            <a:r>
              <a:rPr sz="2000" b="1" dirty="0">
                <a:solidFill>
                  <a:srgbClr val="FF0000"/>
                </a:solidFill>
                <a:latin typeface="Times New Roman" panose="02020603050405020304" pitchFamily="18" charset="0"/>
                <a:cs typeface="Times New Roman" panose="02020603050405020304" pitchFamily="18" charset="0"/>
              </a:rPr>
              <a:t>e</a:t>
            </a:r>
            <a:r>
              <a:rPr sz="2000" b="1" spc="-40" dirty="0">
                <a:solidFill>
                  <a:srgbClr val="FF0000"/>
                </a:solidFill>
                <a:latin typeface="Times New Roman" panose="02020603050405020304" pitchFamily="18" charset="0"/>
                <a:cs typeface="Times New Roman" panose="02020603050405020304" pitchFamily="18" charset="0"/>
              </a:rPr>
              <a:t> </a:t>
            </a:r>
            <a:r>
              <a:rPr sz="2000" b="1" spc="-10" dirty="0">
                <a:solidFill>
                  <a:srgbClr val="FF0000"/>
                </a:solidFill>
                <a:latin typeface="Times New Roman" panose="02020603050405020304" pitchFamily="18" charset="0"/>
                <a:cs typeface="Times New Roman" panose="02020603050405020304" pitchFamily="18" charset="0"/>
              </a:rPr>
              <a:t>tasse</a:t>
            </a:r>
            <a:r>
              <a:rPr sz="2000" b="1" spc="-50" dirty="0">
                <a:solidFill>
                  <a:srgbClr val="FF0000"/>
                </a:solidFill>
                <a:latin typeface="Times New Roman" panose="02020603050405020304" pitchFamily="18" charset="0"/>
                <a:cs typeface="Times New Roman" panose="02020603050405020304" pitchFamily="18" charset="0"/>
              </a:rPr>
              <a:t> </a:t>
            </a:r>
            <a:r>
              <a:rPr sz="2000" b="1" dirty="0">
                <a:solidFill>
                  <a:srgbClr val="FF0000"/>
                </a:solidFill>
                <a:latin typeface="Times New Roman" panose="02020603050405020304" pitchFamily="18" charset="0"/>
                <a:cs typeface="Times New Roman" panose="02020603050405020304" pitchFamily="18" charset="0"/>
              </a:rPr>
              <a:t>o</a:t>
            </a:r>
            <a:r>
              <a:rPr sz="2000" b="1" spc="-40" dirty="0">
                <a:solidFill>
                  <a:srgbClr val="FF0000"/>
                </a:solidFill>
                <a:latin typeface="Times New Roman" panose="02020603050405020304" pitchFamily="18" charset="0"/>
                <a:cs typeface="Times New Roman" panose="02020603050405020304" pitchFamily="18" charset="0"/>
              </a:rPr>
              <a:t> </a:t>
            </a:r>
            <a:r>
              <a:rPr sz="2000" b="1" spc="-10" dirty="0">
                <a:solidFill>
                  <a:srgbClr val="FF0000"/>
                </a:solidFill>
                <a:latin typeface="Times New Roman" panose="02020603050405020304" pitchFamily="18" charset="0"/>
                <a:cs typeface="Times New Roman" panose="02020603050405020304" pitchFamily="18" charset="0"/>
              </a:rPr>
              <a:t>dei</a:t>
            </a:r>
            <a:r>
              <a:rPr sz="2000" b="1" spc="-40" dirty="0">
                <a:solidFill>
                  <a:srgbClr val="FF0000"/>
                </a:solidFill>
                <a:latin typeface="Times New Roman" panose="02020603050405020304" pitchFamily="18" charset="0"/>
                <a:cs typeface="Times New Roman" panose="02020603050405020304" pitchFamily="18" charset="0"/>
              </a:rPr>
              <a:t> </a:t>
            </a:r>
            <a:r>
              <a:rPr sz="2000" b="1" spc="-10" dirty="0">
                <a:solidFill>
                  <a:srgbClr val="FF0000"/>
                </a:solidFill>
                <a:latin typeface="Times New Roman" panose="02020603050405020304" pitchFamily="18" charset="0"/>
                <a:cs typeface="Times New Roman" panose="02020603050405020304" pitchFamily="18" charset="0"/>
              </a:rPr>
              <a:t>contributi</a:t>
            </a:r>
            <a:r>
              <a:rPr sz="2000" b="1" spc="-45" dirty="0">
                <a:solidFill>
                  <a:srgbClr val="FF0000"/>
                </a:solidFill>
                <a:latin typeface="Times New Roman" panose="02020603050405020304" pitchFamily="18" charset="0"/>
                <a:cs typeface="Times New Roman" panose="02020603050405020304" pitchFamily="18" charset="0"/>
              </a:rPr>
              <a:t> </a:t>
            </a:r>
            <a:r>
              <a:rPr sz="2000" b="1" spc="-15" dirty="0">
                <a:solidFill>
                  <a:srgbClr val="FF0000"/>
                </a:solidFill>
                <a:latin typeface="Times New Roman" panose="02020603050405020304" pitchFamily="18" charset="0"/>
                <a:cs typeface="Times New Roman" panose="02020603050405020304" pitchFamily="18" charset="0"/>
              </a:rPr>
              <a:t>previdenziali</a:t>
            </a:r>
            <a:endParaRPr sz="2000" dirty="0">
              <a:latin typeface="Times New Roman" panose="02020603050405020304" pitchFamily="18" charset="0"/>
              <a:cs typeface="Times New Roman" panose="02020603050405020304" pitchFamily="18" charset="0"/>
            </a:endParaRPr>
          </a:p>
          <a:p>
            <a:pPr>
              <a:lnSpc>
                <a:spcPct val="100000"/>
              </a:lnSpc>
              <a:spcBef>
                <a:spcPts val="45"/>
              </a:spcBef>
            </a:pPr>
            <a:endParaRPr sz="2300" dirty="0">
              <a:latin typeface="Times New Roman" panose="02020603050405020304" pitchFamily="18" charset="0"/>
              <a:cs typeface="Times New Roman" panose="02020603050405020304" pitchFamily="18" charset="0"/>
            </a:endParaRPr>
          </a:p>
          <a:p>
            <a:pPr marL="252729" lvl="0" indent="-240665" algn="just">
              <a:buSzPct val="95833"/>
              <a:buFont typeface="Wingdings"/>
              <a:buChar char=""/>
              <a:tabLst>
                <a:tab pos="253365" algn="l"/>
              </a:tabLst>
            </a:pPr>
            <a:r>
              <a:rPr lang="it-IT" sz="2200" b="1" spc="-5" dirty="0">
                <a:solidFill>
                  <a:srgbClr val="FF0000"/>
                </a:solidFill>
                <a:latin typeface="Times New Roman" panose="02020603050405020304" pitchFamily="18" charset="0"/>
                <a:cs typeface="Times New Roman" panose="02020603050405020304" pitchFamily="18" charset="0"/>
              </a:rPr>
              <a:t>Gravi</a:t>
            </a:r>
            <a:r>
              <a:rPr lang="it-IT" sz="2200" b="1" dirty="0">
                <a:solidFill>
                  <a:srgbClr val="FF0000"/>
                </a:solidFill>
                <a:latin typeface="Times New Roman" panose="02020603050405020304" pitchFamily="18" charset="0"/>
                <a:cs typeface="Times New Roman" panose="02020603050405020304" pitchFamily="18" charset="0"/>
              </a:rPr>
              <a:t> violazioni</a:t>
            </a:r>
            <a:r>
              <a:rPr lang="it-IT" sz="2200" dirty="0">
                <a:solidFill>
                  <a:srgbClr val="FF0000"/>
                </a:solidFill>
                <a:latin typeface="Times New Roman" panose="02020603050405020304" pitchFamily="18" charset="0"/>
                <a:cs typeface="Times New Roman" panose="02020603050405020304" pitchFamily="18" charset="0"/>
              </a:rPr>
              <a:t>:</a:t>
            </a:r>
            <a:r>
              <a:rPr lang="it-IT" sz="2200" spc="5" dirty="0">
                <a:solidFill>
                  <a:srgbClr val="FF0000"/>
                </a:solidFill>
                <a:latin typeface="Times New Roman" panose="02020603050405020304" pitchFamily="18" charset="0"/>
                <a:cs typeface="Times New Roman" panose="02020603050405020304" pitchFamily="18" charset="0"/>
              </a:rPr>
              <a:t> </a:t>
            </a:r>
            <a:r>
              <a:rPr lang="it-IT" sz="2200" dirty="0">
                <a:solidFill>
                  <a:schemeClr val="tx2"/>
                </a:solidFill>
                <a:latin typeface="Times New Roman" panose="02020603050405020304" pitchFamily="18" charset="0"/>
                <a:cs typeface="Times New Roman" panose="02020603050405020304" pitchFamily="18" charset="0"/>
              </a:rPr>
              <a:t>quelle</a:t>
            </a:r>
            <a:r>
              <a:rPr lang="it-IT" sz="2200" spc="5"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che</a:t>
            </a:r>
            <a:r>
              <a:rPr lang="it-IT" sz="2200"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comportano</a:t>
            </a:r>
            <a:r>
              <a:rPr lang="it-IT" sz="2200" dirty="0">
                <a:solidFill>
                  <a:schemeClr val="tx2"/>
                </a:solidFill>
                <a:latin typeface="Times New Roman" panose="02020603050405020304" pitchFamily="18" charset="0"/>
                <a:cs typeface="Times New Roman" panose="02020603050405020304" pitchFamily="18" charset="0"/>
              </a:rPr>
              <a:t> un</a:t>
            </a:r>
            <a:r>
              <a:rPr lang="it-IT" sz="2200" spc="5"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omesso</a:t>
            </a:r>
            <a:r>
              <a:rPr lang="it-IT" sz="2200"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pagamento</a:t>
            </a:r>
            <a:r>
              <a:rPr lang="it-IT" sz="2200" dirty="0">
                <a:solidFill>
                  <a:schemeClr val="tx2"/>
                </a:solidFill>
                <a:latin typeface="Times New Roman" panose="02020603050405020304" pitchFamily="18" charset="0"/>
                <a:cs typeface="Times New Roman" panose="02020603050405020304" pitchFamily="18" charset="0"/>
              </a:rPr>
              <a:t> </a:t>
            </a:r>
            <a:r>
              <a:rPr lang="it-IT" sz="2200" spc="-5" dirty="0">
                <a:solidFill>
                  <a:schemeClr val="tx2"/>
                </a:solidFill>
                <a:latin typeface="Times New Roman" panose="02020603050405020304" pitchFamily="18" charset="0"/>
                <a:cs typeface="Times New Roman" panose="02020603050405020304" pitchFamily="18" charset="0"/>
              </a:rPr>
              <a:t>di imposte e </a:t>
            </a:r>
            <a:r>
              <a:rPr lang="it-IT" sz="2200" dirty="0">
                <a:solidFill>
                  <a:schemeClr val="tx2"/>
                </a:solidFill>
                <a:latin typeface="Times New Roman" panose="02020603050405020304" pitchFamily="18" charset="0"/>
                <a:cs typeface="Times New Roman" panose="02020603050405020304" pitchFamily="18" charset="0"/>
              </a:rPr>
              <a:t>tasse </a:t>
            </a:r>
            <a:r>
              <a:rPr lang="it-IT" sz="2200" spc="-5" dirty="0">
                <a:solidFill>
                  <a:schemeClr val="tx2"/>
                </a:solidFill>
                <a:latin typeface="Times New Roman" panose="02020603050405020304" pitchFamily="18" charset="0"/>
                <a:cs typeface="Times New Roman" panose="02020603050405020304" pitchFamily="18" charset="0"/>
              </a:rPr>
              <a:t>superiore all'importo di cui all'articolo 48 bis, commi 1 e 2</a:t>
            </a:r>
            <a:r>
              <a:rPr lang="it-IT" sz="2200" dirty="0">
                <a:solidFill>
                  <a:schemeClr val="tx2"/>
                </a:solidFill>
                <a:latin typeface="Times New Roman" panose="02020603050405020304" pitchFamily="18" charset="0"/>
                <a:cs typeface="Times New Roman" panose="02020603050405020304" pitchFamily="18" charset="0"/>
              </a:rPr>
              <a:t> bis, </a:t>
            </a:r>
            <a:r>
              <a:rPr lang="it-IT" sz="2200" spc="-5" dirty="0">
                <a:solidFill>
                  <a:schemeClr val="tx2"/>
                </a:solidFill>
                <a:latin typeface="Times New Roman" panose="02020603050405020304" pitchFamily="18" charset="0"/>
                <a:cs typeface="Times New Roman" panose="02020603050405020304" pitchFamily="18" charset="0"/>
              </a:rPr>
              <a:t>DPR 602/73 (</a:t>
            </a:r>
            <a:r>
              <a:rPr lang="it-IT" sz="2400" spc="-5" dirty="0">
                <a:solidFill>
                  <a:srgbClr val="1F497D"/>
                </a:solidFill>
                <a:latin typeface="Times New Roman" panose="02020603050405020304" pitchFamily="18" charset="0"/>
                <a:cs typeface="Times New Roman" panose="02020603050405020304" pitchFamily="18" charset="0"/>
              </a:rPr>
              <a:t>violazione almeno pari al 10% del valore dell’appalto con un minimo di 35.000 euro)</a:t>
            </a:r>
            <a:endParaRPr lang="it-IT" sz="2200" spc="-5" dirty="0">
              <a:solidFill>
                <a:schemeClr val="tx2"/>
              </a:solidFill>
              <a:latin typeface="Times New Roman" panose="02020603050405020304" pitchFamily="18" charset="0"/>
              <a:cs typeface="Times New Roman" panose="02020603050405020304" pitchFamily="18" charset="0"/>
            </a:endParaRPr>
          </a:p>
          <a:p>
            <a:pPr marL="252729" lvl="0" indent="-240665" algn="just">
              <a:buSzPct val="95833"/>
              <a:buFont typeface="Wingdings"/>
              <a:buChar char=""/>
              <a:tabLst>
                <a:tab pos="253365" algn="l"/>
              </a:tabLst>
            </a:pPr>
            <a:endParaRPr lang="it-IT" sz="2200" b="1" spc="-5" dirty="0">
              <a:solidFill>
                <a:srgbClr val="FF0000"/>
              </a:solidFill>
              <a:latin typeface="Times New Roman" panose="02020603050405020304" pitchFamily="18" charset="0"/>
              <a:cs typeface="Times New Roman" panose="02020603050405020304" pitchFamily="18" charset="0"/>
            </a:endParaRPr>
          </a:p>
          <a:p>
            <a:pPr marL="252729" lvl="0" indent="-240665" algn="just">
              <a:buSzPct val="95833"/>
              <a:buFont typeface="Wingdings"/>
              <a:buChar char=""/>
              <a:tabLst>
                <a:tab pos="253365" algn="l"/>
              </a:tabLst>
            </a:pPr>
            <a:r>
              <a:rPr sz="2200" b="1" dirty="0" err="1">
                <a:solidFill>
                  <a:srgbClr val="FF0000"/>
                </a:solidFill>
                <a:latin typeface="Times New Roman" panose="02020603050405020304" pitchFamily="18" charset="0"/>
                <a:cs typeface="Times New Roman" panose="02020603050405020304" pitchFamily="18" charset="0"/>
              </a:rPr>
              <a:t>Definitivamente</a:t>
            </a:r>
            <a:r>
              <a:rPr sz="2200" b="1" spc="5" dirty="0">
                <a:solidFill>
                  <a:srgbClr val="FF0000"/>
                </a:solidFill>
                <a:latin typeface="Times New Roman" panose="02020603050405020304" pitchFamily="18" charset="0"/>
                <a:cs typeface="Times New Roman" panose="02020603050405020304" pitchFamily="18" charset="0"/>
              </a:rPr>
              <a:t> </a:t>
            </a:r>
            <a:r>
              <a:rPr sz="2200" b="1" dirty="0">
                <a:solidFill>
                  <a:srgbClr val="FF0000"/>
                </a:solidFill>
                <a:latin typeface="Times New Roman" panose="02020603050405020304" pitchFamily="18" charset="0"/>
                <a:cs typeface="Times New Roman" panose="02020603050405020304" pitchFamily="18" charset="0"/>
              </a:rPr>
              <a:t>accertate</a:t>
            </a:r>
            <a:r>
              <a:rPr sz="2200" dirty="0">
                <a:solidFill>
                  <a:srgbClr val="FF0000"/>
                </a:solidFill>
                <a:latin typeface="Times New Roman" panose="02020603050405020304" pitchFamily="18" charset="0"/>
                <a:cs typeface="Times New Roman" panose="02020603050405020304" pitchFamily="18" charset="0"/>
              </a:rPr>
              <a:t>:</a:t>
            </a:r>
            <a:r>
              <a:rPr sz="2200" spc="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quelle</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contenute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in</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sentenze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atti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amministrativi</a:t>
            </a:r>
            <a:r>
              <a:rPr sz="2200" spc="3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non</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più</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soggetti</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a:t>
            </a:r>
            <a:r>
              <a:rPr sz="2200" spc="5"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impugnazione</a:t>
            </a:r>
            <a:endParaRPr lang="it-IT" sz="2200" spc="-5" dirty="0">
              <a:solidFill>
                <a:schemeClr val="tx2"/>
              </a:solidFill>
              <a:latin typeface="Times New Roman" panose="02020603050405020304" pitchFamily="18" charset="0"/>
              <a:cs typeface="Times New Roman" panose="02020603050405020304" pitchFamily="18" charset="0"/>
            </a:endParaRPr>
          </a:p>
          <a:p>
            <a:pPr marL="252729" lvl="0" indent="-240665" algn="just">
              <a:buSzPct val="95833"/>
              <a:buFont typeface="Wingdings"/>
              <a:buChar char=""/>
              <a:tabLst>
                <a:tab pos="253365" algn="l"/>
              </a:tabLst>
            </a:pPr>
            <a:endParaRPr lang="it-IT" sz="2200" b="1" spc="-5" dirty="0">
              <a:solidFill>
                <a:schemeClr val="tx2"/>
              </a:solidFill>
              <a:latin typeface="Times New Roman" panose="02020603050405020304" pitchFamily="18" charset="0"/>
              <a:cs typeface="Times New Roman" panose="02020603050405020304" pitchFamily="18" charset="0"/>
            </a:endParaRPr>
          </a:p>
          <a:p>
            <a:pPr marL="252729" lvl="0" indent="-240665" algn="just">
              <a:buSzPct val="95833"/>
              <a:buFont typeface="Wingdings"/>
              <a:buChar char=""/>
              <a:tabLst>
                <a:tab pos="253365" algn="l"/>
              </a:tabLst>
            </a:pPr>
            <a:r>
              <a:rPr sz="2200" b="1" spc="-5" dirty="0" err="1">
                <a:solidFill>
                  <a:srgbClr val="FF0000"/>
                </a:solidFill>
                <a:latin typeface="Times New Roman" panose="02020603050405020304" pitchFamily="18" charset="0"/>
                <a:cs typeface="Times New Roman" panose="02020603050405020304" pitchFamily="18" charset="0"/>
              </a:rPr>
              <a:t>Gravi</a:t>
            </a:r>
            <a:r>
              <a:rPr sz="2200" b="1" dirty="0">
                <a:solidFill>
                  <a:srgbClr val="FF0000"/>
                </a:solidFill>
                <a:latin typeface="Times New Roman" panose="02020603050405020304" pitchFamily="18" charset="0"/>
                <a:cs typeface="Times New Roman" panose="02020603050405020304" pitchFamily="18" charset="0"/>
              </a:rPr>
              <a:t> violazioni</a:t>
            </a:r>
            <a:r>
              <a:rPr sz="2200" b="1" spc="5" dirty="0">
                <a:solidFill>
                  <a:srgbClr val="FF0000"/>
                </a:solidFill>
                <a:latin typeface="Times New Roman" panose="02020603050405020304" pitchFamily="18" charset="0"/>
                <a:cs typeface="Times New Roman" panose="02020603050405020304" pitchFamily="18" charset="0"/>
              </a:rPr>
              <a:t> </a:t>
            </a:r>
            <a:r>
              <a:rPr sz="2200" b="1" spc="-5" dirty="0">
                <a:solidFill>
                  <a:srgbClr val="FF0000"/>
                </a:solidFill>
                <a:latin typeface="Times New Roman" panose="02020603050405020304" pitchFamily="18" charset="0"/>
                <a:cs typeface="Times New Roman" panose="02020603050405020304" pitchFamily="18" charset="0"/>
              </a:rPr>
              <a:t>in</a:t>
            </a:r>
            <a:r>
              <a:rPr sz="2200" b="1" dirty="0">
                <a:solidFill>
                  <a:srgbClr val="FF0000"/>
                </a:solidFill>
                <a:latin typeface="Times New Roman" panose="02020603050405020304" pitchFamily="18" charset="0"/>
                <a:cs typeface="Times New Roman" panose="02020603050405020304" pitchFamily="18" charset="0"/>
              </a:rPr>
              <a:t> </a:t>
            </a:r>
            <a:r>
              <a:rPr sz="2200" b="1" spc="-5" dirty="0">
                <a:solidFill>
                  <a:srgbClr val="FF0000"/>
                </a:solidFill>
                <a:latin typeface="Times New Roman" panose="02020603050405020304" pitchFamily="18" charset="0"/>
                <a:cs typeface="Times New Roman" panose="02020603050405020304" pitchFamily="18" charset="0"/>
              </a:rPr>
              <a:t>materia</a:t>
            </a:r>
            <a:r>
              <a:rPr sz="2200" b="1" dirty="0">
                <a:solidFill>
                  <a:srgbClr val="FF0000"/>
                </a:solidFill>
                <a:latin typeface="Times New Roman" panose="02020603050405020304" pitchFamily="18" charset="0"/>
                <a:cs typeface="Times New Roman" panose="02020603050405020304" pitchFamily="18" charset="0"/>
              </a:rPr>
              <a:t> contributiva</a:t>
            </a:r>
            <a:r>
              <a:rPr sz="2200" b="1" spc="5" dirty="0">
                <a:solidFill>
                  <a:srgbClr val="FF0000"/>
                </a:solidFill>
                <a:latin typeface="Times New Roman" panose="02020603050405020304" pitchFamily="18" charset="0"/>
                <a:cs typeface="Times New Roman" panose="02020603050405020304" pitchFamily="18" charset="0"/>
              </a:rPr>
              <a:t> </a:t>
            </a:r>
            <a:r>
              <a:rPr sz="2200" b="1" spc="-5" dirty="0">
                <a:solidFill>
                  <a:srgbClr val="FF0000"/>
                </a:solidFill>
                <a:latin typeface="Times New Roman" panose="02020603050405020304" pitchFamily="18" charset="0"/>
                <a:cs typeface="Times New Roman" panose="02020603050405020304" pitchFamily="18" charset="0"/>
              </a:rPr>
              <a:t>e</a:t>
            </a:r>
            <a:r>
              <a:rPr sz="2200" b="1" dirty="0">
                <a:solidFill>
                  <a:srgbClr val="FF0000"/>
                </a:solidFill>
                <a:latin typeface="Times New Roman" panose="02020603050405020304" pitchFamily="18" charset="0"/>
                <a:cs typeface="Times New Roman" panose="02020603050405020304" pitchFamily="18" charset="0"/>
              </a:rPr>
              <a:t> previdenziale</a:t>
            </a:r>
            <a:r>
              <a:rPr sz="2200" dirty="0">
                <a:solidFill>
                  <a:srgbClr val="FF0000"/>
                </a:solidFill>
                <a:latin typeface="Times New Roman" panose="02020603050405020304" pitchFamily="18" charset="0"/>
                <a:cs typeface="Times New Roman" panose="02020603050405020304" pitchFamily="18" charset="0"/>
              </a:rPr>
              <a:t>:</a:t>
            </a:r>
            <a:r>
              <a:rPr sz="2200" spc="5" dirty="0">
                <a:solidFill>
                  <a:srgbClr val="FF0000"/>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quelle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ostative al rilascio del </a:t>
            </a:r>
            <a:r>
              <a:rPr sz="2200" dirty="0">
                <a:solidFill>
                  <a:schemeClr val="tx2"/>
                </a:solidFill>
                <a:latin typeface="Times New Roman" panose="02020603050405020304" pitchFamily="18" charset="0"/>
                <a:cs typeface="Times New Roman" panose="02020603050405020304" pitchFamily="18" charset="0"/>
              </a:rPr>
              <a:t>DURC </a:t>
            </a:r>
            <a:r>
              <a:rPr sz="2200" spc="-5" dirty="0">
                <a:solidFill>
                  <a:schemeClr val="tx2"/>
                </a:solidFill>
                <a:latin typeface="Times New Roman" panose="02020603050405020304" pitchFamily="18" charset="0"/>
                <a:cs typeface="Times New Roman" panose="02020603050405020304" pitchFamily="18" charset="0"/>
              </a:rPr>
              <a:t>ovvero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delle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certificazioni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rilasciate</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dagli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enti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previdenziali</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di </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riferimento</a:t>
            </a:r>
            <a:r>
              <a:rPr sz="2200" spc="4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non</a:t>
            </a:r>
            <a:r>
              <a:rPr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aderenti</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al sistema</a:t>
            </a:r>
            <a:r>
              <a:rPr sz="2200" spc="3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dello</a:t>
            </a:r>
            <a:r>
              <a:rPr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sportello</a:t>
            </a:r>
            <a:r>
              <a:rPr sz="2200" spc="2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unico</a:t>
            </a:r>
            <a:r>
              <a:rPr sz="2200" spc="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previdenziale</a:t>
            </a:r>
            <a:endParaRPr sz="2200" dirty="0">
              <a:solidFill>
                <a:schemeClr val="tx2"/>
              </a:solidFill>
              <a:latin typeface="Times New Roman" panose="02020603050405020304" pitchFamily="18" charset="0"/>
              <a:cs typeface="Times New Roman" panose="02020603050405020304" pitchFamily="18" charset="0"/>
            </a:endParaRPr>
          </a:p>
        </p:txBody>
      </p:sp>
      <p:pic>
        <p:nvPicPr>
          <p:cNvPr id="6" name="Immagine 5"/>
          <p:cNvPicPr>
            <a:picLocks noChangeAspect="1"/>
          </p:cNvPicPr>
          <p:nvPr/>
        </p:nvPicPr>
        <p:blipFill>
          <a:blip r:embed="rId2"/>
          <a:stretch>
            <a:fillRect/>
          </a:stretch>
        </p:blipFill>
        <p:spPr>
          <a:xfrm>
            <a:off x="228600" y="350138"/>
            <a:ext cx="2249619" cy="646232"/>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2890456" y="967716"/>
            <a:ext cx="6334887" cy="615553"/>
          </a:xfrm>
          <a:effectLst>
            <a:outerShdw blurRad="50800" dist="38100" dir="2700000" algn="tl" rotWithShape="0">
              <a:prstClr val="black">
                <a:alpha val="40000"/>
              </a:prstClr>
            </a:outerShdw>
          </a:effectLst>
        </p:spPr>
        <p:txBody>
          <a:bodyPr/>
          <a:lstStyle/>
          <a:p>
            <a:r>
              <a:rPr lang="it-IT" dirty="0">
                <a:effectLst>
                  <a:outerShdw blurRad="38100" dist="38100" dir="2700000" algn="tl">
                    <a:srgbClr val="000000">
                      <a:alpha val="43137"/>
                    </a:srgbClr>
                  </a:outerShdw>
                </a:effectLst>
              </a:rPr>
              <a:t>Quadro sinottico art. 94 </a:t>
            </a:r>
          </a:p>
        </p:txBody>
      </p:sp>
      <p:sp>
        <p:nvSpPr>
          <p:cNvPr id="5" name="CasellaDiTesto 4"/>
          <p:cNvSpPr txBox="1"/>
          <p:nvPr/>
        </p:nvSpPr>
        <p:spPr>
          <a:xfrm>
            <a:off x="838200" y="1828800"/>
            <a:ext cx="10439400" cy="4154984"/>
          </a:xfrm>
          <a:prstGeom prst="rect">
            <a:avLst/>
          </a:prstGeom>
          <a:noFill/>
        </p:spPr>
        <p:txBody>
          <a:bodyPr wrap="square" rtlCol="0">
            <a:spAutoFit/>
          </a:bodyPr>
          <a:lstStyle/>
          <a:p>
            <a:pPr algn="just"/>
            <a:r>
              <a:rPr lang="it-IT" sz="2400" spc="-5" dirty="0">
                <a:solidFill>
                  <a:schemeClr val="tx2"/>
                </a:solidFill>
                <a:latin typeface="Times New Roman" panose="02020603050405020304" pitchFamily="18" charset="0"/>
                <a:cs typeface="Times New Roman" panose="02020603050405020304" pitchFamily="18" charset="0"/>
              </a:rPr>
              <a:t>L’art. 94 individua le cause di esclusione automatica e i soggetti idonei a determinare l’esclusione dell’operatore economico dalla procedura di gara</a:t>
            </a:r>
          </a:p>
          <a:p>
            <a:pPr marL="342900" indent="-342900" algn="just">
              <a:buFont typeface="Arial" panose="020B0604020202020204" pitchFamily="34" charset="0"/>
              <a:buChar char="•"/>
            </a:pPr>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Fra le novità, si evidenzia che, ai fini dell’esclusione, non rileva più la sentenza di applicazione della pena su richiesta delle parti (c.d. patteggiamento) per i reati gravi elencati dalla norma stessa</a:t>
            </a:r>
          </a:p>
          <a:p>
            <a:pPr marL="342900" indent="-342900" algn="just">
              <a:buFont typeface="Arial" panose="020B0604020202020204" pitchFamily="34" charset="0"/>
              <a:buChar char="•"/>
            </a:pPr>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Inoltre, viene prevista l’inoperatività della causa di esclusione discendente dall’emissione di una misura </a:t>
            </a:r>
            <a:r>
              <a:rPr lang="it-IT" sz="2400" spc="-5" dirty="0" err="1">
                <a:solidFill>
                  <a:schemeClr val="tx2"/>
                </a:solidFill>
                <a:latin typeface="Times New Roman" panose="02020603050405020304" pitchFamily="18" charset="0"/>
                <a:cs typeface="Times New Roman" panose="02020603050405020304" pitchFamily="18" charset="0"/>
              </a:rPr>
              <a:t>interdittiva</a:t>
            </a:r>
            <a:r>
              <a:rPr lang="it-IT" sz="2400" spc="-5" dirty="0">
                <a:solidFill>
                  <a:schemeClr val="tx2"/>
                </a:solidFill>
                <a:latin typeface="Times New Roman" panose="02020603050405020304" pitchFamily="18" charset="0"/>
                <a:cs typeface="Times New Roman" panose="02020603050405020304" pitchFamily="18" charset="0"/>
              </a:rPr>
              <a:t> antimafia, ove l’impresa sia stata ammessa al controllo giudiziario ex art. 34 bis D.Lgs. 159/2011 entro la data di aggiudicazione</a:t>
            </a:r>
          </a:p>
        </p:txBody>
      </p:sp>
      <p:pic>
        <p:nvPicPr>
          <p:cNvPr id="3" name="Immagine 2"/>
          <p:cNvPicPr>
            <a:picLocks noChangeAspect="1"/>
          </p:cNvPicPr>
          <p:nvPr/>
        </p:nvPicPr>
        <p:blipFill>
          <a:blip r:embed="rId2"/>
          <a:stretch>
            <a:fillRect/>
          </a:stretch>
        </p:blipFill>
        <p:spPr>
          <a:xfrm>
            <a:off x="381000" y="329029"/>
            <a:ext cx="2249619" cy="646232"/>
          </a:xfrm>
          <a:prstGeom prst="rect">
            <a:avLst/>
          </a:prstGeom>
        </p:spPr>
      </p:pic>
    </p:spTree>
    <p:extLst>
      <p:ext uri="{BB962C8B-B14F-4D97-AF65-F5344CB8AC3E}">
        <p14:creationId xmlns:p14="http://schemas.microsoft.com/office/powerpoint/2010/main" val="26627199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2743200" y="838200"/>
            <a:ext cx="6334887" cy="615553"/>
          </a:xfrm>
          <a:effectLst>
            <a:outerShdw blurRad="50800" dist="38100" dir="2700000" algn="tl" rotWithShape="0">
              <a:prstClr val="black">
                <a:alpha val="40000"/>
              </a:prstClr>
            </a:outerShdw>
          </a:effectLst>
        </p:spPr>
        <p:txBody>
          <a:bodyPr/>
          <a:lstStyle/>
          <a:p>
            <a:r>
              <a:rPr lang="it-IT" dirty="0">
                <a:effectLst>
                  <a:outerShdw blurRad="38100" dist="38100" dir="2700000" algn="tl">
                    <a:srgbClr val="000000">
                      <a:alpha val="43137"/>
                    </a:srgbClr>
                  </a:outerShdw>
                </a:effectLst>
              </a:rPr>
              <a:t>Quadro sinottico art. 94 </a:t>
            </a:r>
          </a:p>
        </p:txBody>
      </p:sp>
      <p:sp>
        <p:nvSpPr>
          <p:cNvPr id="5" name="CasellaDiTesto 4"/>
          <p:cNvSpPr txBox="1"/>
          <p:nvPr/>
        </p:nvSpPr>
        <p:spPr>
          <a:xfrm>
            <a:off x="838200" y="1676400"/>
            <a:ext cx="10515601" cy="3785652"/>
          </a:xfrm>
          <a:prstGeom prst="rect">
            <a:avLst/>
          </a:prstGeom>
          <a:noFill/>
        </p:spPr>
        <p:txBody>
          <a:bodyPr wrap="square" rtlCol="0">
            <a:spAutoFit/>
          </a:bodyPr>
          <a:lstStyle/>
          <a:p>
            <a:pPr algn="just"/>
            <a:r>
              <a:rPr lang="it-IT" sz="2400" spc="-5" dirty="0">
                <a:solidFill>
                  <a:schemeClr val="tx2"/>
                </a:solidFill>
                <a:latin typeface="Times New Roman" panose="02020603050405020304" pitchFamily="18" charset="0"/>
                <a:cs typeface="Times New Roman" panose="02020603050405020304" pitchFamily="18" charset="0"/>
              </a:rPr>
              <a:t>Tra i soggetti da sottoporre a verifica, viene eliminato il riferimento ai cc.dd. cessati e inserito il riferimento all’amministratore di fatto</a:t>
            </a:r>
          </a:p>
          <a:p>
            <a:pPr algn="just"/>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Viene previsto che qualora il socio sia una persona giuridica l’esclusione opera se i presupposti si siano verificati a carico degli amministratori</a:t>
            </a:r>
          </a:p>
          <a:p>
            <a:pPr algn="just"/>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Viene disciplinata la causa di esclusione automatica in presenza di gravi violazioni definitivamente accertate degli obblighi relativi al pagamento delle imposte e tasse o dei contributi previdenziali (ostative al rilascio del DURC), rinviando all’Allegato II.10. la definizione del concetto di “gravità” e “definitività”</a:t>
            </a:r>
          </a:p>
        </p:txBody>
      </p:sp>
      <p:pic>
        <p:nvPicPr>
          <p:cNvPr id="3" name="Immagine 2"/>
          <p:cNvPicPr>
            <a:picLocks noChangeAspect="1"/>
          </p:cNvPicPr>
          <p:nvPr/>
        </p:nvPicPr>
        <p:blipFill>
          <a:blip r:embed="rId2"/>
          <a:stretch>
            <a:fillRect/>
          </a:stretch>
        </p:blipFill>
        <p:spPr>
          <a:xfrm>
            <a:off x="228600" y="304800"/>
            <a:ext cx="2249619" cy="646232"/>
          </a:xfrm>
          <a:prstGeom prst="rect">
            <a:avLst/>
          </a:prstGeom>
        </p:spPr>
      </p:pic>
    </p:spTree>
    <p:extLst>
      <p:ext uri="{BB962C8B-B14F-4D97-AF65-F5344CB8AC3E}">
        <p14:creationId xmlns:p14="http://schemas.microsoft.com/office/powerpoint/2010/main" val="3024516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2" name="object 2"/>
          <p:cNvGrpSpPr/>
          <p:nvPr/>
        </p:nvGrpSpPr>
        <p:grpSpPr>
          <a:xfrm>
            <a:off x="57224" y="257601"/>
            <a:ext cx="10341610" cy="6858000"/>
            <a:chOff x="150876" y="0"/>
            <a:chExt cx="10341610" cy="6858000"/>
          </a:xfrm>
        </p:grpSpPr>
        <p:pic>
          <p:nvPicPr>
            <p:cNvPr id="3" name="object 3"/>
            <p:cNvPicPr/>
            <p:nvPr/>
          </p:nvPicPr>
          <p:blipFill>
            <a:blip r:embed="rId2" cstate="print"/>
            <a:stretch>
              <a:fillRect/>
            </a:stretch>
          </p:blipFill>
          <p:spPr>
            <a:xfrm>
              <a:off x="1211579" y="620268"/>
              <a:ext cx="1027938" cy="1119377"/>
            </a:xfrm>
            <a:prstGeom prst="rect">
              <a:avLst/>
            </a:prstGeom>
          </p:spPr>
        </p:pic>
        <p:pic>
          <p:nvPicPr>
            <p:cNvPr id="4" name="object 4"/>
            <p:cNvPicPr/>
            <p:nvPr/>
          </p:nvPicPr>
          <p:blipFill>
            <a:blip r:embed="rId3" cstate="print"/>
            <a:stretch>
              <a:fillRect/>
            </a:stretch>
          </p:blipFill>
          <p:spPr>
            <a:xfrm>
              <a:off x="1638300" y="749808"/>
              <a:ext cx="1671066" cy="906018"/>
            </a:xfrm>
            <a:prstGeom prst="rect">
              <a:avLst/>
            </a:prstGeom>
          </p:spPr>
        </p:pic>
        <p:pic>
          <p:nvPicPr>
            <p:cNvPr id="5" name="object 5"/>
            <p:cNvPicPr/>
            <p:nvPr/>
          </p:nvPicPr>
          <p:blipFill>
            <a:blip r:embed="rId4" cstate="print"/>
            <a:stretch>
              <a:fillRect/>
            </a:stretch>
          </p:blipFill>
          <p:spPr>
            <a:xfrm>
              <a:off x="2910840" y="749808"/>
              <a:ext cx="947165" cy="906018"/>
            </a:xfrm>
            <a:prstGeom prst="rect">
              <a:avLst/>
            </a:prstGeom>
          </p:spPr>
        </p:pic>
        <p:pic>
          <p:nvPicPr>
            <p:cNvPr id="6" name="object 6"/>
            <p:cNvPicPr/>
            <p:nvPr/>
          </p:nvPicPr>
          <p:blipFill>
            <a:blip r:embed="rId5" cstate="print"/>
            <a:stretch>
              <a:fillRect/>
            </a:stretch>
          </p:blipFill>
          <p:spPr>
            <a:xfrm>
              <a:off x="3457955" y="749808"/>
              <a:ext cx="3185922" cy="906018"/>
            </a:xfrm>
            <a:prstGeom prst="rect">
              <a:avLst/>
            </a:prstGeom>
          </p:spPr>
        </p:pic>
        <p:pic>
          <p:nvPicPr>
            <p:cNvPr id="7" name="object 7"/>
            <p:cNvPicPr/>
            <p:nvPr/>
          </p:nvPicPr>
          <p:blipFill>
            <a:blip r:embed="rId6" cstate="print"/>
            <a:stretch>
              <a:fillRect/>
            </a:stretch>
          </p:blipFill>
          <p:spPr>
            <a:xfrm>
              <a:off x="6242304" y="749808"/>
              <a:ext cx="1445513" cy="906018"/>
            </a:xfrm>
            <a:prstGeom prst="rect">
              <a:avLst/>
            </a:prstGeom>
          </p:spPr>
        </p:pic>
        <p:pic>
          <p:nvPicPr>
            <p:cNvPr id="8" name="object 8"/>
            <p:cNvPicPr/>
            <p:nvPr/>
          </p:nvPicPr>
          <p:blipFill>
            <a:blip r:embed="rId7" cstate="print"/>
            <a:stretch>
              <a:fillRect/>
            </a:stretch>
          </p:blipFill>
          <p:spPr>
            <a:xfrm>
              <a:off x="7269480" y="749808"/>
              <a:ext cx="3222498" cy="906018"/>
            </a:xfrm>
            <a:prstGeom prst="rect">
              <a:avLst/>
            </a:prstGeom>
          </p:spPr>
        </p:pic>
      </p:grpSp>
      <p:sp>
        <p:nvSpPr>
          <p:cNvPr id="9" name="object 9"/>
          <p:cNvSpPr txBox="1">
            <a:spLocks noGrp="1"/>
          </p:cNvSpPr>
          <p:nvPr>
            <p:ph type="title"/>
          </p:nvPr>
        </p:nvSpPr>
        <p:spPr>
          <a:xfrm>
            <a:off x="1392541" y="1023786"/>
            <a:ext cx="8721725" cy="635000"/>
          </a:xfrm>
          <a:prstGeom prst="rect">
            <a:avLst/>
          </a:prstGeom>
        </p:spPr>
        <p:txBody>
          <a:bodyPr vert="horz" wrap="square" lIns="0" tIns="12065" rIns="0" bIns="0" rtlCol="0">
            <a:spAutoFit/>
          </a:bodyPr>
          <a:lstStyle/>
          <a:p>
            <a:pPr marL="12700">
              <a:lnSpc>
                <a:spcPct val="100000"/>
              </a:lnSpc>
              <a:spcBef>
                <a:spcPts val="95"/>
              </a:spcBef>
            </a:pPr>
            <a:r>
              <a:rPr dirty="0"/>
              <a:t>C</a:t>
            </a:r>
            <a:r>
              <a:rPr sz="3200" dirty="0"/>
              <a:t>AUSE</a:t>
            </a:r>
            <a:r>
              <a:rPr sz="3200" spc="215" dirty="0"/>
              <a:t> </a:t>
            </a:r>
            <a:r>
              <a:rPr sz="3200" dirty="0"/>
              <a:t>DI</a:t>
            </a:r>
            <a:r>
              <a:rPr sz="3200" spc="204" dirty="0"/>
              <a:t> </a:t>
            </a:r>
            <a:r>
              <a:rPr sz="3200" dirty="0"/>
              <a:t>ESCLUSIONE</a:t>
            </a:r>
            <a:r>
              <a:rPr sz="3200" spc="204" dirty="0"/>
              <a:t> </a:t>
            </a:r>
            <a:r>
              <a:rPr sz="3200" dirty="0">
                <a:solidFill>
                  <a:srgbClr val="C00000"/>
                </a:solidFill>
              </a:rPr>
              <a:t>NON</a:t>
            </a:r>
            <a:r>
              <a:rPr sz="3200" spc="65" dirty="0">
                <a:solidFill>
                  <a:srgbClr val="C00000"/>
                </a:solidFill>
              </a:rPr>
              <a:t> </a:t>
            </a:r>
            <a:r>
              <a:rPr sz="3200" spc="-30" dirty="0">
                <a:solidFill>
                  <a:srgbClr val="C00000"/>
                </a:solidFill>
              </a:rPr>
              <a:t>AUTOMATICA</a:t>
            </a:r>
            <a:endParaRPr sz="3200" dirty="0"/>
          </a:p>
        </p:txBody>
      </p:sp>
      <p:sp>
        <p:nvSpPr>
          <p:cNvPr id="10" name="object 10"/>
          <p:cNvSpPr txBox="1"/>
          <p:nvPr/>
        </p:nvSpPr>
        <p:spPr>
          <a:xfrm>
            <a:off x="993837" y="2122964"/>
            <a:ext cx="9761474" cy="4138954"/>
          </a:xfrm>
          <a:prstGeom prst="rect">
            <a:avLst/>
          </a:prstGeom>
        </p:spPr>
        <p:txBody>
          <a:bodyPr vert="horz" wrap="square" lIns="0" tIns="12065" rIns="0" bIns="0" rtlCol="0">
            <a:spAutoFit/>
          </a:bodyPr>
          <a:lstStyle/>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r>
              <a:rPr sz="2200" spc="-25" dirty="0">
                <a:solidFill>
                  <a:schemeClr val="tx2"/>
                </a:solidFill>
                <a:latin typeface="Times New Roman" panose="02020603050405020304" pitchFamily="18" charset="0"/>
                <a:cs typeface="Times New Roman" panose="02020603050405020304" pitchFamily="18" charset="0"/>
              </a:rPr>
              <a:t>L’art.</a:t>
            </a:r>
            <a:r>
              <a:rPr sz="2200" spc="21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95</a:t>
            </a:r>
            <a:r>
              <a:rPr sz="2200" spc="215" dirty="0">
                <a:solidFill>
                  <a:schemeClr val="tx2"/>
                </a:solidFill>
                <a:latin typeface="Times New Roman" panose="02020603050405020304" pitchFamily="18" charset="0"/>
                <a:cs typeface="Times New Roman" panose="02020603050405020304" pitchFamily="18" charset="0"/>
              </a:rPr>
              <a:t> </a:t>
            </a:r>
            <a:r>
              <a:rPr sz="2200" dirty="0">
                <a:solidFill>
                  <a:schemeClr val="tx2"/>
                </a:solidFill>
                <a:latin typeface="Times New Roman" panose="02020603050405020304" pitchFamily="18" charset="0"/>
                <a:cs typeface="Times New Roman" panose="02020603050405020304" pitchFamily="18" charset="0"/>
              </a:rPr>
              <a:t>del</a:t>
            </a:r>
            <a:r>
              <a:rPr sz="2200" spc="21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nuovo</a:t>
            </a:r>
            <a:r>
              <a:rPr sz="2200" spc="21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Codice</a:t>
            </a:r>
            <a:r>
              <a:rPr sz="2200" spc="22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disciplina</a:t>
            </a:r>
            <a:r>
              <a:rPr sz="2200" spc="210"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le cause</a:t>
            </a:r>
            <a:r>
              <a:rPr lang="it-IT"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di</a:t>
            </a:r>
            <a:r>
              <a:rPr lang="it-IT" sz="2200" b="1"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e</a:t>
            </a:r>
            <a:r>
              <a:rPr sz="2200" b="1" spc="-5" dirty="0" err="1">
                <a:solidFill>
                  <a:schemeClr val="tx2"/>
                </a:solidFill>
                <a:latin typeface="Times New Roman" panose="02020603050405020304" pitchFamily="18" charset="0"/>
                <a:cs typeface="Times New Roman" panose="02020603050405020304" pitchFamily="18" charset="0"/>
              </a:rPr>
              <a:t>sclusi</a:t>
            </a:r>
            <a:r>
              <a:rPr sz="2200" b="1" spc="5" dirty="0" err="1">
                <a:solidFill>
                  <a:schemeClr val="tx2"/>
                </a:solidFill>
                <a:latin typeface="Times New Roman" panose="02020603050405020304" pitchFamily="18" charset="0"/>
                <a:cs typeface="Times New Roman" panose="02020603050405020304" pitchFamily="18" charset="0"/>
              </a:rPr>
              <a:t>o</a:t>
            </a:r>
            <a:r>
              <a:rPr sz="2200" b="1" spc="-5" dirty="0" err="1">
                <a:solidFill>
                  <a:schemeClr val="tx2"/>
                </a:solidFill>
                <a:latin typeface="Times New Roman" panose="02020603050405020304" pitchFamily="18" charset="0"/>
                <a:cs typeface="Times New Roman" panose="02020603050405020304" pitchFamily="18" charset="0"/>
              </a:rPr>
              <a:t>ne</a:t>
            </a:r>
            <a:r>
              <a:rPr lang="it-IT" sz="2200" b="1" dirty="0">
                <a:solidFill>
                  <a:schemeClr val="tx2"/>
                </a:solidFill>
                <a:latin typeface="Times New Roman" panose="02020603050405020304" pitchFamily="18" charset="0"/>
                <a:cs typeface="Times New Roman" panose="02020603050405020304" pitchFamily="18" charset="0"/>
              </a:rPr>
              <a:t> </a:t>
            </a:r>
            <a:r>
              <a:rPr sz="2200" b="1" spc="-5" dirty="0">
                <a:solidFill>
                  <a:schemeClr val="tx2"/>
                </a:solidFill>
                <a:latin typeface="Times New Roman" panose="02020603050405020304" pitchFamily="18" charset="0"/>
                <a:cs typeface="Times New Roman" panose="02020603050405020304" pitchFamily="18" charset="0"/>
              </a:rPr>
              <a:t>non</a:t>
            </a:r>
            <a:r>
              <a:rPr lang="it-IT" sz="2200" b="1" dirty="0">
                <a:solidFill>
                  <a:schemeClr val="tx2"/>
                </a:solidFill>
                <a:latin typeface="Times New Roman" panose="02020603050405020304" pitchFamily="18" charset="0"/>
                <a:cs typeface="Times New Roman" panose="02020603050405020304" pitchFamily="18" charset="0"/>
              </a:rPr>
              <a:t> </a:t>
            </a:r>
            <a:r>
              <a:rPr sz="2200" b="1" spc="5" dirty="0" err="1">
                <a:solidFill>
                  <a:schemeClr val="tx2"/>
                </a:solidFill>
                <a:latin typeface="Times New Roman" panose="02020603050405020304" pitchFamily="18" charset="0"/>
                <a:cs typeface="Times New Roman" panose="02020603050405020304" pitchFamily="18" charset="0"/>
              </a:rPr>
              <a:t>a</a:t>
            </a:r>
            <a:r>
              <a:rPr sz="2200" b="1" spc="-5" dirty="0" err="1">
                <a:solidFill>
                  <a:schemeClr val="tx2"/>
                </a:solidFill>
                <a:latin typeface="Times New Roman" panose="02020603050405020304" pitchFamily="18" charset="0"/>
                <a:cs typeface="Times New Roman" panose="02020603050405020304" pitchFamily="18" charset="0"/>
              </a:rPr>
              <a:t>u</a:t>
            </a:r>
            <a:r>
              <a:rPr sz="2200" b="1" spc="5" dirty="0" err="1">
                <a:solidFill>
                  <a:schemeClr val="tx2"/>
                </a:solidFill>
                <a:latin typeface="Times New Roman" panose="02020603050405020304" pitchFamily="18" charset="0"/>
                <a:cs typeface="Times New Roman" panose="02020603050405020304" pitchFamily="18" charset="0"/>
              </a:rPr>
              <a:t>t</a:t>
            </a:r>
            <a:r>
              <a:rPr sz="2200" b="1" spc="-5" dirty="0" err="1">
                <a:solidFill>
                  <a:schemeClr val="tx2"/>
                </a:solidFill>
                <a:latin typeface="Times New Roman" panose="02020603050405020304" pitchFamily="18" charset="0"/>
                <a:cs typeface="Times New Roman" panose="02020603050405020304" pitchFamily="18" charset="0"/>
              </a:rPr>
              <a:t>om</a:t>
            </a:r>
            <a:r>
              <a:rPr sz="2200" b="1" dirty="0" err="1">
                <a:solidFill>
                  <a:schemeClr val="tx2"/>
                </a:solidFill>
                <a:latin typeface="Times New Roman" panose="02020603050405020304" pitchFamily="18" charset="0"/>
                <a:cs typeface="Times New Roman" panose="02020603050405020304" pitchFamily="18" charset="0"/>
              </a:rPr>
              <a:t>a</a:t>
            </a:r>
            <a:r>
              <a:rPr sz="2200" b="1" spc="-5" dirty="0" err="1">
                <a:solidFill>
                  <a:schemeClr val="tx2"/>
                </a:solidFill>
                <a:latin typeface="Times New Roman" panose="02020603050405020304" pitchFamily="18" charset="0"/>
                <a:cs typeface="Times New Roman" panose="02020603050405020304" pitchFamily="18" charset="0"/>
              </a:rPr>
              <a:t>tic</a:t>
            </a:r>
            <a:r>
              <a:rPr sz="2200" b="1" spc="5" dirty="0" err="1">
                <a:solidFill>
                  <a:schemeClr val="tx2"/>
                </a:solidFill>
                <a:latin typeface="Times New Roman" panose="02020603050405020304" pitchFamily="18" charset="0"/>
                <a:cs typeface="Times New Roman" panose="02020603050405020304" pitchFamily="18" charset="0"/>
              </a:rPr>
              <a:t>a</a:t>
            </a:r>
            <a:r>
              <a:rPr sz="2200" spc="-5" dirty="0">
                <a:solidFill>
                  <a:schemeClr val="tx2"/>
                </a:solidFill>
                <a:latin typeface="Times New Roman" panose="02020603050405020304" pitchFamily="18" charset="0"/>
                <a:cs typeface="Times New Roman" panose="02020603050405020304" pitchFamily="18" charset="0"/>
              </a:rPr>
              <a:t>,</a:t>
            </a:r>
            <a:r>
              <a:rPr lang="it-IT"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q</a:t>
            </a:r>
            <a:r>
              <a:rPr sz="2200" spc="10" dirty="0" err="1">
                <a:solidFill>
                  <a:schemeClr val="tx2"/>
                </a:solidFill>
                <a:latin typeface="Times New Roman" panose="02020603050405020304" pitchFamily="18" charset="0"/>
                <a:cs typeface="Times New Roman" panose="02020603050405020304" pitchFamily="18" charset="0"/>
              </a:rPr>
              <a:t>u</a:t>
            </a:r>
            <a:r>
              <a:rPr sz="2200" spc="-5" dirty="0" err="1">
                <a:solidFill>
                  <a:schemeClr val="tx2"/>
                </a:solidFill>
                <a:latin typeface="Times New Roman" panose="02020603050405020304" pitchFamily="18" charset="0"/>
                <a:cs typeface="Times New Roman" panose="02020603050405020304" pitchFamily="18" charset="0"/>
              </a:rPr>
              <a:t>a</a:t>
            </a:r>
            <a:r>
              <a:rPr sz="2200" dirty="0" err="1">
                <a:solidFill>
                  <a:schemeClr val="tx2"/>
                </a:solidFill>
                <a:latin typeface="Times New Roman" panose="02020603050405020304" pitchFamily="18" charset="0"/>
                <a:cs typeface="Times New Roman" panose="02020603050405020304" pitchFamily="18" charset="0"/>
              </a:rPr>
              <a:t>l</a:t>
            </a:r>
            <a:r>
              <a:rPr sz="2200" spc="-5" dirty="0" err="1">
                <a:solidFill>
                  <a:schemeClr val="tx2"/>
                </a:solidFill>
                <a:latin typeface="Times New Roman" panose="02020603050405020304" pitchFamily="18" charset="0"/>
                <a:cs typeface="Times New Roman" panose="02020603050405020304" pitchFamily="18" charset="0"/>
              </a:rPr>
              <a:t>i</a:t>
            </a:r>
            <a:r>
              <a:rPr sz="2200" dirty="0" err="1">
                <a:solidFill>
                  <a:schemeClr val="tx2"/>
                </a:solidFill>
                <a:latin typeface="Times New Roman" panose="02020603050405020304" pitchFamily="18" charset="0"/>
                <a:cs typeface="Times New Roman" panose="02020603050405020304" pitchFamily="18" charset="0"/>
              </a:rPr>
              <a:t>f</a:t>
            </a:r>
            <a:r>
              <a:rPr sz="2200" spc="-5" dirty="0" err="1">
                <a:solidFill>
                  <a:schemeClr val="tx2"/>
                </a:solidFill>
                <a:latin typeface="Times New Roman" panose="02020603050405020304" pitchFamily="18" charset="0"/>
                <a:cs typeface="Times New Roman" panose="02020603050405020304" pitchFamily="18" charset="0"/>
              </a:rPr>
              <a:t>i</a:t>
            </a:r>
            <a:r>
              <a:rPr sz="2200" spc="5" dirty="0" err="1">
                <a:solidFill>
                  <a:schemeClr val="tx2"/>
                </a:solidFill>
                <a:latin typeface="Times New Roman" panose="02020603050405020304" pitchFamily="18" charset="0"/>
                <a:cs typeface="Times New Roman" panose="02020603050405020304" pitchFamily="18" charset="0"/>
              </a:rPr>
              <a:t>c</a:t>
            </a:r>
            <a:r>
              <a:rPr sz="2200" spc="-5" dirty="0" err="1">
                <a:solidFill>
                  <a:schemeClr val="tx2"/>
                </a:solidFill>
                <a:latin typeface="Times New Roman" panose="02020603050405020304" pitchFamily="18" charset="0"/>
                <a:cs typeface="Times New Roman" panose="02020603050405020304" pitchFamily="18" charset="0"/>
              </a:rPr>
              <a:t>a</a:t>
            </a:r>
            <a:r>
              <a:rPr sz="2200" spc="5" dirty="0" err="1">
                <a:solidFill>
                  <a:schemeClr val="tx2"/>
                </a:solidFill>
                <a:latin typeface="Times New Roman" panose="02020603050405020304" pitchFamily="18" charset="0"/>
                <a:cs typeface="Times New Roman" panose="02020603050405020304" pitchFamily="18" charset="0"/>
              </a:rPr>
              <a:t>z</a:t>
            </a:r>
            <a:r>
              <a:rPr sz="2200" spc="-5" dirty="0" err="1">
                <a:solidFill>
                  <a:schemeClr val="tx2"/>
                </a:solidFill>
                <a:latin typeface="Times New Roman" panose="02020603050405020304" pitchFamily="18" charset="0"/>
                <a:cs typeface="Times New Roman" panose="02020603050405020304" pitchFamily="18" charset="0"/>
              </a:rPr>
              <a:t>i</a:t>
            </a:r>
            <a:r>
              <a:rPr sz="2200" dirty="0" err="1">
                <a:solidFill>
                  <a:schemeClr val="tx2"/>
                </a:solidFill>
                <a:latin typeface="Times New Roman" panose="02020603050405020304" pitchFamily="18" charset="0"/>
                <a:cs typeface="Times New Roman" panose="02020603050405020304" pitchFamily="18" charset="0"/>
              </a:rPr>
              <a:t>o</a:t>
            </a:r>
            <a:r>
              <a:rPr sz="2200" spc="-5" dirty="0" err="1">
                <a:solidFill>
                  <a:schemeClr val="tx2"/>
                </a:solidFill>
                <a:latin typeface="Times New Roman" panose="02020603050405020304" pitchFamily="18" charset="0"/>
                <a:cs typeface="Times New Roman" panose="02020603050405020304" pitchFamily="18" charset="0"/>
              </a:rPr>
              <a:t>ne</a:t>
            </a:r>
            <a:r>
              <a:rPr lang="it-IT" sz="2200"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
            </a:r>
            <a:r>
              <a:rPr lang="it-IT" sz="2200" dirty="0">
                <a:solidFill>
                  <a:schemeClr val="tx2"/>
                </a:solidFill>
                <a:latin typeface="Times New Roman" panose="02020603050405020304" pitchFamily="18" charset="0"/>
                <a:cs typeface="Times New Roman" panose="02020603050405020304" pitchFamily="18" charset="0"/>
              </a:rPr>
              <a:t> </a:t>
            </a:r>
            <a:r>
              <a:rPr sz="2200" spc="-5" dirty="0" err="1">
                <a:solidFill>
                  <a:schemeClr val="tx2"/>
                </a:solidFill>
                <a:latin typeface="Times New Roman" panose="02020603050405020304" pitchFamily="18" charset="0"/>
                <a:cs typeface="Times New Roman" panose="02020603050405020304" pitchFamily="18" charset="0"/>
              </a:rPr>
              <a:t>qu</a:t>
            </a:r>
            <a:r>
              <a:rPr sz="2200" dirty="0" err="1">
                <a:solidFill>
                  <a:schemeClr val="tx2"/>
                </a:solidFill>
                <a:latin typeface="Times New Roman" panose="02020603050405020304" pitchFamily="18" charset="0"/>
                <a:cs typeface="Times New Roman" panose="02020603050405020304" pitchFamily="18" charset="0"/>
              </a:rPr>
              <a:t>e</a:t>
            </a:r>
            <a:r>
              <a:rPr sz="2200" spc="-5" dirty="0" err="1">
                <a:solidFill>
                  <a:schemeClr val="tx2"/>
                </a:solidFill>
                <a:latin typeface="Times New Roman" panose="02020603050405020304" pitchFamily="18" charset="0"/>
                <a:cs typeface="Times New Roman" panose="02020603050405020304" pitchFamily="18" charset="0"/>
              </a:rPr>
              <a:t>sta</a:t>
            </a:r>
            <a:r>
              <a:rPr lang="it-IT" sz="2200" spc="-5" dirty="0">
                <a:solidFill>
                  <a:schemeClr val="tx2"/>
                </a:solidFill>
                <a:latin typeface="Times New Roman" panose="02020603050405020304" pitchFamily="18" charset="0"/>
                <a:cs typeface="Times New Roman" panose="02020603050405020304" pitchFamily="18" charset="0"/>
              </a:rPr>
              <a:t> </a:t>
            </a:r>
            <a:r>
              <a:rPr sz="2200" spc="-5" dirty="0">
                <a:solidFill>
                  <a:schemeClr val="tx2"/>
                </a:solidFill>
                <a:latin typeface="Times New Roman" panose="02020603050405020304" pitchFamily="18" charset="0"/>
                <a:cs typeface="Times New Roman" panose="02020603050405020304" pitchFamily="18" charset="0"/>
              </a:rPr>
              <a:t>–</a:t>
            </a:r>
            <a:r>
              <a:rPr lang="it-IT" sz="2200" spc="-5" dirty="0">
                <a:solidFill>
                  <a:schemeClr val="tx2"/>
                </a:solidFill>
                <a:latin typeface="Times New Roman" panose="02020603050405020304" pitchFamily="18" charset="0"/>
                <a:cs typeface="Times New Roman" panose="02020603050405020304" pitchFamily="18" charset="0"/>
              </a:rPr>
              <a:t> </a:t>
            </a:r>
            <a:r>
              <a:rPr lang="it-IT" sz="2200" dirty="0">
                <a:solidFill>
                  <a:schemeClr val="tx2"/>
                </a:solidFill>
                <a:latin typeface="Times New Roman" panose="02020603050405020304" pitchFamily="18" charset="0"/>
                <a:cs typeface="Times New Roman" panose="02020603050405020304" pitchFamily="18" charset="0"/>
              </a:rPr>
              <a:t>invalsa nella giurisprudenza amministrativa (cfr. </a:t>
            </a:r>
            <a:r>
              <a:rPr lang="it-IT" sz="2200" dirty="0" err="1">
                <a:solidFill>
                  <a:schemeClr val="tx2"/>
                </a:solidFill>
                <a:latin typeface="Times New Roman" panose="02020603050405020304" pitchFamily="18" charset="0"/>
                <a:cs typeface="Times New Roman" panose="02020603050405020304" pitchFamily="18" charset="0"/>
              </a:rPr>
              <a:t>CdS</a:t>
            </a:r>
            <a:r>
              <a:rPr lang="it-IT" sz="2200" dirty="0">
                <a:solidFill>
                  <a:schemeClr val="tx2"/>
                </a:solidFill>
                <a:latin typeface="Times New Roman" panose="02020603050405020304" pitchFamily="18" charset="0"/>
                <a:cs typeface="Times New Roman" panose="02020603050405020304" pitchFamily="18" charset="0"/>
              </a:rPr>
              <a:t>, Adunanza Plenaria, 27 maggio 2021, n. 9)</a:t>
            </a: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lang="it-IT" sz="2200" dirty="0">
              <a:solidFill>
                <a:schemeClr val="tx2"/>
              </a:solidFill>
              <a:latin typeface="Times New Roman" panose="02020603050405020304" pitchFamily="18" charset="0"/>
              <a:cs typeface="Times New Roman" panose="02020603050405020304" pitchFamily="18" charset="0"/>
            </a:endParaRP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r>
              <a:rPr lang="it-IT" sz="2200" dirty="0">
                <a:solidFill>
                  <a:schemeClr val="tx2"/>
                </a:solidFill>
                <a:latin typeface="Times New Roman" panose="02020603050405020304" pitchFamily="18" charset="0"/>
                <a:cs typeface="Times New Roman" panose="02020603050405020304" pitchFamily="18" charset="0"/>
              </a:rPr>
              <a:t>Tale articolo, come si legge sempre nella Relazione al di decreto legislativo, pone in capo alla stazione appaltante “</a:t>
            </a:r>
            <a:r>
              <a:rPr lang="it-IT" sz="2200" b="1" i="1" dirty="0">
                <a:solidFill>
                  <a:schemeClr val="tx2"/>
                </a:solidFill>
                <a:latin typeface="Times New Roman" panose="02020603050405020304" pitchFamily="18" charset="0"/>
                <a:cs typeface="Times New Roman" panose="02020603050405020304" pitchFamily="18" charset="0"/>
              </a:rPr>
              <a:t>un margine di  apprezzamento </a:t>
            </a:r>
            <a:r>
              <a:rPr lang="it-IT" sz="2200" i="1" dirty="0">
                <a:solidFill>
                  <a:schemeClr val="tx2"/>
                </a:solidFill>
                <a:latin typeface="Times New Roman" panose="02020603050405020304" pitchFamily="18" charset="0"/>
                <a:cs typeface="Times New Roman" panose="02020603050405020304" pitchFamily="18" charset="0"/>
              </a:rPr>
              <a:t>della situazione concreta riconducibile al </a:t>
            </a:r>
            <a:r>
              <a:rPr lang="it-IT" sz="2200" b="1" i="1" dirty="0">
                <a:solidFill>
                  <a:schemeClr val="tx2"/>
                </a:solidFill>
                <a:latin typeface="Times New Roman" panose="02020603050405020304" pitchFamily="18" charset="0"/>
                <a:cs typeface="Times New Roman" panose="02020603050405020304" pitchFamily="18" charset="0"/>
              </a:rPr>
              <a:t>concetto  di discrezionalità tecnica</a:t>
            </a:r>
            <a:r>
              <a:rPr lang="it-IT" sz="2200" i="1" dirty="0">
                <a:solidFill>
                  <a:schemeClr val="tx2"/>
                </a:solidFill>
                <a:latin typeface="Times New Roman" panose="02020603050405020304" pitchFamily="18" charset="0"/>
                <a:cs typeface="Times New Roman" panose="02020603050405020304" pitchFamily="18" charset="0"/>
              </a:rPr>
              <a:t>: apprezzata la sussistenza del presupposto  enucleato nella disposizione di legge, la scelta espulsiva diviene  necessitata</a:t>
            </a:r>
            <a:r>
              <a:rPr lang="it-IT" sz="2200" dirty="0">
                <a:solidFill>
                  <a:schemeClr val="tx2"/>
                </a:solidFill>
                <a:latin typeface="Times New Roman" panose="02020603050405020304" pitchFamily="18" charset="0"/>
                <a:cs typeface="Times New Roman" panose="02020603050405020304" pitchFamily="18" charset="0"/>
              </a:rPr>
              <a:t>”</a:t>
            </a: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lang="it-IT" sz="2200" dirty="0">
              <a:solidFill>
                <a:srgbClr val="051C28"/>
              </a:solidFill>
              <a:latin typeface="Arial MT"/>
              <a:cs typeface="Arial MT"/>
            </a:endParaRP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lang="it-IT" sz="2200" dirty="0">
              <a:solidFill>
                <a:srgbClr val="051C28"/>
              </a:solidFill>
              <a:latin typeface="Arial MT"/>
              <a:cs typeface="Arial MT"/>
            </a:endParaRP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sz="2200" dirty="0">
              <a:latin typeface="Arial MT"/>
              <a:cs typeface="Arial MT"/>
            </a:endParaRPr>
          </a:p>
        </p:txBody>
      </p:sp>
      <p:pic>
        <p:nvPicPr>
          <p:cNvPr id="11" name="Immagine 10"/>
          <p:cNvPicPr>
            <a:picLocks noChangeAspect="1"/>
          </p:cNvPicPr>
          <p:nvPr/>
        </p:nvPicPr>
        <p:blipFill>
          <a:blip r:embed="rId8"/>
          <a:stretch>
            <a:fillRect/>
          </a:stretch>
        </p:blipFill>
        <p:spPr>
          <a:xfrm>
            <a:off x="285839" y="236949"/>
            <a:ext cx="2249619" cy="646232"/>
          </a:xfrm>
          <a:prstGeom prst="rect">
            <a:avLst/>
          </a:prstGeom>
        </p:spPr>
      </p:pic>
      <p:pic>
        <p:nvPicPr>
          <p:cNvPr id="12" name="Immagine 11"/>
          <p:cNvPicPr>
            <a:picLocks noChangeAspect="1"/>
          </p:cNvPicPr>
          <p:nvPr/>
        </p:nvPicPr>
        <p:blipFill>
          <a:blip r:embed="rId9"/>
          <a:stretch>
            <a:fillRect/>
          </a:stretch>
        </p:blipFill>
        <p:spPr>
          <a:xfrm>
            <a:off x="9753600" y="5257800"/>
            <a:ext cx="1243692" cy="1249788"/>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object 8"/>
          <p:cNvSpPr txBox="1">
            <a:spLocks noGrp="1"/>
          </p:cNvSpPr>
          <p:nvPr>
            <p:ph type="title"/>
          </p:nvPr>
        </p:nvSpPr>
        <p:spPr>
          <a:xfrm>
            <a:off x="533400" y="657622"/>
            <a:ext cx="8305800" cy="1427955"/>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2493645" marR="0" lvl="0" indent="0" algn="ctr" defTabSz="914400" rtl="0" eaLnBrk="1" fontAlgn="auto" latinLnBrk="0" hangingPunct="1">
              <a:lnSpc>
                <a:spcPct val="100000"/>
              </a:lnSpc>
              <a:spcBef>
                <a:spcPts val="585"/>
              </a:spcBef>
              <a:spcAft>
                <a:spcPts val="0"/>
              </a:spcAft>
              <a:buClrTx/>
              <a:buSzTx/>
              <a:buFontTx/>
              <a:buNone/>
              <a:tabLst/>
              <a:defRPr/>
            </a:pPr>
            <a:r>
              <a:rPr spc="-95" dirty="0"/>
              <a:t>A</a:t>
            </a:r>
            <a:r>
              <a:rPr lang="it-IT" spc="-95" dirty="0" err="1"/>
              <a:t>rt</a:t>
            </a:r>
            <a:r>
              <a:rPr spc="-95" dirty="0"/>
              <a:t>.</a:t>
            </a:r>
            <a:r>
              <a:rPr spc="-35" dirty="0"/>
              <a:t> </a:t>
            </a:r>
            <a:r>
              <a:rPr spc="-5" dirty="0"/>
              <a:t>95</a:t>
            </a:r>
            <a:r>
              <a:rPr spc="-15" dirty="0"/>
              <a:t> </a:t>
            </a:r>
            <a:r>
              <a:rPr spc="-5" dirty="0"/>
              <a:t>co.</a:t>
            </a:r>
            <a:r>
              <a:rPr spc="-30" dirty="0"/>
              <a:t> </a:t>
            </a:r>
            <a:r>
              <a:rPr spc="-5" dirty="0"/>
              <a:t>1</a:t>
            </a:r>
            <a:r>
              <a:rPr lang="it-IT" spc="-5" dirty="0"/>
              <a:t> </a:t>
            </a:r>
            <a:br>
              <a:rPr lang="it-IT" spc="-5" dirty="0"/>
            </a:br>
            <a:r>
              <a:rPr lang="it-IT" sz="2000" kern="1200" dirty="0">
                <a:solidFill>
                  <a:srgbClr val="FF0000"/>
                </a:solidFill>
                <a:ea typeface="+mn-ea"/>
              </a:rPr>
              <a:t>Cause</a:t>
            </a:r>
            <a:r>
              <a:rPr lang="it-IT" sz="2000" kern="1200" spc="-25" dirty="0">
                <a:solidFill>
                  <a:srgbClr val="FF0000"/>
                </a:solidFill>
                <a:ea typeface="+mn-ea"/>
              </a:rPr>
              <a:t> </a:t>
            </a:r>
            <a:r>
              <a:rPr lang="it-IT" sz="2000" kern="1200" dirty="0">
                <a:solidFill>
                  <a:srgbClr val="FF0000"/>
                </a:solidFill>
                <a:ea typeface="+mn-ea"/>
              </a:rPr>
              <a:t>di</a:t>
            </a:r>
            <a:r>
              <a:rPr lang="it-IT" sz="2000" kern="1200" spc="-15" dirty="0">
                <a:solidFill>
                  <a:srgbClr val="FF0000"/>
                </a:solidFill>
                <a:ea typeface="+mn-ea"/>
              </a:rPr>
              <a:t> </a:t>
            </a:r>
            <a:r>
              <a:rPr lang="it-IT" sz="2000" kern="1200" dirty="0">
                <a:solidFill>
                  <a:srgbClr val="FF0000"/>
                </a:solidFill>
                <a:ea typeface="+mn-ea"/>
              </a:rPr>
              <a:t>esclusione</a:t>
            </a:r>
            <a:r>
              <a:rPr lang="it-IT" sz="2000" kern="1200" spc="-40" dirty="0">
                <a:solidFill>
                  <a:srgbClr val="FF0000"/>
                </a:solidFill>
                <a:ea typeface="+mn-ea"/>
              </a:rPr>
              <a:t> </a:t>
            </a:r>
            <a:r>
              <a:rPr lang="it-IT" sz="2000" kern="1200" dirty="0">
                <a:solidFill>
                  <a:srgbClr val="FF0000"/>
                </a:solidFill>
                <a:ea typeface="+mn-ea"/>
              </a:rPr>
              <a:t>non</a:t>
            </a:r>
            <a:r>
              <a:rPr lang="it-IT" sz="2000" kern="1200" spc="-15" dirty="0">
                <a:solidFill>
                  <a:srgbClr val="FF0000"/>
                </a:solidFill>
                <a:ea typeface="+mn-ea"/>
              </a:rPr>
              <a:t> </a:t>
            </a:r>
            <a:r>
              <a:rPr lang="it-IT" sz="2000" kern="1200" dirty="0">
                <a:solidFill>
                  <a:srgbClr val="FF0000"/>
                </a:solidFill>
                <a:ea typeface="+mn-ea"/>
              </a:rPr>
              <a:t>automatica</a:t>
            </a:r>
            <a:br>
              <a:rPr lang="it-IT" sz="2000" b="0" kern="1200" dirty="0">
                <a:solidFill>
                  <a:prstClr val="black"/>
                </a:solidFill>
                <a:ea typeface="+mn-ea"/>
              </a:rPr>
            </a:br>
            <a:endParaRPr sz="3200" dirty="0"/>
          </a:p>
        </p:txBody>
      </p:sp>
      <p:sp>
        <p:nvSpPr>
          <p:cNvPr id="9" name="object 9"/>
          <p:cNvSpPr txBox="1"/>
          <p:nvPr/>
        </p:nvSpPr>
        <p:spPr>
          <a:xfrm>
            <a:off x="1143000" y="1524000"/>
            <a:ext cx="9959340" cy="5186676"/>
          </a:xfrm>
          <a:prstGeom prst="rect">
            <a:avLst/>
          </a:prstGeom>
        </p:spPr>
        <p:txBody>
          <a:bodyPr vert="horz" wrap="square" lIns="0" tIns="74295" rIns="0" bIns="0" rtlCol="0">
            <a:spAutoFit/>
          </a:bodyPr>
          <a:lstStyle/>
          <a:p>
            <a:pPr marL="2493645">
              <a:lnSpc>
                <a:spcPct val="100000"/>
              </a:lnSpc>
              <a:spcBef>
                <a:spcPts val="585"/>
              </a:spcBef>
            </a:pPr>
            <a:endParaRPr sz="2000" dirty="0">
              <a:latin typeface="Arial"/>
              <a:cs typeface="Arial"/>
            </a:endParaRPr>
          </a:p>
          <a:p>
            <a:pPr marL="12065" algn="just">
              <a:lnSpc>
                <a:spcPct val="100000"/>
              </a:lnSpc>
              <a:spcBef>
                <a:spcPts val="525"/>
              </a:spcBef>
              <a:tabLst>
                <a:tab pos="374650" algn="l"/>
              </a:tabLst>
            </a:pPr>
            <a:r>
              <a:rPr sz="2200" spc="-5" dirty="0">
                <a:solidFill>
                  <a:schemeClr val="tx2"/>
                </a:solidFill>
                <a:latin typeface="Times New Roman"/>
                <a:cs typeface="Times New Roman"/>
              </a:rPr>
              <a:t>La</a:t>
            </a:r>
            <a:r>
              <a:rPr sz="2200" spc="640" dirty="0">
                <a:solidFill>
                  <a:schemeClr val="tx2"/>
                </a:solidFill>
                <a:latin typeface="Times New Roman"/>
                <a:cs typeface="Times New Roman"/>
              </a:rPr>
              <a:t> </a:t>
            </a:r>
            <a:r>
              <a:rPr sz="2200" spc="-5" dirty="0" err="1">
                <a:solidFill>
                  <a:schemeClr val="tx2"/>
                </a:solidFill>
                <a:latin typeface="Times New Roman"/>
                <a:cs typeface="Times New Roman"/>
              </a:rPr>
              <a:t>stazione</a:t>
            </a:r>
            <a:r>
              <a:rPr sz="2200" spc="640" dirty="0">
                <a:solidFill>
                  <a:schemeClr val="tx2"/>
                </a:solidFill>
                <a:latin typeface="Times New Roman"/>
                <a:cs typeface="Times New Roman"/>
              </a:rPr>
              <a:t> </a:t>
            </a:r>
            <a:r>
              <a:rPr sz="2200" spc="-5" dirty="0" err="1">
                <a:solidFill>
                  <a:schemeClr val="tx2"/>
                </a:solidFill>
                <a:latin typeface="Times New Roman"/>
                <a:cs typeface="Times New Roman"/>
              </a:rPr>
              <a:t>appaltante</a:t>
            </a:r>
            <a:r>
              <a:rPr sz="2200" spc="650" dirty="0">
                <a:solidFill>
                  <a:schemeClr val="tx2"/>
                </a:solidFill>
                <a:latin typeface="Times New Roman"/>
                <a:cs typeface="Times New Roman"/>
              </a:rPr>
              <a:t> </a:t>
            </a:r>
            <a:r>
              <a:rPr sz="2200" spc="-5" dirty="0" err="1">
                <a:solidFill>
                  <a:schemeClr val="tx2"/>
                </a:solidFill>
                <a:latin typeface="Times New Roman"/>
                <a:cs typeface="Times New Roman"/>
              </a:rPr>
              <a:t>esclude</a:t>
            </a:r>
            <a:r>
              <a:rPr sz="2200" spc="650" dirty="0">
                <a:solidFill>
                  <a:schemeClr val="tx2"/>
                </a:solidFill>
                <a:latin typeface="Times New Roman"/>
                <a:cs typeface="Times New Roman"/>
              </a:rPr>
              <a:t> </a:t>
            </a:r>
            <a:r>
              <a:rPr sz="2200" spc="-5" dirty="0" err="1">
                <a:solidFill>
                  <a:schemeClr val="tx2"/>
                </a:solidFill>
                <a:latin typeface="Times New Roman"/>
                <a:cs typeface="Times New Roman"/>
              </a:rPr>
              <a:t>dalla</a:t>
            </a:r>
            <a:r>
              <a:rPr sz="2200" spc="645" dirty="0">
                <a:solidFill>
                  <a:schemeClr val="tx2"/>
                </a:solidFill>
                <a:latin typeface="Times New Roman"/>
                <a:cs typeface="Times New Roman"/>
              </a:rPr>
              <a:t> </a:t>
            </a:r>
            <a:r>
              <a:rPr sz="2200" spc="-5" dirty="0" err="1">
                <a:solidFill>
                  <a:schemeClr val="tx2"/>
                </a:solidFill>
                <a:latin typeface="Times New Roman"/>
                <a:cs typeface="Times New Roman"/>
              </a:rPr>
              <a:t>partecipazione</a:t>
            </a:r>
            <a:r>
              <a:rPr sz="2200" spc="655" dirty="0">
                <a:solidFill>
                  <a:schemeClr val="tx2"/>
                </a:solidFill>
                <a:latin typeface="Times New Roman"/>
                <a:cs typeface="Times New Roman"/>
              </a:rPr>
              <a:t> </a:t>
            </a:r>
            <a:r>
              <a:rPr sz="2200" spc="-5" dirty="0" err="1">
                <a:solidFill>
                  <a:schemeClr val="tx2"/>
                </a:solidFill>
                <a:latin typeface="Times New Roman"/>
                <a:cs typeface="Times New Roman"/>
              </a:rPr>
              <a:t>alla</a:t>
            </a:r>
            <a:r>
              <a:rPr sz="2200" spc="645" dirty="0">
                <a:solidFill>
                  <a:schemeClr val="tx2"/>
                </a:solidFill>
                <a:latin typeface="Times New Roman"/>
                <a:cs typeface="Times New Roman"/>
              </a:rPr>
              <a:t> </a:t>
            </a:r>
            <a:r>
              <a:rPr sz="2200" spc="-5" dirty="0" err="1">
                <a:solidFill>
                  <a:schemeClr val="tx2"/>
                </a:solidFill>
                <a:latin typeface="Times New Roman"/>
                <a:cs typeface="Times New Roman"/>
              </a:rPr>
              <a:t>procedura</a:t>
            </a:r>
            <a:r>
              <a:rPr sz="2200" spc="650" dirty="0">
                <a:solidFill>
                  <a:schemeClr val="tx2"/>
                </a:solidFill>
                <a:latin typeface="Times New Roman"/>
                <a:cs typeface="Times New Roman"/>
              </a:rPr>
              <a:t> </a:t>
            </a:r>
            <a:r>
              <a:rPr sz="2200" spc="-5" dirty="0">
                <a:solidFill>
                  <a:schemeClr val="tx2"/>
                </a:solidFill>
                <a:latin typeface="Times New Roman"/>
                <a:cs typeface="Times New Roman"/>
              </a:rPr>
              <a:t>un</a:t>
            </a:r>
            <a:r>
              <a:rPr sz="2200" spc="630" dirty="0">
                <a:solidFill>
                  <a:schemeClr val="tx2"/>
                </a:solidFill>
                <a:latin typeface="Times New Roman"/>
                <a:cs typeface="Times New Roman"/>
              </a:rPr>
              <a:t> </a:t>
            </a:r>
            <a:r>
              <a:rPr sz="2200" dirty="0" err="1">
                <a:solidFill>
                  <a:schemeClr val="tx2"/>
                </a:solidFill>
                <a:latin typeface="Times New Roman"/>
                <a:cs typeface="Times New Roman"/>
              </a:rPr>
              <a:t>operatore</a:t>
            </a:r>
            <a:endParaRPr sz="2200" dirty="0">
              <a:solidFill>
                <a:schemeClr val="tx2"/>
              </a:solidFill>
              <a:latin typeface="Times New Roman"/>
              <a:cs typeface="Times New Roman"/>
            </a:endParaRPr>
          </a:p>
          <a:p>
            <a:pPr marL="12700" algn="just">
              <a:lnSpc>
                <a:spcPct val="100000"/>
              </a:lnSpc>
              <a:spcBef>
                <a:spcPts val="5"/>
              </a:spcBef>
            </a:pPr>
            <a:r>
              <a:rPr sz="2200" spc="-5" dirty="0" err="1">
                <a:solidFill>
                  <a:schemeClr val="tx2"/>
                </a:solidFill>
                <a:latin typeface="Times New Roman"/>
                <a:cs typeface="Times New Roman"/>
              </a:rPr>
              <a:t>economico</a:t>
            </a:r>
            <a:r>
              <a:rPr sz="2200" dirty="0">
                <a:solidFill>
                  <a:schemeClr val="tx2"/>
                </a:solidFill>
                <a:latin typeface="Times New Roman"/>
                <a:cs typeface="Times New Roman"/>
              </a:rPr>
              <a:t> </a:t>
            </a:r>
            <a:r>
              <a:rPr sz="2200" spc="-5" dirty="0" err="1">
                <a:solidFill>
                  <a:schemeClr val="tx2"/>
                </a:solidFill>
                <a:latin typeface="Times New Roman"/>
                <a:cs typeface="Times New Roman"/>
              </a:rPr>
              <a:t>qualora</a:t>
            </a:r>
            <a:r>
              <a:rPr sz="2200" spc="-5" dirty="0">
                <a:solidFill>
                  <a:schemeClr val="tx2"/>
                </a:solidFill>
                <a:latin typeface="Times New Roman"/>
                <a:cs typeface="Times New Roman"/>
              </a:rPr>
              <a:t> </a:t>
            </a:r>
            <a:r>
              <a:rPr sz="2200" spc="-5" dirty="0" err="1">
                <a:solidFill>
                  <a:schemeClr val="tx2"/>
                </a:solidFill>
                <a:latin typeface="Times New Roman"/>
                <a:cs typeface="Times New Roman"/>
              </a:rPr>
              <a:t>accerti</a:t>
            </a:r>
            <a:r>
              <a:rPr sz="2200" spc="-5" dirty="0">
                <a:solidFill>
                  <a:schemeClr val="tx2"/>
                </a:solidFill>
                <a:latin typeface="Times New Roman"/>
                <a:cs typeface="Times New Roman"/>
              </a:rPr>
              <a:t>:</a:t>
            </a:r>
            <a:endParaRPr lang="it-IT" sz="2200" dirty="0">
              <a:solidFill>
                <a:schemeClr val="tx2"/>
              </a:solidFill>
              <a:latin typeface="Times New Roman"/>
              <a:cs typeface="Times New Roman"/>
            </a:endParaRPr>
          </a:p>
          <a:p>
            <a:pPr marL="469900" indent="-457200" algn="just">
              <a:lnSpc>
                <a:spcPct val="100000"/>
              </a:lnSpc>
              <a:spcBef>
                <a:spcPts val="5"/>
              </a:spcBef>
              <a:buFont typeface="+mj-lt"/>
              <a:buAutoNum type="alphaLcParenR"/>
            </a:pPr>
            <a:r>
              <a:rPr sz="2200" spc="-5" dirty="0" err="1">
                <a:solidFill>
                  <a:schemeClr val="tx2"/>
                </a:solidFill>
                <a:latin typeface="Times New Roman"/>
                <a:cs typeface="Times New Roman"/>
              </a:rPr>
              <a:t>sussistere</a:t>
            </a:r>
            <a:r>
              <a:rPr sz="2200" dirty="0">
                <a:solidFill>
                  <a:schemeClr val="tx2"/>
                </a:solidFill>
                <a:latin typeface="Times New Roman"/>
                <a:cs typeface="Times New Roman"/>
              </a:rPr>
              <a:t> </a:t>
            </a:r>
            <a:r>
              <a:rPr sz="2200" b="1" dirty="0">
                <a:solidFill>
                  <a:schemeClr val="tx2"/>
                </a:solidFill>
                <a:latin typeface="Times New Roman"/>
                <a:cs typeface="Times New Roman"/>
              </a:rPr>
              <a:t>gravi</a:t>
            </a:r>
            <a:r>
              <a:rPr sz="2200" b="1" spc="5" dirty="0">
                <a:solidFill>
                  <a:schemeClr val="tx2"/>
                </a:solidFill>
                <a:latin typeface="Times New Roman"/>
                <a:cs typeface="Times New Roman"/>
              </a:rPr>
              <a:t> </a:t>
            </a:r>
            <a:r>
              <a:rPr sz="2200" b="1" spc="-5" dirty="0">
                <a:solidFill>
                  <a:schemeClr val="tx2"/>
                </a:solidFill>
                <a:latin typeface="Times New Roman"/>
                <a:cs typeface="Times New Roman"/>
              </a:rPr>
              <a:t>infrazioni</a:t>
            </a:r>
            <a:r>
              <a:rPr sz="2200" spc="-5" dirty="0">
                <a:solidFill>
                  <a:schemeClr val="tx2"/>
                </a:solidFill>
                <a:latin typeface="Times New Roman"/>
                <a:cs typeface="Times New Roman"/>
              </a:rPr>
              <a:t>,</a:t>
            </a:r>
            <a:r>
              <a:rPr sz="2200" dirty="0">
                <a:solidFill>
                  <a:schemeClr val="tx2"/>
                </a:solidFill>
                <a:latin typeface="Times New Roman"/>
                <a:cs typeface="Times New Roman"/>
              </a:rPr>
              <a:t> </a:t>
            </a:r>
            <a:r>
              <a:rPr sz="2200" spc="-5" dirty="0">
                <a:solidFill>
                  <a:schemeClr val="tx2"/>
                </a:solidFill>
                <a:latin typeface="Times New Roman"/>
                <a:cs typeface="Times New Roman"/>
              </a:rPr>
              <a:t>debitamente</a:t>
            </a:r>
            <a:r>
              <a:rPr sz="2200" dirty="0">
                <a:solidFill>
                  <a:schemeClr val="tx2"/>
                </a:solidFill>
                <a:latin typeface="Times New Roman"/>
                <a:cs typeface="Times New Roman"/>
              </a:rPr>
              <a:t> </a:t>
            </a:r>
            <a:r>
              <a:rPr sz="2200" spc="-5" dirty="0">
                <a:solidFill>
                  <a:schemeClr val="tx2"/>
                </a:solidFill>
                <a:latin typeface="Times New Roman"/>
                <a:cs typeface="Times New Roman"/>
              </a:rPr>
              <a:t>accertate</a:t>
            </a:r>
            <a:r>
              <a:rPr sz="2200" dirty="0">
                <a:solidFill>
                  <a:schemeClr val="tx2"/>
                </a:solidFill>
                <a:latin typeface="Times New Roman"/>
                <a:cs typeface="Times New Roman"/>
              </a:rPr>
              <a:t> </a:t>
            </a:r>
            <a:r>
              <a:rPr sz="2200" spc="-5" dirty="0">
                <a:solidFill>
                  <a:schemeClr val="tx2"/>
                </a:solidFill>
                <a:latin typeface="Times New Roman"/>
                <a:cs typeface="Times New Roman"/>
              </a:rPr>
              <a:t>con</a:t>
            </a:r>
            <a:r>
              <a:rPr sz="2200" dirty="0">
                <a:solidFill>
                  <a:schemeClr val="tx2"/>
                </a:solidFill>
                <a:latin typeface="Times New Roman"/>
                <a:cs typeface="Times New Roman"/>
              </a:rPr>
              <a:t> </a:t>
            </a:r>
            <a:r>
              <a:rPr sz="2200" spc="-5" dirty="0">
                <a:solidFill>
                  <a:schemeClr val="tx2"/>
                </a:solidFill>
                <a:latin typeface="Times New Roman"/>
                <a:cs typeface="Times New Roman"/>
              </a:rPr>
              <a:t>qualunque</a:t>
            </a:r>
            <a:r>
              <a:rPr sz="2200" dirty="0">
                <a:solidFill>
                  <a:schemeClr val="tx2"/>
                </a:solidFill>
                <a:latin typeface="Times New Roman"/>
                <a:cs typeface="Times New Roman"/>
              </a:rPr>
              <a:t> </a:t>
            </a:r>
            <a:r>
              <a:rPr sz="2200" spc="-5" dirty="0">
                <a:solidFill>
                  <a:schemeClr val="tx2"/>
                </a:solidFill>
                <a:latin typeface="Times New Roman"/>
                <a:cs typeface="Times New Roman"/>
              </a:rPr>
              <a:t>mezzo </a:t>
            </a:r>
            <a:r>
              <a:rPr sz="2200" spc="-535" dirty="0">
                <a:solidFill>
                  <a:schemeClr val="tx2"/>
                </a:solidFill>
                <a:latin typeface="Times New Roman"/>
                <a:cs typeface="Times New Roman"/>
              </a:rPr>
              <a:t> </a:t>
            </a:r>
            <a:r>
              <a:rPr sz="2200" dirty="0">
                <a:solidFill>
                  <a:schemeClr val="tx2"/>
                </a:solidFill>
                <a:latin typeface="Times New Roman"/>
                <a:cs typeface="Times New Roman"/>
              </a:rPr>
              <a:t>adeguato,</a:t>
            </a:r>
            <a:r>
              <a:rPr sz="2200" spc="5" dirty="0">
                <a:solidFill>
                  <a:schemeClr val="tx2"/>
                </a:solidFill>
                <a:latin typeface="Times New Roman"/>
                <a:cs typeface="Times New Roman"/>
              </a:rPr>
              <a:t> </a:t>
            </a:r>
            <a:r>
              <a:rPr sz="2200" spc="-10" dirty="0">
                <a:solidFill>
                  <a:schemeClr val="tx2"/>
                </a:solidFill>
                <a:latin typeface="Times New Roman"/>
                <a:cs typeface="Times New Roman"/>
              </a:rPr>
              <a:t>alle</a:t>
            </a:r>
            <a:r>
              <a:rPr sz="2200" spc="-5" dirty="0">
                <a:solidFill>
                  <a:schemeClr val="tx2"/>
                </a:solidFill>
                <a:latin typeface="Times New Roman"/>
                <a:cs typeface="Times New Roman"/>
              </a:rPr>
              <a:t> norme</a:t>
            </a:r>
            <a:r>
              <a:rPr sz="2200" dirty="0">
                <a:solidFill>
                  <a:schemeClr val="tx2"/>
                </a:solidFill>
                <a:latin typeface="Times New Roman"/>
                <a:cs typeface="Times New Roman"/>
              </a:rPr>
              <a:t> </a:t>
            </a:r>
            <a:r>
              <a:rPr sz="2200" b="1" spc="-5" dirty="0">
                <a:solidFill>
                  <a:schemeClr val="tx2"/>
                </a:solidFill>
                <a:latin typeface="Times New Roman"/>
                <a:cs typeface="Times New Roman"/>
              </a:rPr>
              <a:t>in</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materia</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di</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salute</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e</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di</a:t>
            </a:r>
            <a:r>
              <a:rPr sz="2200" b="1" dirty="0">
                <a:solidFill>
                  <a:schemeClr val="tx2"/>
                </a:solidFill>
                <a:latin typeface="Times New Roman"/>
                <a:cs typeface="Times New Roman"/>
              </a:rPr>
              <a:t> </a:t>
            </a:r>
            <a:r>
              <a:rPr sz="2200" b="1" spc="-10" dirty="0">
                <a:solidFill>
                  <a:schemeClr val="tx2"/>
                </a:solidFill>
                <a:latin typeface="Times New Roman"/>
                <a:cs typeface="Times New Roman"/>
              </a:rPr>
              <a:t>sicurezza</a:t>
            </a:r>
            <a:r>
              <a:rPr sz="2200" b="1" spc="-5" dirty="0">
                <a:solidFill>
                  <a:schemeClr val="tx2"/>
                </a:solidFill>
                <a:latin typeface="Times New Roman"/>
                <a:cs typeface="Times New Roman"/>
              </a:rPr>
              <a:t> sul</a:t>
            </a:r>
            <a:r>
              <a:rPr sz="2200" b="1" dirty="0">
                <a:solidFill>
                  <a:schemeClr val="tx2"/>
                </a:solidFill>
                <a:latin typeface="Times New Roman"/>
                <a:cs typeface="Times New Roman"/>
              </a:rPr>
              <a:t> </a:t>
            </a:r>
            <a:r>
              <a:rPr sz="2200" b="1" spc="-10" dirty="0">
                <a:solidFill>
                  <a:schemeClr val="tx2"/>
                </a:solidFill>
                <a:latin typeface="Times New Roman"/>
                <a:cs typeface="Times New Roman"/>
              </a:rPr>
              <a:t>lavoro</a:t>
            </a:r>
            <a:r>
              <a:rPr sz="2200" b="1" spc="-5" dirty="0">
                <a:solidFill>
                  <a:schemeClr val="tx2"/>
                </a:solidFill>
                <a:latin typeface="Times New Roman"/>
                <a:cs typeface="Times New Roman"/>
              </a:rPr>
              <a:t> nonché</a:t>
            </a:r>
            <a:r>
              <a:rPr sz="2200" b="1" dirty="0">
                <a:solidFill>
                  <a:schemeClr val="tx2"/>
                </a:solidFill>
                <a:latin typeface="Times New Roman"/>
                <a:cs typeface="Times New Roman"/>
              </a:rPr>
              <a:t> </a:t>
            </a:r>
            <a:r>
              <a:rPr sz="2200" b="1" spc="-5" dirty="0" err="1">
                <a:solidFill>
                  <a:schemeClr val="tx2"/>
                </a:solidFill>
                <a:latin typeface="Times New Roman"/>
                <a:cs typeface="Times New Roman"/>
              </a:rPr>
              <a:t>agli</a:t>
            </a:r>
            <a:r>
              <a:rPr sz="2200" b="1" spc="-5" dirty="0">
                <a:solidFill>
                  <a:schemeClr val="tx2"/>
                </a:solidFill>
                <a:latin typeface="Times New Roman"/>
                <a:cs typeface="Times New Roman"/>
              </a:rPr>
              <a:t> </a:t>
            </a:r>
            <a:r>
              <a:rPr sz="2200" b="1" dirty="0" err="1">
                <a:solidFill>
                  <a:schemeClr val="tx2"/>
                </a:solidFill>
                <a:latin typeface="Times New Roman"/>
                <a:cs typeface="Times New Roman"/>
              </a:rPr>
              <a:t>obblighi</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in materia </a:t>
            </a:r>
            <a:r>
              <a:rPr sz="2200" b="1" dirty="0">
                <a:solidFill>
                  <a:schemeClr val="tx2"/>
                </a:solidFill>
                <a:latin typeface="Times New Roman"/>
                <a:cs typeface="Times New Roman"/>
              </a:rPr>
              <a:t>ambientale, </a:t>
            </a:r>
            <a:r>
              <a:rPr sz="2200" b="1" spc="-5" dirty="0">
                <a:solidFill>
                  <a:schemeClr val="tx2"/>
                </a:solidFill>
                <a:latin typeface="Times New Roman"/>
                <a:cs typeface="Times New Roman"/>
              </a:rPr>
              <a:t>sociale e del </a:t>
            </a:r>
            <a:r>
              <a:rPr sz="2200" b="1" spc="-10" dirty="0">
                <a:solidFill>
                  <a:schemeClr val="tx2"/>
                </a:solidFill>
                <a:latin typeface="Times New Roman"/>
                <a:cs typeface="Times New Roman"/>
              </a:rPr>
              <a:t>lavoro </a:t>
            </a:r>
            <a:r>
              <a:rPr sz="2200" spc="-5" dirty="0">
                <a:solidFill>
                  <a:schemeClr val="tx2"/>
                </a:solidFill>
                <a:latin typeface="Times New Roman"/>
                <a:cs typeface="Times New Roman"/>
              </a:rPr>
              <a:t>stabiliti dalla normativa europea e </a:t>
            </a:r>
            <a:r>
              <a:rPr sz="2200" spc="-535" dirty="0">
                <a:solidFill>
                  <a:schemeClr val="tx2"/>
                </a:solidFill>
                <a:latin typeface="Times New Roman"/>
                <a:cs typeface="Times New Roman"/>
              </a:rPr>
              <a:t> </a:t>
            </a:r>
            <a:r>
              <a:rPr sz="2200" spc="-5" dirty="0">
                <a:solidFill>
                  <a:schemeClr val="tx2"/>
                </a:solidFill>
                <a:latin typeface="Times New Roman"/>
                <a:cs typeface="Times New Roman"/>
              </a:rPr>
              <a:t>nazionale, dai contratti collettivi o dalle </a:t>
            </a:r>
            <a:r>
              <a:rPr sz="2200" dirty="0" err="1">
                <a:solidFill>
                  <a:schemeClr val="tx2"/>
                </a:solidFill>
                <a:latin typeface="Times New Roman"/>
                <a:cs typeface="Times New Roman"/>
              </a:rPr>
              <a:t>disposizioni</a:t>
            </a:r>
            <a:r>
              <a:rPr sz="2200" dirty="0">
                <a:solidFill>
                  <a:schemeClr val="tx2"/>
                </a:solidFill>
                <a:latin typeface="Times New Roman"/>
                <a:cs typeface="Times New Roman"/>
              </a:rPr>
              <a:t> </a:t>
            </a:r>
            <a:r>
              <a:rPr sz="2200" spc="-5" dirty="0" err="1">
                <a:solidFill>
                  <a:schemeClr val="tx2"/>
                </a:solidFill>
                <a:latin typeface="Times New Roman"/>
                <a:cs typeface="Times New Roman"/>
              </a:rPr>
              <a:t>internazionali</a:t>
            </a:r>
            <a:endParaRPr lang="it-IT" sz="2200" spc="-5" dirty="0">
              <a:solidFill>
                <a:schemeClr val="tx2"/>
              </a:solidFill>
              <a:latin typeface="Times New Roman"/>
              <a:cs typeface="Times New Roman"/>
            </a:endParaRPr>
          </a:p>
          <a:p>
            <a:pPr marL="12700" algn="just">
              <a:lnSpc>
                <a:spcPct val="100000"/>
              </a:lnSpc>
              <a:spcBef>
                <a:spcPts val="5"/>
              </a:spcBef>
            </a:pPr>
            <a:endParaRPr lang="it-IT" sz="2200" spc="-5" dirty="0">
              <a:solidFill>
                <a:schemeClr val="tx2"/>
              </a:solidFill>
              <a:latin typeface="Times New Roman"/>
              <a:cs typeface="Times New Roman"/>
            </a:endParaRPr>
          </a:p>
          <a:p>
            <a:pPr marL="469900" indent="-457200" algn="just">
              <a:lnSpc>
                <a:spcPct val="100000"/>
              </a:lnSpc>
              <a:spcBef>
                <a:spcPts val="5"/>
              </a:spcBef>
              <a:buFont typeface="+mj-lt"/>
              <a:buAutoNum type="alphaLcParenR"/>
            </a:pPr>
            <a:r>
              <a:rPr sz="2200" spc="-5" dirty="0" err="1">
                <a:solidFill>
                  <a:schemeClr val="tx2"/>
                </a:solidFill>
                <a:latin typeface="Times New Roman"/>
                <a:cs typeface="Times New Roman"/>
              </a:rPr>
              <a:t>che</a:t>
            </a:r>
            <a:r>
              <a:rPr sz="2200" dirty="0">
                <a:solidFill>
                  <a:schemeClr val="tx2"/>
                </a:solidFill>
                <a:latin typeface="Times New Roman"/>
                <a:cs typeface="Times New Roman"/>
              </a:rPr>
              <a:t> </a:t>
            </a:r>
            <a:r>
              <a:rPr sz="2200" spc="-5" dirty="0">
                <a:solidFill>
                  <a:schemeClr val="tx2"/>
                </a:solidFill>
                <a:latin typeface="Times New Roman"/>
                <a:cs typeface="Times New Roman"/>
              </a:rPr>
              <a:t>la</a:t>
            </a:r>
            <a:r>
              <a:rPr sz="2200" dirty="0">
                <a:solidFill>
                  <a:schemeClr val="tx2"/>
                </a:solidFill>
                <a:latin typeface="Times New Roman"/>
                <a:cs typeface="Times New Roman"/>
              </a:rPr>
              <a:t> </a:t>
            </a:r>
            <a:r>
              <a:rPr sz="2200" spc="-5" dirty="0">
                <a:solidFill>
                  <a:schemeClr val="tx2"/>
                </a:solidFill>
                <a:latin typeface="Times New Roman"/>
                <a:cs typeface="Times New Roman"/>
              </a:rPr>
              <a:t>partecipazione</a:t>
            </a:r>
            <a:r>
              <a:rPr sz="2200" dirty="0">
                <a:solidFill>
                  <a:schemeClr val="tx2"/>
                </a:solidFill>
                <a:latin typeface="Times New Roman"/>
                <a:cs typeface="Times New Roman"/>
              </a:rPr>
              <a:t> </a:t>
            </a:r>
            <a:r>
              <a:rPr sz="2200" spc="-5" dirty="0">
                <a:solidFill>
                  <a:schemeClr val="tx2"/>
                </a:solidFill>
                <a:latin typeface="Times New Roman"/>
                <a:cs typeface="Times New Roman"/>
              </a:rPr>
              <a:t>dell'operatore</a:t>
            </a:r>
            <a:r>
              <a:rPr sz="2200" dirty="0">
                <a:solidFill>
                  <a:schemeClr val="tx2"/>
                </a:solidFill>
                <a:latin typeface="Times New Roman"/>
                <a:cs typeface="Times New Roman"/>
              </a:rPr>
              <a:t> </a:t>
            </a:r>
            <a:r>
              <a:rPr sz="2200" spc="-5" dirty="0">
                <a:solidFill>
                  <a:schemeClr val="tx2"/>
                </a:solidFill>
                <a:latin typeface="Times New Roman"/>
                <a:cs typeface="Times New Roman"/>
              </a:rPr>
              <a:t>economico</a:t>
            </a:r>
            <a:r>
              <a:rPr sz="2200" dirty="0">
                <a:solidFill>
                  <a:schemeClr val="tx2"/>
                </a:solidFill>
                <a:latin typeface="Times New Roman"/>
                <a:cs typeface="Times New Roman"/>
              </a:rPr>
              <a:t> </a:t>
            </a:r>
            <a:r>
              <a:rPr sz="2200" spc="-5" dirty="0">
                <a:solidFill>
                  <a:schemeClr val="tx2"/>
                </a:solidFill>
                <a:latin typeface="Times New Roman"/>
                <a:cs typeface="Times New Roman"/>
              </a:rPr>
              <a:t>determini</a:t>
            </a:r>
            <a:r>
              <a:rPr sz="2200" dirty="0">
                <a:solidFill>
                  <a:schemeClr val="tx2"/>
                </a:solidFill>
                <a:latin typeface="Times New Roman"/>
                <a:cs typeface="Times New Roman"/>
              </a:rPr>
              <a:t> una</a:t>
            </a:r>
            <a:r>
              <a:rPr sz="2200" spc="5" dirty="0">
                <a:solidFill>
                  <a:schemeClr val="tx2"/>
                </a:solidFill>
                <a:latin typeface="Times New Roman"/>
                <a:cs typeface="Times New Roman"/>
              </a:rPr>
              <a:t> </a:t>
            </a:r>
            <a:r>
              <a:rPr sz="2200" b="1" spc="-5" dirty="0">
                <a:solidFill>
                  <a:schemeClr val="tx2"/>
                </a:solidFill>
                <a:latin typeface="Times New Roman"/>
                <a:cs typeface="Times New Roman"/>
              </a:rPr>
              <a:t>situazione</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di </a:t>
            </a:r>
            <a:r>
              <a:rPr sz="2200" b="1" dirty="0">
                <a:solidFill>
                  <a:schemeClr val="tx2"/>
                </a:solidFill>
                <a:latin typeface="Times New Roman"/>
                <a:cs typeface="Times New Roman"/>
              </a:rPr>
              <a:t> conflitto</a:t>
            </a:r>
            <a:r>
              <a:rPr sz="2200" b="1" spc="10" dirty="0">
                <a:solidFill>
                  <a:schemeClr val="tx2"/>
                </a:solidFill>
                <a:latin typeface="Times New Roman"/>
                <a:cs typeface="Times New Roman"/>
              </a:rPr>
              <a:t> </a:t>
            </a:r>
            <a:r>
              <a:rPr sz="2200" b="1" spc="-5" dirty="0">
                <a:solidFill>
                  <a:schemeClr val="tx2"/>
                </a:solidFill>
                <a:latin typeface="Times New Roman"/>
                <a:cs typeface="Times New Roman"/>
              </a:rPr>
              <a:t>di</a:t>
            </a:r>
            <a:r>
              <a:rPr sz="2200" b="1" dirty="0">
                <a:solidFill>
                  <a:schemeClr val="tx2"/>
                </a:solidFill>
                <a:latin typeface="Times New Roman"/>
                <a:cs typeface="Times New Roman"/>
              </a:rPr>
              <a:t> </a:t>
            </a:r>
            <a:r>
              <a:rPr sz="2200" b="1" spc="-10" dirty="0">
                <a:solidFill>
                  <a:schemeClr val="tx2"/>
                </a:solidFill>
                <a:latin typeface="Times New Roman"/>
                <a:cs typeface="Times New Roman"/>
              </a:rPr>
              <a:t>interesse</a:t>
            </a:r>
            <a:r>
              <a:rPr sz="2200" b="1" spc="15" dirty="0">
                <a:solidFill>
                  <a:schemeClr val="tx2"/>
                </a:solidFill>
                <a:latin typeface="Times New Roman"/>
                <a:cs typeface="Times New Roman"/>
              </a:rPr>
              <a:t> </a:t>
            </a:r>
            <a:r>
              <a:rPr sz="2200" dirty="0">
                <a:solidFill>
                  <a:schemeClr val="tx2"/>
                </a:solidFill>
                <a:latin typeface="Times New Roman"/>
                <a:cs typeface="Times New Roman"/>
              </a:rPr>
              <a:t>di</a:t>
            </a:r>
            <a:r>
              <a:rPr sz="2200" spc="-10" dirty="0">
                <a:solidFill>
                  <a:schemeClr val="tx2"/>
                </a:solidFill>
                <a:latin typeface="Times New Roman"/>
                <a:cs typeface="Times New Roman"/>
              </a:rPr>
              <a:t> </a:t>
            </a:r>
            <a:r>
              <a:rPr sz="2200" spc="-5" dirty="0">
                <a:solidFill>
                  <a:schemeClr val="tx2"/>
                </a:solidFill>
                <a:latin typeface="Times New Roman"/>
                <a:cs typeface="Times New Roman"/>
              </a:rPr>
              <a:t>cui</a:t>
            </a:r>
            <a:r>
              <a:rPr sz="2200" spc="5" dirty="0">
                <a:solidFill>
                  <a:schemeClr val="tx2"/>
                </a:solidFill>
                <a:latin typeface="Times New Roman"/>
                <a:cs typeface="Times New Roman"/>
              </a:rPr>
              <a:t> </a:t>
            </a:r>
            <a:r>
              <a:rPr sz="2200" spc="-5" dirty="0">
                <a:solidFill>
                  <a:schemeClr val="tx2"/>
                </a:solidFill>
                <a:latin typeface="Times New Roman"/>
                <a:cs typeface="Times New Roman"/>
              </a:rPr>
              <a:t>all’articolo</a:t>
            </a:r>
            <a:r>
              <a:rPr sz="2200" spc="15" dirty="0">
                <a:solidFill>
                  <a:schemeClr val="tx2"/>
                </a:solidFill>
                <a:latin typeface="Times New Roman"/>
                <a:cs typeface="Times New Roman"/>
              </a:rPr>
              <a:t> </a:t>
            </a:r>
            <a:r>
              <a:rPr sz="2200" dirty="0">
                <a:solidFill>
                  <a:schemeClr val="tx2"/>
                </a:solidFill>
                <a:latin typeface="Times New Roman"/>
                <a:cs typeface="Times New Roman"/>
              </a:rPr>
              <a:t>16</a:t>
            </a:r>
            <a:r>
              <a:rPr sz="2200" spc="-5" dirty="0">
                <a:solidFill>
                  <a:schemeClr val="tx2"/>
                </a:solidFill>
                <a:latin typeface="Times New Roman"/>
                <a:cs typeface="Times New Roman"/>
              </a:rPr>
              <a:t> </a:t>
            </a:r>
            <a:r>
              <a:rPr sz="2200" dirty="0">
                <a:solidFill>
                  <a:schemeClr val="tx2"/>
                </a:solidFill>
                <a:latin typeface="Times New Roman"/>
                <a:cs typeface="Times New Roman"/>
              </a:rPr>
              <a:t>non</a:t>
            </a:r>
            <a:r>
              <a:rPr sz="2200" spc="-5" dirty="0">
                <a:solidFill>
                  <a:schemeClr val="tx2"/>
                </a:solidFill>
                <a:latin typeface="Times New Roman"/>
                <a:cs typeface="Times New Roman"/>
              </a:rPr>
              <a:t> </a:t>
            </a:r>
            <a:r>
              <a:rPr sz="2200" spc="-5" dirty="0" err="1">
                <a:solidFill>
                  <a:schemeClr val="tx2"/>
                </a:solidFill>
                <a:latin typeface="Times New Roman"/>
                <a:cs typeface="Times New Roman"/>
              </a:rPr>
              <a:t>diversamente</a:t>
            </a:r>
            <a:r>
              <a:rPr sz="2200" spc="40" dirty="0">
                <a:solidFill>
                  <a:schemeClr val="tx2"/>
                </a:solidFill>
                <a:latin typeface="Times New Roman"/>
                <a:cs typeface="Times New Roman"/>
              </a:rPr>
              <a:t> </a:t>
            </a:r>
            <a:r>
              <a:rPr sz="2200" spc="-5" dirty="0" err="1">
                <a:solidFill>
                  <a:schemeClr val="tx2"/>
                </a:solidFill>
                <a:latin typeface="Times New Roman"/>
                <a:cs typeface="Times New Roman"/>
              </a:rPr>
              <a:t>risolvibile</a:t>
            </a:r>
            <a:endParaRPr lang="it-IT" sz="2200" spc="-5" dirty="0">
              <a:solidFill>
                <a:schemeClr val="tx2"/>
              </a:solidFill>
              <a:latin typeface="Times New Roman"/>
              <a:cs typeface="Times New Roman"/>
            </a:endParaRPr>
          </a:p>
          <a:p>
            <a:pPr marL="469900" indent="-457200" algn="just">
              <a:lnSpc>
                <a:spcPct val="100000"/>
              </a:lnSpc>
              <a:spcBef>
                <a:spcPts val="5"/>
              </a:spcBef>
              <a:buFont typeface="+mj-lt"/>
              <a:buAutoNum type="alphaLcParenR"/>
            </a:pPr>
            <a:endParaRPr lang="it-IT" sz="2200" spc="-5" dirty="0">
              <a:solidFill>
                <a:schemeClr val="tx2"/>
              </a:solidFill>
              <a:latin typeface="Times New Roman"/>
              <a:cs typeface="Times New Roman"/>
            </a:endParaRPr>
          </a:p>
          <a:p>
            <a:pPr marL="469900" indent="-457200" algn="just">
              <a:lnSpc>
                <a:spcPct val="100000"/>
              </a:lnSpc>
              <a:spcBef>
                <a:spcPts val="5"/>
              </a:spcBef>
              <a:buFont typeface="+mj-lt"/>
              <a:buAutoNum type="alphaLcParenR"/>
            </a:pPr>
            <a:r>
              <a:rPr sz="2200" spc="-5" dirty="0" err="1">
                <a:solidFill>
                  <a:schemeClr val="tx2"/>
                </a:solidFill>
                <a:latin typeface="Times New Roman"/>
                <a:cs typeface="Times New Roman"/>
              </a:rPr>
              <a:t>sussistere</a:t>
            </a:r>
            <a:r>
              <a:rPr sz="2200" dirty="0">
                <a:solidFill>
                  <a:schemeClr val="tx2"/>
                </a:solidFill>
                <a:latin typeface="Times New Roman"/>
                <a:cs typeface="Times New Roman"/>
              </a:rPr>
              <a:t> una</a:t>
            </a:r>
            <a:r>
              <a:rPr sz="2200" spc="5" dirty="0">
                <a:solidFill>
                  <a:schemeClr val="tx2"/>
                </a:solidFill>
                <a:latin typeface="Times New Roman"/>
                <a:cs typeface="Times New Roman"/>
              </a:rPr>
              <a:t> </a:t>
            </a:r>
            <a:r>
              <a:rPr sz="2200" b="1" spc="-5" dirty="0">
                <a:solidFill>
                  <a:schemeClr val="tx2"/>
                </a:solidFill>
                <a:latin typeface="Times New Roman"/>
                <a:cs typeface="Times New Roman"/>
              </a:rPr>
              <a:t>distorsione</a:t>
            </a:r>
            <a:r>
              <a:rPr sz="2200" b="1" dirty="0">
                <a:solidFill>
                  <a:schemeClr val="tx2"/>
                </a:solidFill>
                <a:latin typeface="Times New Roman"/>
                <a:cs typeface="Times New Roman"/>
              </a:rPr>
              <a:t> </a:t>
            </a:r>
            <a:r>
              <a:rPr sz="2200" b="1" spc="-5" dirty="0">
                <a:solidFill>
                  <a:schemeClr val="tx2"/>
                </a:solidFill>
                <a:latin typeface="Times New Roman"/>
                <a:cs typeface="Times New Roman"/>
              </a:rPr>
              <a:t>della</a:t>
            </a:r>
            <a:r>
              <a:rPr sz="2200" b="1" dirty="0">
                <a:solidFill>
                  <a:schemeClr val="tx2"/>
                </a:solidFill>
                <a:latin typeface="Times New Roman"/>
                <a:cs typeface="Times New Roman"/>
              </a:rPr>
              <a:t> </a:t>
            </a:r>
            <a:r>
              <a:rPr sz="2200" b="1" spc="-10" dirty="0">
                <a:solidFill>
                  <a:schemeClr val="tx2"/>
                </a:solidFill>
                <a:latin typeface="Times New Roman"/>
                <a:cs typeface="Times New Roman"/>
              </a:rPr>
              <a:t>concorrenza</a:t>
            </a:r>
            <a:r>
              <a:rPr sz="2200" b="1" spc="-5" dirty="0">
                <a:solidFill>
                  <a:schemeClr val="tx2"/>
                </a:solidFill>
                <a:latin typeface="Times New Roman"/>
                <a:cs typeface="Times New Roman"/>
              </a:rPr>
              <a:t> </a:t>
            </a:r>
            <a:r>
              <a:rPr sz="2200" spc="-5" dirty="0">
                <a:solidFill>
                  <a:schemeClr val="tx2"/>
                </a:solidFill>
                <a:latin typeface="Times New Roman"/>
                <a:cs typeface="Times New Roman"/>
              </a:rPr>
              <a:t>derivante</a:t>
            </a:r>
            <a:r>
              <a:rPr sz="2200" dirty="0">
                <a:solidFill>
                  <a:schemeClr val="tx2"/>
                </a:solidFill>
                <a:latin typeface="Times New Roman"/>
                <a:cs typeface="Times New Roman"/>
              </a:rPr>
              <a:t> </a:t>
            </a:r>
            <a:r>
              <a:rPr sz="2200" spc="-5" dirty="0">
                <a:solidFill>
                  <a:schemeClr val="tx2"/>
                </a:solidFill>
                <a:latin typeface="Times New Roman"/>
                <a:cs typeface="Times New Roman"/>
              </a:rPr>
              <a:t>dal</a:t>
            </a:r>
            <a:r>
              <a:rPr sz="2200" dirty="0">
                <a:solidFill>
                  <a:schemeClr val="tx2"/>
                </a:solidFill>
                <a:latin typeface="Times New Roman"/>
                <a:cs typeface="Times New Roman"/>
              </a:rPr>
              <a:t> </a:t>
            </a:r>
            <a:r>
              <a:rPr sz="2200" spc="-5" dirty="0">
                <a:solidFill>
                  <a:schemeClr val="tx2"/>
                </a:solidFill>
                <a:latin typeface="Times New Roman"/>
                <a:cs typeface="Times New Roman"/>
              </a:rPr>
              <a:t>precedente </a:t>
            </a:r>
            <a:r>
              <a:rPr sz="2200" dirty="0">
                <a:solidFill>
                  <a:schemeClr val="tx2"/>
                </a:solidFill>
                <a:latin typeface="Times New Roman"/>
                <a:cs typeface="Times New Roman"/>
              </a:rPr>
              <a:t> </a:t>
            </a:r>
            <a:r>
              <a:rPr sz="2200" spc="-5" dirty="0">
                <a:solidFill>
                  <a:schemeClr val="tx2"/>
                </a:solidFill>
                <a:latin typeface="Times New Roman"/>
                <a:cs typeface="Times New Roman"/>
              </a:rPr>
              <a:t>coinvolgimento degli operatori economici nella preparazione della procedura d'appalto </a:t>
            </a:r>
            <a:r>
              <a:rPr sz="2200" dirty="0">
                <a:solidFill>
                  <a:schemeClr val="tx2"/>
                </a:solidFill>
                <a:latin typeface="Times New Roman"/>
                <a:cs typeface="Times New Roman"/>
              </a:rPr>
              <a:t> </a:t>
            </a:r>
            <a:r>
              <a:rPr sz="2200" spc="-5" dirty="0">
                <a:solidFill>
                  <a:schemeClr val="tx2"/>
                </a:solidFill>
                <a:latin typeface="Times New Roman"/>
                <a:cs typeface="Times New Roman"/>
              </a:rPr>
              <a:t>che </a:t>
            </a:r>
            <a:r>
              <a:rPr sz="2200" dirty="0">
                <a:solidFill>
                  <a:schemeClr val="tx2"/>
                </a:solidFill>
                <a:latin typeface="Times New Roman"/>
                <a:cs typeface="Times New Roman"/>
              </a:rPr>
              <a:t>non</a:t>
            </a:r>
            <a:r>
              <a:rPr sz="2200" spc="-5" dirty="0">
                <a:solidFill>
                  <a:schemeClr val="tx2"/>
                </a:solidFill>
                <a:latin typeface="Times New Roman"/>
                <a:cs typeface="Times New Roman"/>
              </a:rPr>
              <a:t> possa</a:t>
            </a:r>
            <a:r>
              <a:rPr sz="2200" spc="-15" dirty="0">
                <a:solidFill>
                  <a:schemeClr val="tx2"/>
                </a:solidFill>
                <a:latin typeface="Times New Roman"/>
                <a:cs typeface="Times New Roman"/>
              </a:rPr>
              <a:t> </a:t>
            </a:r>
            <a:r>
              <a:rPr sz="2200" spc="-5" dirty="0">
                <a:solidFill>
                  <a:schemeClr val="tx2"/>
                </a:solidFill>
                <a:latin typeface="Times New Roman"/>
                <a:cs typeface="Times New Roman"/>
              </a:rPr>
              <a:t>essere</a:t>
            </a:r>
            <a:r>
              <a:rPr sz="2200" spc="5" dirty="0">
                <a:solidFill>
                  <a:schemeClr val="tx2"/>
                </a:solidFill>
                <a:latin typeface="Times New Roman"/>
                <a:cs typeface="Times New Roman"/>
              </a:rPr>
              <a:t> </a:t>
            </a:r>
            <a:r>
              <a:rPr sz="2200" spc="-5" dirty="0">
                <a:solidFill>
                  <a:schemeClr val="tx2"/>
                </a:solidFill>
                <a:latin typeface="Times New Roman"/>
                <a:cs typeface="Times New Roman"/>
              </a:rPr>
              <a:t>risolta</a:t>
            </a:r>
            <a:r>
              <a:rPr sz="2200" dirty="0">
                <a:solidFill>
                  <a:schemeClr val="tx2"/>
                </a:solidFill>
                <a:latin typeface="Times New Roman"/>
                <a:cs typeface="Times New Roman"/>
              </a:rPr>
              <a:t> </a:t>
            </a:r>
            <a:r>
              <a:rPr sz="2200" spc="-5" dirty="0">
                <a:solidFill>
                  <a:schemeClr val="tx2"/>
                </a:solidFill>
                <a:latin typeface="Times New Roman"/>
                <a:cs typeface="Times New Roman"/>
              </a:rPr>
              <a:t>con</a:t>
            </a:r>
            <a:r>
              <a:rPr sz="2200" dirty="0">
                <a:solidFill>
                  <a:schemeClr val="tx2"/>
                </a:solidFill>
                <a:latin typeface="Times New Roman"/>
                <a:cs typeface="Times New Roman"/>
              </a:rPr>
              <a:t> </a:t>
            </a:r>
            <a:r>
              <a:rPr sz="2200" spc="-10" dirty="0">
                <a:solidFill>
                  <a:schemeClr val="tx2"/>
                </a:solidFill>
                <a:latin typeface="Times New Roman"/>
                <a:cs typeface="Times New Roman"/>
              </a:rPr>
              <a:t>misure</a:t>
            </a:r>
            <a:r>
              <a:rPr sz="2200" spc="30" dirty="0">
                <a:solidFill>
                  <a:schemeClr val="tx2"/>
                </a:solidFill>
                <a:latin typeface="Times New Roman"/>
                <a:cs typeface="Times New Roman"/>
              </a:rPr>
              <a:t> </a:t>
            </a:r>
            <a:r>
              <a:rPr sz="2200" spc="-5" dirty="0" err="1">
                <a:solidFill>
                  <a:schemeClr val="tx2"/>
                </a:solidFill>
                <a:latin typeface="Times New Roman"/>
                <a:cs typeface="Times New Roman"/>
              </a:rPr>
              <a:t>meno</a:t>
            </a:r>
            <a:r>
              <a:rPr sz="2200" spc="15" dirty="0">
                <a:solidFill>
                  <a:schemeClr val="tx2"/>
                </a:solidFill>
                <a:latin typeface="Times New Roman"/>
                <a:cs typeface="Times New Roman"/>
              </a:rPr>
              <a:t> </a:t>
            </a:r>
            <a:r>
              <a:rPr sz="2200" spc="-5" dirty="0">
                <a:solidFill>
                  <a:schemeClr val="tx2"/>
                </a:solidFill>
                <a:latin typeface="Times New Roman"/>
                <a:cs typeface="Times New Roman"/>
              </a:rPr>
              <a:t>intrusive</a:t>
            </a:r>
            <a:endParaRPr sz="2200" dirty="0">
              <a:solidFill>
                <a:schemeClr val="tx2"/>
              </a:solidFill>
              <a:latin typeface="Times New Roman"/>
              <a:cs typeface="Times New Roman"/>
            </a:endParaRPr>
          </a:p>
          <a:p>
            <a:pPr marL="12700">
              <a:lnSpc>
                <a:spcPct val="100000"/>
              </a:lnSpc>
            </a:pPr>
            <a:endParaRPr sz="2200" dirty="0">
              <a:latin typeface="Times New Roman"/>
              <a:cs typeface="Times New Roman"/>
            </a:endParaRPr>
          </a:p>
        </p:txBody>
      </p:sp>
      <p:pic>
        <p:nvPicPr>
          <p:cNvPr id="12" name="Immagine 11"/>
          <p:cNvPicPr>
            <a:picLocks noChangeAspect="1"/>
          </p:cNvPicPr>
          <p:nvPr/>
        </p:nvPicPr>
        <p:blipFill>
          <a:blip r:embed="rId2"/>
          <a:stretch>
            <a:fillRect/>
          </a:stretch>
        </p:blipFill>
        <p:spPr>
          <a:xfrm>
            <a:off x="304800" y="233495"/>
            <a:ext cx="2249619" cy="646232"/>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object 9"/>
          <p:cNvSpPr txBox="1">
            <a:spLocks noGrp="1"/>
          </p:cNvSpPr>
          <p:nvPr>
            <p:ph type="title"/>
          </p:nvPr>
        </p:nvSpPr>
        <p:spPr>
          <a:xfrm>
            <a:off x="3352800" y="990600"/>
            <a:ext cx="5181600" cy="935513"/>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gn="ctr">
              <a:lnSpc>
                <a:spcPct val="100000"/>
              </a:lnSpc>
              <a:spcBef>
                <a:spcPts val="95"/>
              </a:spcBef>
            </a:pPr>
            <a:r>
              <a:rPr lang="it-IT" spc="-95" dirty="0"/>
              <a:t>Art.</a:t>
            </a:r>
            <a:r>
              <a:rPr lang="it-IT" spc="-35" dirty="0"/>
              <a:t> </a:t>
            </a:r>
            <a:r>
              <a:rPr lang="it-IT" spc="-5" dirty="0"/>
              <a:t>95</a:t>
            </a:r>
            <a:r>
              <a:rPr lang="it-IT" spc="-15" dirty="0"/>
              <a:t> </a:t>
            </a:r>
            <a:r>
              <a:rPr lang="it-IT" spc="-5" dirty="0"/>
              <a:t>co.</a:t>
            </a:r>
            <a:r>
              <a:rPr lang="it-IT" spc="-30" dirty="0"/>
              <a:t> </a:t>
            </a:r>
            <a:r>
              <a:rPr lang="it-IT" spc="-5" dirty="0"/>
              <a:t>1 </a:t>
            </a:r>
            <a:br>
              <a:rPr lang="it-IT" spc="-5" dirty="0"/>
            </a:br>
            <a:r>
              <a:rPr lang="it-IT" sz="2000" kern="1200" dirty="0">
                <a:solidFill>
                  <a:srgbClr val="FF0000"/>
                </a:solidFill>
              </a:rPr>
              <a:t>Cause</a:t>
            </a:r>
            <a:r>
              <a:rPr lang="it-IT" sz="2000" kern="1200" spc="-25" dirty="0">
                <a:solidFill>
                  <a:srgbClr val="FF0000"/>
                </a:solidFill>
              </a:rPr>
              <a:t> </a:t>
            </a:r>
            <a:r>
              <a:rPr lang="it-IT" sz="2000" kern="1200" dirty="0">
                <a:solidFill>
                  <a:srgbClr val="FF0000"/>
                </a:solidFill>
              </a:rPr>
              <a:t>di</a:t>
            </a:r>
            <a:r>
              <a:rPr lang="it-IT" sz="2000" kern="1200" spc="-15" dirty="0">
                <a:solidFill>
                  <a:srgbClr val="FF0000"/>
                </a:solidFill>
              </a:rPr>
              <a:t> </a:t>
            </a:r>
            <a:r>
              <a:rPr lang="it-IT" sz="2000" kern="1200" dirty="0">
                <a:solidFill>
                  <a:srgbClr val="FF0000"/>
                </a:solidFill>
              </a:rPr>
              <a:t>esclusione</a:t>
            </a:r>
            <a:r>
              <a:rPr lang="it-IT" sz="2000" kern="1200" spc="-40" dirty="0">
                <a:solidFill>
                  <a:srgbClr val="FF0000"/>
                </a:solidFill>
              </a:rPr>
              <a:t> </a:t>
            </a:r>
            <a:r>
              <a:rPr lang="it-IT" sz="2000" kern="1200" dirty="0">
                <a:solidFill>
                  <a:srgbClr val="FF0000"/>
                </a:solidFill>
              </a:rPr>
              <a:t>non</a:t>
            </a:r>
            <a:r>
              <a:rPr lang="it-IT" sz="2000" kern="1200" spc="-15" dirty="0">
                <a:solidFill>
                  <a:srgbClr val="FF0000"/>
                </a:solidFill>
              </a:rPr>
              <a:t> </a:t>
            </a:r>
            <a:r>
              <a:rPr lang="it-IT" sz="2000" kern="1200" dirty="0">
                <a:solidFill>
                  <a:srgbClr val="FF0000"/>
                </a:solidFill>
              </a:rPr>
              <a:t>automatica</a:t>
            </a:r>
            <a:endParaRPr sz="3200" dirty="0"/>
          </a:p>
        </p:txBody>
      </p:sp>
      <p:sp>
        <p:nvSpPr>
          <p:cNvPr id="10" name="object 10"/>
          <p:cNvSpPr txBox="1"/>
          <p:nvPr/>
        </p:nvSpPr>
        <p:spPr>
          <a:xfrm>
            <a:off x="1219200" y="1828800"/>
            <a:ext cx="9961880" cy="3368230"/>
          </a:xfrm>
          <a:prstGeom prst="rect">
            <a:avLst/>
          </a:prstGeom>
        </p:spPr>
        <p:txBody>
          <a:bodyPr vert="horz" wrap="square" lIns="0" tIns="13335" rIns="0" bIns="0" rtlCol="0">
            <a:spAutoFit/>
          </a:bodyPr>
          <a:lstStyle/>
          <a:p>
            <a:pPr marL="2493645">
              <a:lnSpc>
                <a:spcPct val="100000"/>
              </a:lnSpc>
              <a:spcBef>
                <a:spcPts val="105"/>
              </a:spcBef>
            </a:pPr>
            <a:endParaRPr sz="2000" dirty="0">
              <a:latin typeface="Arial"/>
              <a:cs typeface="Arial"/>
            </a:endParaRPr>
          </a:p>
          <a:p>
            <a:pPr marL="361950" marR="5080" indent="-349250" algn="just">
              <a:lnSpc>
                <a:spcPct val="100000"/>
              </a:lnSpc>
              <a:spcBef>
                <a:spcPts val="1845"/>
              </a:spcBef>
              <a:buAutoNum type="alphaLcParenR" startAt="4"/>
              <a:tabLst>
                <a:tab pos="409575" algn="l"/>
              </a:tabLst>
            </a:pPr>
            <a:r>
              <a:rPr sz="2400" spc="-5" dirty="0" err="1">
                <a:solidFill>
                  <a:schemeClr val="tx2"/>
                </a:solidFill>
                <a:latin typeface="Times New Roman"/>
                <a:cs typeface="Times New Roman"/>
              </a:rPr>
              <a:t>sussistere</a:t>
            </a:r>
            <a:r>
              <a:rPr sz="2400" spc="-5" dirty="0">
                <a:solidFill>
                  <a:schemeClr val="tx2"/>
                </a:solidFill>
                <a:latin typeface="Times New Roman"/>
                <a:cs typeface="Times New Roman"/>
              </a:rPr>
              <a:t> rilevanti indizi tali </a:t>
            </a:r>
            <a:r>
              <a:rPr sz="2400" spc="-10" dirty="0">
                <a:solidFill>
                  <a:schemeClr val="tx2"/>
                </a:solidFill>
                <a:latin typeface="Times New Roman"/>
                <a:cs typeface="Times New Roman"/>
              </a:rPr>
              <a:t>da </a:t>
            </a:r>
            <a:r>
              <a:rPr sz="2400" spc="-5" dirty="0">
                <a:solidFill>
                  <a:schemeClr val="tx2"/>
                </a:solidFill>
                <a:latin typeface="Times New Roman"/>
                <a:cs typeface="Times New Roman"/>
              </a:rPr>
              <a:t>far ritenere </a:t>
            </a:r>
            <a:r>
              <a:rPr sz="2400" dirty="0">
                <a:solidFill>
                  <a:schemeClr val="tx2"/>
                </a:solidFill>
                <a:latin typeface="Times New Roman"/>
                <a:cs typeface="Times New Roman"/>
              </a:rPr>
              <a:t>che </a:t>
            </a:r>
            <a:r>
              <a:rPr sz="2400" spc="-5" dirty="0">
                <a:solidFill>
                  <a:schemeClr val="tx2"/>
                </a:solidFill>
                <a:latin typeface="Times New Roman"/>
                <a:cs typeface="Times New Roman"/>
              </a:rPr>
              <a:t>le </a:t>
            </a:r>
            <a:r>
              <a:rPr sz="2400" spc="-10" dirty="0">
                <a:solidFill>
                  <a:schemeClr val="tx2"/>
                </a:solidFill>
                <a:latin typeface="Times New Roman"/>
                <a:cs typeface="Times New Roman"/>
              </a:rPr>
              <a:t>offerte </a:t>
            </a:r>
            <a:r>
              <a:rPr sz="2400" spc="-5" dirty="0">
                <a:solidFill>
                  <a:schemeClr val="tx2"/>
                </a:solidFill>
                <a:latin typeface="Times New Roman"/>
                <a:cs typeface="Times New Roman"/>
              </a:rPr>
              <a:t>degli operatori </a:t>
            </a:r>
            <a:r>
              <a:rPr sz="2400" dirty="0">
                <a:solidFill>
                  <a:schemeClr val="tx2"/>
                </a:solidFill>
                <a:latin typeface="Times New Roman"/>
                <a:cs typeface="Times New Roman"/>
              </a:rPr>
              <a:t> </a:t>
            </a:r>
            <a:r>
              <a:rPr sz="2400" spc="-5" dirty="0">
                <a:solidFill>
                  <a:schemeClr val="tx2"/>
                </a:solidFill>
                <a:latin typeface="Times New Roman"/>
                <a:cs typeface="Times New Roman"/>
              </a:rPr>
              <a:t>economici </a:t>
            </a:r>
            <a:r>
              <a:rPr sz="2400" dirty="0">
                <a:solidFill>
                  <a:schemeClr val="tx2"/>
                </a:solidFill>
                <a:latin typeface="Times New Roman"/>
                <a:cs typeface="Times New Roman"/>
              </a:rPr>
              <a:t>siano </a:t>
            </a:r>
            <a:r>
              <a:rPr sz="2400" spc="-5" dirty="0">
                <a:solidFill>
                  <a:schemeClr val="tx2"/>
                </a:solidFill>
                <a:latin typeface="Times New Roman"/>
                <a:cs typeface="Times New Roman"/>
              </a:rPr>
              <a:t>imputabili </a:t>
            </a:r>
            <a:r>
              <a:rPr sz="2400" dirty="0">
                <a:solidFill>
                  <a:schemeClr val="tx2"/>
                </a:solidFill>
                <a:latin typeface="Times New Roman"/>
                <a:cs typeface="Times New Roman"/>
              </a:rPr>
              <a:t>ad un </a:t>
            </a:r>
            <a:r>
              <a:rPr sz="2400" b="1" spc="-5" dirty="0">
                <a:solidFill>
                  <a:schemeClr val="tx2"/>
                </a:solidFill>
                <a:latin typeface="Times New Roman"/>
                <a:cs typeface="Times New Roman"/>
              </a:rPr>
              <a:t>unico </a:t>
            </a:r>
            <a:r>
              <a:rPr sz="2400" b="1" spc="-10" dirty="0">
                <a:solidFill>
                  <a:schemeClr val="tx2"/>
                </a:solidFill>
                <a:latin typeface="Times New Roman"/>
                <a:cs typeface="Times New Roman"/>
              </a:rPr>
              <a:t>centro </a:t>
            </a:r>
            <a:r>
              <a:rPr sz="2400" b="1" spc="-5" dirty="0">
                <a:solidFill>
                  <a:schemeClr val="tx2"/>
                </a:solidFill>
                <a:latin typeface="Times New Roman"/>
                <a:cs typeface="Times New Roman"/>
              </a:rPr>
              <a:t>decisionale </a:t>
            </a:r>
            <a:r>
              <a:rPr sz="2400" b="1" dirty="0">
                <a:solidFill>
                  <a:schemeClr val="tx2"/>
                </a:solidFill>
                <a:latin typeface="Times New Roman"/>
                <a:cs typeface="Times New Roman"/>
              </a:rPr>
              <a:t>a cagione </a:t>
            </a:r>
            <a:r>
              <a:rPr sz="2400" b="1" spc="-5" dirty="0">
                <a:solidFill>
                  <a:schemeClr val="tx2"/>
                </a:solidFill>
                <a:latin typeface="Times New Roman"/>
                <a:cs typeface="Times New Roman"/>
              </a:rPr>
              <a:t>di </a:t>
            </a:r>
            <a:r>
              <a:rPr sz="2400" b="1" dirty="0">
                <a:solidFill>
                  <a:schemeClr val="tx2"/>
                </a:solidFill>
                <a:latin typeface="Times New Roman"/>
                <a:cs typeface="Times New Roman"/>
              </a:rPr>
              <a:t>accordi </a:t>
            </a:r>
            <a:r>
              <a:rPr sz="2400" b="1" spc="-585" dirty="0">
                <a:solidFill>
                  <a:schemeClr val="tx2"/>
                </a:solidFill>
                <a:latin typeface="Times New Roman"/>
                <a:cs typeface="Times New Roman"/>
              </a:rPr>
              <a:t> </a:t>
            </a:r>
            <a:r>
              <a:rPr sz="2400" b="1" spc="-5" dirty="0">
                <a:solidFill>
                  <a:schemeClr val="tx2"/>
                </a:solidFill>
                <a:latin typeface="Times New Roman"/>
                <a:cs typeface="Times New Roman"/>
              </a:rPr>
              <a:t>intercorsi</a:t>
            </a:r>
            <a:r>
              <a:rPr sz="2400" b="1" spc="-40" dirty="0">
                <a:solidFill>
                  <a:schemeClr val="tx2"/>
                </a:solidFill>
                <a:latin typeface="Times New Roman"/>
                <a:cs typeface="Times New Roman"/>
              </a:rPr>
              <a:t> </a:t>
            </a:r>
            <a:r>
              <a:rPr sz="2400" dirty="0">
                <a:solidFill>
                  <a:schemeClr val="tx2"/>
                </a:solidFill>
                <a:latin typeface="Times New Roman"/>
                <a:cs typeface="Times New Roman"/>
              </a:rPr>
              <a:t>con altri</a:t>
            </a:r>
            <a:r>
              <a:rPr sz="2400" spc="-25" dirty="0">
                <a:solidFill>
                  <a:schemeClr val="tx2"/>
                </a:solidFill>
                <a:latin typeface="Times New Roman"/>
                <a:cs typeface="Times New Roman"/>
              </a:rPr>
              <a:t> </a:t>
            </a:r>
            <a:r>
              <a:rPr sz="2400" dirty="0">
                <a:solidFill>
                  <a:schemeClr val="tx2"/>
                </a:solidFill>
                <a:latin typeface="Times New Roman"/>
                <a:cs typeface="Times New Roman"/>
              </a:rPr>
              <a:t>operatori</a:t>
            </a:r>
            <a:r>
              <a:rPr sz="2400" spc="-40" dirty="0">
                <a:solidFill>
                  <a:schemeClr val="tx2"/>
                </a:solidFill>
                <a:latin typeface="Times New Roman"/>
                <a:cs typeface="Times New Roman"/>
              </a:rPr>
              <a:t> </a:t>
            </a:r>
            <a:r>
              <a:rPr sz="2400" spc="-5" dirty="0">
                <a:solidFill>
                  <a:schemeClr val="tx2"/>
                </a:solidFill>
                <a:latin typeface="Times New Roman"/>
                <a:cs typeface="Times New Roman"/>
              </a:rPr>
              <a:t>economici</a:t>
            </a:r>
            <a:r>
              <a:rPr sz="2400" dirty="0">
                <a:solidFill>
                  <a:schemeClr val="tx2"/>
                </a:solidFill>
                <a:latin typeface="Times New Roman"/>
                <a:cs typeface="Times New Roman"/>
              </a:rPr>
              <a:t> </a:t>
            </a:r>
            <a:r>
              <a:rPr sz="2400" spc="-5" dirty="0">
                <a:solidFill>
                  <a:schemeClr val="tx2"/>
                </a:solidFill>
                <a:latin typeface="Times New Roman"/>
                <a:cs typeface="Times New Roman"/>
              </a:rPr>
              <a:t>partecipanti</a:t>
            </a:r>
            <a:r>
              <a:rPr sz="2400" spc="-40" dirty="0">
                <a:solidFill>
                  <a:schemeClr val="tx2"/>
                </a:solidFill>
                <a:latin typeface="Times New Roman"/>
                <a:cs typeface="Times New Roman"/>
              </a:rPr>
              <a:t> </a:t>
            </a:r>
            <a:r>
              <a:rPr sz="2400" dirty="0">
                <a:solidFill>
                  <a:schemeClr val="tx2"/>
                </a:solidFill>
                <a:latin typeface="Times New Roman"/>
                <a:cs typeface="Times New Roman"/>
              </a:rPr>
              <a:t>alla</a:t>
            </a:r>
            <a:r>
              <a:rPr sz="2400" spc="-20" dirty="0">
                <a:solidFill>
                  <a:schemeClr val="tx2"/>
                </a:solidFill>
                <a:latin typeface="Times New Roman"/>
                <a:cs typeface="Times New Roman"/>
              </a:rPr>
              <a:t> </a:t>
            </a:r>
            <a:r>
              <a:rPr sz="2400" dirty="0" err="1">
                <a:solidFill>
                  <a:schemeClr val="tx2"/>
                </a:solidFill>
                <a:latin typeface="Times New Roman"/>
                <a:cs typeface="Times New Roman"/>
              </a:rPr>
              <a:t>stessa</a:t>
            </a:r>
            <a:r>
              <a:rPr sz="2400" spc="-5" dirty="0">
                <a:solidFill>
                  <a:schemeClr val="tx2"/>
                </a:solidFill>
                <a:latin typeface="Times New Roman"/>
                <a:cs typeface="Times New Roman"/>
              </a:rPr>
              <a:t> </a:t>
            </a:r>
            <a:r>
              <a:rPr sz="2400" dirty="0" err="1">
                <a:solidFill>
                  <a:schemeClr val="tx2"/>
                </a:solidFill>
                <a:latin typeface="Times New Roman"/>
                <a:cs typeface="Times New Roman"/>
              </a:rPr>
              <a:t>gara</a:t>
            </a:r>
            <a:endParaRPr lang="it-IT" sz="2400" dirty="0">
              <a:solidFill>
                <a:schemeClr val="tx2"/>
              </a:solidFill>
              <a:latin typeface="Times New Roman"/>
              <a:cs typeface="Times New Roman"/>
            </a:endParaRPr>
          </a:p>
          <a:p>
            <a:pPr marL="12700" marR="5080" algn="just">
              <a:lnSpc>
                <a:spcPct val="100000"/>
              </a:lnSpc>
              <a:spcBef>
                <a:spcPts val="1845"/>
              </a:spcBef>
              <a:buAutoNum type="alphaLcParenR" startAt="4"/>
              <a:tabLst>
                <a:tab pos="409575" algn="l"/>
              </a:tabLst>
            </a:pPr>
            <a:endParaRPr sz="2400" dirty="0">
              <a:solidFill>
                <a:schemeClr val="tx2"/>
              </a:solidFill>
              <a:latin typeface="Times New Roman"/>
              <a:cs typeface="Times New Roman"/>
            </a:endParaRPr>
          </a:p>
          <a:p>
            <a:pPr marL="271463" marR="7620" indent="-258763" algn="just">
              <a:lnSpc>
                <a:spcPct val="100000"/>
              </a:lnSpc>
              <a:spcBef>
                <a:spcPts val="5"/>
              </a:spcBef>
              <a:buAutoNum type="alphaLcParenR" startAt="4"/>
              <a:tabLst>
                <a:tab pos="412750" algn="l"/>
              </a:tabLst>
            </a:pPr>
            <a:r>
              <a:rPr sz="2400" spc="-5" dirty="0" err="1">
                <a:solidFill>
                  <a:schemeClr val="tx2"/>
                </a:solidFill>
                <a:latin typeface="Times New Roman"/>
                <a:cs typeface="Times New Roman"/>
              </a:rPr>
              <a:t>che</a:t>
            </a:r>
            <a:r>
              <a:rPr sz="2400" dirty="0">
                <a:solidFill>
                  <a:schemeClr val="tx2"/>
                </a:solidFill>
                <a:latin typeface="Times New Roman"/>
                <a:cs typeface="Times New Roman"/>
              </a:rPr>
              <a:t> </a:t>
            </a:r>
            <a:r>
              <a:rPr sz="2400" spc="-10" dirty="0">
                <a:solidFill>
                  <a:schemeClr val="tx2"/>
                </a:solidFill>
                <a:latin typeface="Times New Roman"/>
                <a:cs typeface="Times New Roman"/>
              </a:rPr>
              <a:t>l’offerente</a:t>
            </a:r>
            <a:r>
              <a:rPr sz="2400" spc="-5" dirty="0">
                <a:solidFill>
                  <a:schemeClr val="tx2"/>
                </a:solidFill>
                <a:latin typeface="Times New Roman"/>
                <a:cs typeface="Times New Roman"/>
              </a:rPr>
              <a:t> abbia</a:t>
            </a:r>
            <a:r>
              <a:rPr sz="2400" dirty="0">
                <a:solidFill>
                  <a:schemeClr val="tx2"/>
                </a:solidFill>
                <a:latin typeface="Times New Roman"/>
                <a:cs typeface="Times New Roman"/>
              </a:rPr>
              <a:t> </a:t>
            </a:r>
            <a:r>
              <a:rPr sz="2400" spc="-5" dirty="0">
                <a:solidFill>
                  <a:schemeClr val="tx2"/>
                </a:solidFill>
                <a:latin typeface="Times New Roman"/>
                <a:cs typeface="Times New Roman"/>
              </a:rPr>
              <a:t>commesso</a:t>
            </a:r>
            <a:r>
              <a:rPr sz="2400" dirty="0">
                <a:solidFill>
                  <a:schemeClr val="tx2"/>
                </a:solidFill>
                <a:latin typeface="Times New Roman"/>
                <a:cs typeface="Times New Roman"/>
              </a:rPr>
              <a:t> </a:t>
            </a:r>
            <a:r>
              <a:rPr sz="2400" b="1" spc="-5" dirty="0">
                <a:solidFill>
                  <a:schemeClr val="tx2"/>
                </a:solidFill>
                <a:latin typeface="Times New Roman"/>
                <a:cs typeface="Times New Roman"/>
              </a:rPr>
              <a:t>un</a:t>
            </a:r>
            <a:r>
              <a:rPr sz="2400" b="1" dirty="0">
                <a:solidFill>
                  <a:schemeClr val="tx2"/>
                </a:solidFill>
                <a:latin typeface="Times New Roman"/>
                <a:cs typeface="Times New Roman"/>
              </a:rPr>
              <a:t> </a:t>
            </a:r>
            <a:r>
              <a:rPr sz="2400" b="1" spc="-5" dirty="0">
                <a:solidFill>
                  <a:schemeClr val="tx2"/>
                </a:solidFill>
                <a:latin typeface="Times New Roman"/>
                <a:cs typeface="Times New Roman"/>
              </a:rPr>
              <a:t>illecito</a:t>
            </a:r>
            <a:r>
              <a:rPr sz="2400" b="1" dirty="0">
                <a:solidFill>
                  <a:schemeClr val="tx2"/>
                </a:solidFill>
                <a:latin typeface="Times New Roman"/>
                <a:cs typeface="Times New Roman"/>
              </a:rPr>
              <a:t> </a:t>
            </a:r>
            <a:r>
              <a:rPr sz="2400" b="1" spc="-5" dirty="0">
                <a:solidFill>
                  <a:schemeClr val="tx2"/>
                </a:solidFill>
                <a:latin typeface="Times New Roman"/>
                <a:cs typeface="Times New Roman"/>
              </a:rPr>
              <a:t>professionale</a:t>
            </a:r>
            <a:r>
              <a:rPr sz="2400" b="1" dirty="0">
                <a:solidFill>
                  <a:schemeClr val="tx2"/>
                </a:solidFill>
                <a:latin typeface="Times New Roman"/>
                <a:cs typeface="Times New Roman"/>
              </a:rPr>
              <a:t> </a:t>
            </a:r>
            <a:r>
              <a:rPr sz="2400" b="1" spc="-5" dirty="0">
                <a:solidFill>
                  <a:schemeClr val="tx2"/>
                </a:solidFill>
                <a:latin typeface="Times New Roman"/>
                <a:cs typeface="Times New Roman"/>
              </a:rPr>
              <a:t>grave</a:t>
            </a:r>
            <a:r>
              <a:rPr sz="2400" spc="-5" dirty="0">
                <a:solidFill>
                  <a:schemeClr val="tx2"/>
                </a:solidFill>
                <a:latin typeface="Times New Roman"/>
                <a:cs typeface="Times New Roman"/>
              </a:rPr>
              <a:t>,</a:t>
            </a:r>
            <a:r>
              <a:rPr sz="2400" dirty="0">
                <a:solidFill>
                  <a:schemeClr val="tx2"/>
                </a:solidFill>
                <a:latin typeface="Times New Roman"/>
                <a:cs typeface="Times New Roman"/>
              </a:rPr>
              <a:t> tale</a:t>
            </a:r>
            <a:r>
              <a:rPr sz="2400" spc="5" dirty="0">
                <a:solidFill>
                  <a:schemeClr val="tx2"/>
                </a:solidFill>
                <a:latin typeface="Times New Roman"/>
                <a:cs typeface="Times New Roman"/>
              </a:rPr>
              <a:t> </a:t>
            </a:r>
            <a:r>
              <a:rPr sz="2400" spc="-15" dirty="0">
                <a:solidFill>
                  <a:schemeClr val="tx2"/>
                </a:solidFill>
                <a:latin typeface="Times New Roman"/>
                <a:cs typeface="Times New Roman"/>
              </a:rPr>
              <a:t>da </a:t>
            </a:r>
            <a:r>
              <a:rPr sz="2400" spc="-10" dirty="0">
                <a:solidFill>
                  <a:schemeClr val="tx2"/>
                </a:solidFill>
                <a:latin typeface="Times New Roman"/>
                <a:cs typeface="Times New Roman"/>
              </a:rPr>
              <a:t> </a:t>
            </a:r>
            <a:r>
              <a:rPr sz="2400" dirty="0">
                <a:solidFill>
                  <a:schemeClr val="tx2"/>
                </a:solidFill>
                <a:latin typeface="Times New Roman"/>
                <a:cs typeface="Times New Roman"/>
              </a:rPr>
              <a:t>rendere </a:t>
            </a:r>
            <a:r>
              <a:rPr sz="2400" spc="-5" dirty="0">
                <a:solidFill>
                  <a:schemeClr val="tx2"/>
                </a:solidFill>
                <a:latin typeface="Times New Roman"/>
                <a:cs typeface="Times New Roman"/>
              </a:rPr>
              <a:t>dubbia </a:t>
            </a:r>
            <a:r>
              <a:rPr sz="2400" dirty="0">
                <a:solidFill>
                  <a:schemeClr val="tx2"/>
                </a:solidFill>
                <a:latin typeface="Times New Roman"/>
                <a:cs typeface="Times New Roman"/>
              </a:rPr>
              <a:t>la </a:t>
            </a:r>
            <a:r>
              <a:rPr sz="2400" spc="-5" dirty="0">
                <a:solidFill>
                  <a:schemeClr val="tx2"/>
                </a:solidFill>
                <a:latin typeface="Times New Roman"/>
                <a:cs typeface="Times New Roman"/>
              </a:rPr>
              <a:t>sua integrità </a:t>
            </a:r>
            <a:r>
              <a:rPr sz="2400" dirty="0">
                <a:solidFill>
                  <a:schemeClr val="tx2"/>
                </a:solidFill>
                <a:latin typeface="Times New Roman"/>
                <a:cs typeface="Times New Roman"/>
              </a:rPr>
              <a:t>o </a:t>
            </a:r>
            <a:r>
              <a:rPr sz="2400" spc="-10" dirty="0">
                <a:solidFill>
                  <a:schemeClr val="tx2"/>
                </a:solidFill>
                <a:latin typeface="Times New Roman"/>
                <a:cs typeface="Times New Roman"/>
              </a:rPr>
              <a:t>affidabilità, </a:t>
            </a:r>
            <a:r>
              <a:rPr sz="2400" spc="-5" dirty="0">
                <a:solidFill>
                  <a:schemeClr val="tx2"/>
                </a:solidFill>
                <a:latin typeface="Times New Roman"/>
                <a:cs typeface="Times New Roman"/>
              </a:rPr>
              <a:t>dimostrato </a:t>
            </a:r>
            <a:r>
              <a:rPr sz="2400" spc="-10" dirty="0">
                <a:solidFill>
                  <a:schemeClr val="tx2"/>
                </a:solidFill>
                <a:latin typeface="Times New Roman"/>
                <a:cs typeface="Times New Roman"/>
              </a:rPr>
              <a:t>dalla </a:t>
            </a:r>
            <a:r>
              <a:rPr sz="2400" spc="-5" dirty="0">
                <a:solidFill>
                  <a:schemeClr val="tx2"/>
                </a:solidFill>
                <a:latin typeface="Times New Roman"/>
                <a:cs typeface="Times New Roman"/>
              </a:rPr>
              <a:t>stazione appaltante </a:t>
            </a:r>
            <a:r>
              <a:rPr sz="2400" dirty="0">
                <a:solidFill>
                  <a:schemeClr val="tx2"/>
                </a:solidFill>
                <a:latin typeface="Times New Roman"/>
                <a:cs typeface="Times New Roman"/>
              </a:rPr>
              <a:t> con </a:t>
            </a:r>
            <a:r>
              <a:rPr sz="2400" spc="-5" dirty="0" err="1">
                <a:solidFill>
                  <a:schemeClr val="tx2"/>
                </a:solidFill>
                <a:latin typeface="Times New Roman"/>
                <a:cs typeface="Times New Roman"/>
              </a:rPr>
              <a:t>mezzi</a:t>
            </a:r>
            <a:r>
              <a:rPr sz="2400" spc="-5" dirty="0">
                <a:solidFill>
                  <a:schemeClr val="tx2"/>
                </a:solidFill>
                <a:latin typeface="Times New Roman"/>
                <a:cs typeface="Times New Roman"/>
              </a:rPr>
              <a:t> </a:t>
            </a:r>
            <a:r>
              <a:rPr sz="2400" spc="-5" dirty="0" err="1">
                <a:solidFill>
                  <a:schemeClr val="tx2"/>
                </a:solidFill>
                <a:latin typeface="Times New Roman"/>
                <a:cs typeface="Times New Roman"/>
              </a:rPr>
              <a:t>adeguati</a:t>
            </a:r>
            <a:endParaRPr sz="2200" dirty="0">
              <a:solidFill>
                <a:schemeClr val="tx2"/>
              </a:solidFill>
              <a:latin typeface="Times New Roman"/>
              <a:cs typeface="Times New Roman"/>
            </a:endParaRPr>
          </a:p>
        </p:txBody>
      </p:sp>
      <p:pic>
        <p:nvPicPr>
          <p:cNvPr id="11" name="Immagine 10"/>
          <p:cNvPicPr>
            <a:picLocks noChangeAspect="1"/>
          </p:cNvPicPr>
          <p:nvPr/>
        </p:nvPicPr>
        <p:blipFill>
          <a:blip r:embed="rId2"/>
          <a:stretch>
            <a:fillRect/>
          </a:stretch>
        </p:blipFill>
        <p:spPr>
          <a:xfrm>
            <a:off x="429860" y="271595"/>
            <a:ext cx="2249619" cy="6462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2690177" y="838200"/>
            <a:ext cx="7378065" cy="627736"/>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kern="1200" spc="-30" dirty="0">
                <a:solidFill>
                  <a:srgbClr val="0A5294"/>
                </a:solidFill>
                <a:uFill>
                  <a:solidFill>
                    <a:srgbClr val="0A5294"/>
                  </a:solidFill>
                </a:uFill>
                <a:latin typeface="Arial" panose="020B0604020202020204" pitchFamily="34" charset="0"/>
                <a:cs typeface="Arial" panose="020B0604020202020204" pitchFamily="34" charset="0"/>
              </a:rPr>
              <a:t>I requisiti di carattere generale</a:t>
            </a:r>
          </a:p>
        </p:txBody>
      </p:sp>
      <p:sp>
        <p:nvSpPr>
          <p:cNvPr id="3" name="object 3"/>
          <p:cNvSpPr txBox="1"/>
          <p:nvPr/>
        </p:nvSpPr>
        <p:spPr>
          <a:xfrm>
            <a:off x="1447800" y="1752600"/>
            <a:ext cx="9862820" cy="4126130"/>
          </a:xfrm>
          <a:prstGeom prst="rect">
            <a:avLst/>
          </a:prstGeom>
        </p:spPr>
        <p:txBody>
          <a:bodyPr vert="horz" wrap="square" lIns="0" tIns="12065" rIns="0" bIns="0" rtlCol="0">
            <a:spAutoFit/>
          </a:bodyPr>
          <a:lstStyle/>
          <a:p>
            <a:pPr marL="12065" marR="5080" algn="just">
              <a:lnSpc>
                <a:spcPct val="100000"/>
              </a:lnSpc>
              <a:spcBef>
                <a:spcPts val="95"/>
              </a:spcBef>
              <a:buClr>
                <a:srgbClr val="0A5294"/>
              </a:buClr>
              <a:buSzPct val="145454"/>
              <a:tabLst>
                <a:tab pos="299720" algn="l"/>
              </a:tabLst>
            </a:pP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L’art. 80 del D.Lgs. 50 del 2016 elencava cause di immediata esclusione del concorrente (comma 1) e cause che dovevano essere valutate, caso per caso, dalla Amministrazione che poteva escludere l’operatore solo previa dettagliata motivazione in merito e a seguito di un iter valutativo ponderato</a:t>
            </a: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12065" marR="5080" algn="just">
              <a:lnSpc>
                <a:spcPct val="100000"/>
              </a:lnSpc>
              <a:spcBef>
                <a:spcPts val="95"/>
              </a:spcBef>
              <a:buClr>
                <a:srgbClr val="0A5294"/>
              </a:buClr>
              <a:buSzPct val="145454"/>
              <a:tabLst>
                <a:tab pos="299720" algn="l"/>
              </a:tabLst>
            </a:pP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Il nuovo Codice dedica alla materia ben 5 articoli (dal 94 al 98) diversificando tra cause di esclusione AUTOMATICA e cause di esclusione NON AUTOMATICA</a:t>
            </a: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12065" marR="5080" algn="just">
              <a:lnSpc>
                <a:spcPct val="100000"/>
              </a:lnSpc>
              <a:spcBef>
                <a:spcPts val="95"/>
              </a:spcBef>
              <a:buClr>
                <a:srgbClr val="0A5294"/>
              </a:buClr>
              <a:buSzPct val="145454"/>
              <a:tabLst>
                <a:tab pos="299720" algn="l"/>
              </a:tabLst>
            </a:pP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Le cause di esclusione sono requisiti «</a:t>
            </a:r>
            <a:r>
              <a:rPr lang="it-IT"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dinamici</a:t>
            </a: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in quanto devono essere posseduti dall’operatore economico e valutati dalla stazione appaltante sia all’atto della partecipazione alla gara (o in sede di affidamento diretto), sia in corso di aggiudicazione e di esecuzione</a:t>
            </a:r>
          </a:p>
        </p:txBody>
      </p:sp>
      <p:pic>
        <p:nvPicPr>
          <p:cNvPr id="4" name="Immagine 3"/>
          <p:cNvPicPr>
            <a:picLocks noChangeAspect="1"/>
          </p:cNvPicPr>
          <p:nvPr/>
        </p:nvPicPr>
        <p:blipFill>
          <a:blip r:embed="rId2"/>
          <a:stretch>
            <a:fillRect/>
          </a:stretch>
        </p:blipFill>
        <p:spPr>
          <a:xfrm>
            <a:off x="228600" y="304800"/>
            <a:ext cx="2249619" cy="646232"/>
          </a:xfrm>
          <a:prstGeom prst="rect">
            <a:avLst/>
          </a:prstGeom>
        </p:spPr>
      </p:pic>
    </p:spTree>
    <p:extLst>
      <p:ext uri="{BB962C8B-B14F-4D97-AF65-F5344CB8AC3E}">
        <p14:creationId xmlns:p14="http://schemas.microsoft.com/office/powerpoint/2010/main" val="3371866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2" name="object 22"/>
          <p:cNvSpPr txBox="1">
            <a:spLocks noGrp="1"/>
          </p:cNvSpPr>
          <p:nvPr>
            <p:ph type="title"/>
          </p:nvPr>
        </p:nvSpPr>
        <p:spPr>
          <a:xfrm>
            <a:off x="3124200" y="990600"/>
            <a:ext cx="5029200" cy="935513"/>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gn="ctr">
              <a:lnSpc>
                <a:spcPct val="100000"/>
              </a:lnSpc>
              <a:spcBef>
                <a:spcPts val="95"/>
              </a:spcBef>
            </a:pPr>
            <a:r>
              <a:rPr lang="it-IT" spc="-95" dirty="0"/>
              <a:t>Art.</a:t>
            </a:r>
            <a:r>
              <a:rPr lang="it-IT" spc="-35" dirty="0"/>
              <a:t> </a:t>
            </a:r>
            <a:r>
              <a:rPr lang="it-IT" spc="-5" dirty="0"/>
              <a:t>95</a:t>
            </a:r>
            <a:r>
              <a:rPr lang="it-IT" spc="-15" dirty="0"/>
              <a:t> </a:t>
            </a:r>
            <a:r>
              <a:rPr lang="it-IT" spc="-5" dirty="0"/>
              <a:t>co.</a:t>
            </a:r>
            <a:r>
              <a:rPr lang="it-IT" spc="-30" dirty="0"/>
              <a:t> </a:t>
            </a:r>
            <a:r>
              <a:rPr lang="it-IT" spc="-5" dirty="0"/>
              <a:t>2 </a:t>
            </a:r>
            <a:br>
              <a:rPr lang="it-IT" spc="-5" dirty="0"/>
            </a:br>
            <a:r>
              <a:rPr lang="it-IT" sz="2000" kern="1200" dirty="0">
                <a:solidFill>
                  <a:srgbClr val="FF0000"/>
                </a:solidFill>
              </a:rPr>
              <a:t>Cause</a:t>
            </a:r>
            <a:r>
              <a:rPr lang="it-IT" sz="2000" kern="1200" spc="-25" dirty="0">
                <a:solidFill>
                  <a:srgbClr val="FF0000"/>
                </a:solidFill>
              </a:rPr>
              <a:t> </a:t>
            </a:r>
            <a:r>
              <a:rPr lang="it-IT" sz="2000" kern="1200" dirty="0">
                <a:solidFill>
                  <a:srgbClr val="FF0000"/>
                </a:solidFill>
              </a:rPr>
              <a:t>di</a:t>
            </a:r>
            <a:r>
              <a:rPr lang="it-IT" sz="2000" kern="1200" spc="-15" dirty="0">
                <a:solidFill>
                  <a:srgbClr val="FF0000"/>
                </a:solidFill>
              </a:rPr>
              <a:t> </a:t>
            </a:r>
            <a:r>
              <a:rPr lang="it-IT" sz="2000" kern="1200" dirty="0">
                <a:solidFill>
                  <a:srgbClr val="FF0000"/>
                </a:solidFill>
              </a:rPr>
              <a:t>esclusione</a:t>
            </a:r>
            <a:r>
              <a:rPr lang="it-IT" sz="2000" kern="1200" spc="-40" dirty="0">
                <a:solidFill>
                  <a:srgbClr val="FF0000"/>
                </a:solidFill>
              </a:rPr>
              <a:t> </a:t>
            </a:r>
            <a:r>
              <a:rPr lang="it-IT" sz="2000" kern="1200" dirty="0">
                <a:solidFill>
                  <a:srgbClr val="FF0000"/>
                </a:solidFill>
              </a:rPr>
              <a:t>non</a:t>
            </a:r>
            <a:r>
              <a:rPr lang="it-IT" sz="2000" kern="1200" spc="-15" dirty="0">
                <a:solidFill>
                  <a:srgbClr val="FF0000"/>
                </a:solidFill>
              </a:rPr>
              <a:t> </a:t>
            </a:r>
            <a:r>
              <a:rPr lang="it-IT" sz="2000" kern="1200" dirty="0">
                <a:solidFill>
                  <a:srgbClr val="FF0000"/>
                </a:solidFill>
              </a:rPr>
              <a:t>automatica</a:t>
            </a:r>
            <a:endParaRPr sz="3200" dirty="0"/>
          </a:p>
        </p:txBody>
      </p:sp>
      <p:sp>
        <p:nvSpPr>
          <p:cNvPr id="23" name="object 23"/>
          <p:cNvSpPr txBox="1"/>
          <p:nvPr/>
        </p:nvSpPr>
        <p:spPr>
          <a:xfrm>
            <a:off x="1066800" y="2286000"/>
            <a:ext cx="9960610" cy="2983509"/>
          </a:xfrm>
          <a:prstGeom prst="rect">
            <a:avLst/>
          </a:prstGeom>
        </p:spPr>
        <p:txBody>
          <a:bodyPr vert="horz" wrap="square" lIns="0" tIns="13335" rIns="0" bIns="0" rtlCol="0">
            <a:spAutoFit/>
          </a:bodyPr>
          <a:lstStyle/>
          <a:p>
            <a:pPr marL="12700" marR="5080" algn="just">
              <a:lnSpc>
                <a:spcPct val="100000"/>
              </a:lnSpc>
              <a:spcBef>
                <a:spcPts val="1845"/>
              </a:spcBef>
            </a:pPr>
            <a:r>
              <a:rPr sz="2400" spc="-5" dirty="0">
                <a:solidFill>
                  <a:schemeClr val="tx2"/>
                </a:solidFill>
                <a:latin typeface="Times New Roman"/>
                <a:cs typeface="Times New Roman"/>
              </a:rPr>
              <a:t>La</a:t>
            </a:r>
            <a:r>
              <a:rPr sz="2400" dirty="0">
                <a:solidFill>
                  <a:schemeClr val="tx2"/>
                </a:solidFill>
                <a:latin typeface="Times New Roman"/>
                <a:cs typeface="Times New Roman"/>
              </a:rPr>
              <a:t> </a:t>
            </a:r>
            <a:r>
              <a:rPr sz="2400" spc="-5" dirty="0">
                <a:solidFill>
                  <a:schemeClr val="tx2"/>
                </a:solidFill>
                <a:latin typeface="Times New Roman"/>
                <a:cs typeface="Times New Roman"/>
              </a:rPr>
              <a:t>stazione appaltante esclude altresì</a:t>
            </a:r>
            <a:r>
              <a:rPr sz="2400" dirty="0">
                <a:solidFill>
                  <a:schemeClr val="tx2"/>
                </a:solidFill>
                <a:latin typeface="Times New Roman"/>
                <a:cs typeface="Times New Roman"/>
              </a:rPr>
              <a:t> </a:t>
            </a:r>
            <a:r>
              <a:rPr sz="2400" spc="-5" dirty="0">
                <a:solidFill>
                  <a:schemeClr val="tx2"/>
                </a:solidFill>
                <a:latin typeface="Times New Roman"/>
                <a:cs typeface="Times New Roman"/>
              </a:rPr>
              <a:t>un operatore economico</a:t>
            </a:r>
            <a:r>
              <a:rPr sz="2400" spc="590" dirty="0">
                <a:solidFill>
                  <a:schemeClr val="tx2"/>
                </a:solidFill>
                <a:latin typeface="Times New Roman"/>
                <a:cs typeface="Times New Roman"/>
              </a:rPr>
              <a:t> </a:t>
            </a:r>
            <a:r>
              <a:rPr sz="2400" spc="-5" dirty="0">
                <a:solidFill>
                  <a:schemeClr val="tx2"/>
                </a:solidFill>
                <a:latin typeface="Times New Roman"/>
                <a:cs typeface="Times New Roman"/>
              </a:rPr>
              <a:t>qualora</a:t>
            </a:r>
            <a:r>
              <a:rPr sz="2400" spc="590" dirty="0">
                <a:solidFill>
                  <a:schemeClr val="tx2"/>
                </a:solidFill>
                <a:latin typeface="Times New Roman"/>
                <a:cs typeface="Times New Roman"/>
              </a:rPr>
              <a:t> </a:t>
            </a:r>
            <a:r>
              <a:rPr sz="2400" spc="-5" dirty="0">
                <a:solidFill>
                  <a:schemeClr val="tx2"/>
                </a:solidFill>
                <a:latin typeface="Times New Roman"/>
                <a:cs typeface="Times New Roman"/>
              </a:rPr>
              <a:t>ritenga </a:t>
            </a:r>
            <a:r>
              <a:rPr sz="2400" dirty="0">
                <a:solidFill>
                  <a:schemeClr val="tx2"/>
                </a:solidFill>
                <a:latin typeface="Times New Roman"/>
                <a:cs typeface="Times New Roman"/>
              </a:rPr>
              <a:t> che lo </a:t>
            </a:r>
            <a:r>
              <a:rPr sz="2400" spc="-5" dirty="0">
                <a:solidFill>
                  <a:schemeClr val="tx2"/>
                </a:solidFill>
                <a:latin typeface="Times New Roman"/>
                <a:cs typeface="Times New Roman"/>
              </a:rPr>
              <a:t>stesso </a:t>
            </a:r>
            <a:r>
              <a:rPr sz="2400" dirty="0">
                <a:solidFill>
                  <a:schemeClr val="tx2"/>
                </a:solidFill>
                <a:latin typeface="Times New Roman"/>
                <a:cs typeface="Times New Roman"/>
              </a:rPr>
              <a:t>ha </a:t>
            </a:r>
            <a:r>
              <a:rPr sz="2400" spc="-5" dirty="0">
                <a:solidFill>
                  <a:schemeClr val="tx2"/>
                </a:solidFill>
                <a:latin typeface="Times New Roman"/>
                <a:cs typeface="Times New Roman"/>
              </a:rPr>
              <a:t>commesso </a:t>
            </a:r>
            <a:r>
              <a:rPr sz="2400" b="1" dirty="0">
                <a:solidFill>
                  <a:schemeClr val="tx2"/>
                </a:solidFill>
                <a:latin typeface="Times New Roman"/>
                <a:cs typeface="Times New Roman"/>
              </a:rPr>
              <a:t>gravi </a:t>
            </a:r>
            <a:r>
              <a:rPr sz="2400" b="1" spc="-5" dirty="0">
                <a:solidFill>
                  <a:schemeClr val="tx2"/>
                </a:solidFill>
                <a:latin typeface="Times New Roman"/>
                <a:cs typeface="Times New Roman"/>
              </a:rPr>
              <a:t>violazioni non definitivamente accertate agli </a:t>
            </a:r>
            <a:r>
              <a:rPr sz="2400" b="1" dirty="0">
                <a:solidFill>
                  <a:schemeClr val="tx2"/>
                </a:solidFill>
                <a:latin typeface="Times New Roman"/>
                <a:cs typeface="Times New Roman"/>
              </a:rPr>
              <a:t> obblighi </a:t>
            </a:r>
            <a:r>
              <a:rPr sz="2400" b="1" spc="-15" dirty="0">
                <a:solidFill>
                  <a:schemeClr val="tx2"/>
                </a:solidFill>
                <a:latin typeface="Times New Roman"/>
                <a:cs typeface="Times New Roman"/>
              </a:rPr>
              <a:t>relativi </a:t>
            </a:r>
            <a:r>
              <a:rPr sz="2400" b="1" spc="-5" dirty="0">
                <a:solidFill>
                  <a:schemeClr val="tx2"/>
                </a:solidFill>
                <a:latin typeface="Times New Roman"/>
                <a:cs typeface="Times New Roman"/>
              </a:rPr>
              <a:t>al pagamento di </a:t>
            </a:r>
            <a:r>
              <a:rPr sz="2400" b="1" dirty="0">
                <a:solidFill>
                  <a:schemeClr val="tx2"/>
                </a:solidFill>
                <a:latin typeface="Times New Roman"/>
                <a:cs typeface="Times New Roman"/>
              </a:rPr>
              <a:t>imposte e </a:t>
            </a:r>
            <a:r>
              <a:rPr sz="2400" b="1" spc="-5" dirty="0">
                <a:solidFill>
                  <a:schemeClr val="tx2"/>
                </a:solidFill>
                <a:latin typeface="Times New Roman"/>
                <a:cs typeface="Times New Roman"/>
              </a:rPr>
              <a:t>tasse </a:t>
            </a:r>
            <a:r>
              <a:rPr sz="2400" b="1" dirty="0">
                <a:solidFill>
                  <a:schemeClr val="tx2"/>
                </a:solidFill>
                <a:latin typeface="Times New Roman"/>
                <a:cs typeface="Times New Roman"/>
              </a:rPr>
              <a:t>o contributi </a:t>
            </a:r>
            <a:r>
              <a:rPr sz="2400" b="1" spc="-10" dirty="0">
                <a:solidFill>
                  <a:schemeClr val="tx2"/>
                </a:solidFill>
                <a:latin typeface="Times New Roman"/>
                <a:cs typeface="Times New Roman"/>
              </a:rPr>
              <a:t>previdenziali</a:t>
            </a:r>
            <a:r>
              <a:rPr sz="2400" spc="-10" dirty="0">
                <a:solidFill>
                  <a:schemeClr val="tx2"/>
                </a:solidFill>
                <a:latin typeface="Times New Roman"/>
                <a:cs typeface="Times New Roman"/>
              </a:rPr>
              <a:t>. </a:t>
            </a:r>
            <a:r>
              <a:rPr sz="2400" spc="-5" dirty="0">
                <a:solidFill>
                  <a:schemeClr val="tx2"/>
                </a:solidFill>
                <a:latin typeface="Times New Roman"/>
                <a:cs typeface="Times New Roman"/>
              </a:rPr>
              <a:t> </a:t>
            </a:r>
            <a:r>
              <a:rPr sz="2400" dirty="0">
                <a:solidFill>
                  <a:schemeClr val="tx2"/>
                </a:solidFill>
                <a:latin typeface="Times New Roman"/>
                <a:cs typeface="Times New Roman"/>
              </a:rPr>
              <a:t>Costituiscono gravi </a:t>
            </a:r>
            <a:r>
              <a:rPr sz="2400" spc="-5" dirty="0">
                <a:solidFill>
                  <a:schemeClr val="tx2"/>
                </a:solidFill>
                <a:latin typeface="Times New Roman"/>
                <a:cs typeface="Times New Roman"/>
              </a:rPr>
              <a:t>violazioni non definitivamente accertate </a:t>
            </a:r>
            <a:r>
              <a:rPr sz="2400" dirty="0">
                <a:solidFill>
                  <a:schemeClr val="tx2"/>
                </a:solidFill>
                <a:latin typeface="Times New Roman"/>
                <a:cs typeface="Times New Roman"/>
              </a:rPr>
              <a:t>in </a:t>
            </a:r>
            <a:r>
              <a:rPr sz="2400" spc="-5" dirty="0">
                <a:solidFill>
                  <a:schemeClr val="tx2"/>
                </a:solidFill>
                <a:latin typeface="Times New Roman"/>
                <a:cs typeface="Times New Roman"/>
              </a:rPr>
              <a:t>materia fiscale </a:t>
            </a:r>
            <a:r>
              <a:rPr sz="2400" dirty="0">
                <a:solidFill>
                  <a:schemeClr val="tx2"/>
                </a:solidFill>
                <a:latin typeface="Times New Roman"/>
                <a:cs typeface="Times New Roman"/>
              </a:rPr>
              <a:t> </a:t>
            </a:r>
            <a:r>
              <a:rPr sz="2400" dirty="0" err="1">
                <a:solidFill>
                  <a:schemeClr val="tx2"/>
                </a:solidFill>
                <a:latin typeface="Times New Roman"/>
                <a:cs typeface="Times New Roman"/>
              </a:rPr>
              <a:t>quelle</a:t>
            </a:r>
            <a:r>
              <a:rPr sz="2400" spc="-45" dirty="0">
                <a:solidFill>
                  <a:schemeClr val="tx2"/>
                </a:solidFill>
                <a:latin typeface="Times New Roman"/>
                <a:cs typeface="Times New Roman"/>
              </a:rPr>
              <a:t> </a:t>
            </a:r>
            <a:r>
              <a:rPr sz="2400" dirty="0">
                <a:solidFill>
                  <a:schemeClr val="tx2"/>
                </a:solidFill>
                <a:latin typeface="Times New Roman"/>
                <a:cs typeface="Times New Roman"/>
              </a:rPr>
              <a:t>indicate</a:t>
            </a:r>
            <a:r>
              <a:rPr lang="it-IT" sz="2400" dirty="0">
                <a:solidFill>
                  <a:schemeClr val="tx2"/>
                </a:solidFill>
                <a:latin typeface="Times New Roman"/>
                <a:cs typeface="Times New Roman"/>
              </a:rPr>
              <a:t> </a:t>
            </a:r>
            <a:r>
              <a:rPr sz="2400" dirty="0" err="1">
                <a:solidFill>
                  <a:schemeClr val="tx2"/>
                </a:solidFill>
                <a:latin typeface="Times New Roman"/>
                <a:cs typeface="Times New Roman"/>
              </a:rPr>
              <a:t>nell’allegato</a:t>
            </a:r>
            <a:r>
              <a:rPr sz="2400" spc="-90" dirty="0">
                <a:solidFill>
                  <a:schemeClr val="tx2"/>
                </a:solidFill>
                <a:latin typeface="Times New Roman"/>
                <a:cs typeface="Times New Roman"/>
              </a:rPr>
              <a:t> </a:t>
            </a:r>
            <a:r>
              <a:rPr sz="2400" dirty="0">
                <a:solidFill>
                  <a:schemeClr val="tx2"/>
                </a:solidFill>
                <a:latin typeface="Times New Roman"/>
                <a:cs typeface="Times New Roman"/>
              </a:rPr>
              <a:t>II.10.</a:t>
            </a:r>
          </a:p>
          <a:p>
            <a:pPr>
              <a:lnSpc>
                <a:spcPct val="100000"/>
              </a:lnSpc>
              <a:spcBef>
                <a:spcPts val="5"/>
              </a:spcBef>
            </a:pPr>
            <a:endParaRPr sz="2500" dirty="0">
              <a:solidFill>
                <a:schemeClr val="tx2"/>
              </a:solidFill>
              <a:latin typeface="Times New Roman"/>
              <a:cs typeface="Times New Roman"/>
            </a:endParaRPr>
          </a:p>
          <a:p>
            <a:pPr marL="12700">
              <a:lnSpc>
                <a:spcPct val="100000"/>
              </a:lnSpc>
              <a:tabLst>
                <a:tab pos="567690" algn="l"/>
                <a:tab pos="1697989" algn="l"/>
                <a:tab pos="2202815" algn="l"/>
                <a:tab pos="2656840" algn="l"/>
                <a:tab pos="3417570" algn="l"/>
                <a:tab pos="4176395" algn="l"/>
                <a:tab pos="5444490" algn="l"/>
                <a:tab pos="6404610" algn="l"/>
                <a:tab pos="7638415" algn="l"/>
                <a:tab pos="8549640" algn="l"/>
                <a:tab pos="9138285" algn="l"/>
              </a:tabLst>
            </a:pPr>
            <a:r>
              <a:rPr sz="2400" b="1" spc="-5" dirty="0">
                <a:solidFill>
                  <a:schemeClr val="tx2"/>
                </a:solidFill>
                <a:latin typeface="Times New Roman"/>
                <a:cs typeface="Times New Roman"/>
              </a:rPr>
              <a:t>L</a:t>
            </a:r>
            <a:r>
              <a:rPr sz="2400" b="1" dirty="0">
                <a:solidFill>
                  <a:schemeClr val="tx2"/>
                </a:solidFill>
                <a:latin typeface="Times New Roman"/>
                <a:cs typeface="Times New Roman"/>
              </a:rPr>
              <a:t>a	gravità	</a:t>
            </a:r>
            <a:r>
              <a:rPr sz="2400" b="1" spc="-5" dirty="0">
                <a:solidFill>
                  <a:schemeClr val="tx2"/>
                </a:solidFill>
                <a:latin typeface="Times New Roman"/>
                <a:cs typeface="Times New Roman"/>
              </a:rPr>
              <a:t>v</a:t>
            </a:r>
            <a:r>
              <a:rPr sz="2400" b="1" dirty="0">
                <a:solidFill>
                  <a:schemeClr val="tx2"/>
                </a:solidFill>
                <a:latin typeface="Times New Roman"/>
                <a:cs typeface="Times New Roman"/>
              </a:rPr>
              <a:t>a	</a:t>
            </a:r>
            <a:r>
              <a:rPr sz="2400" b="1" spc="5" dirty="0">
                <a:solidFill>
                  <a:schemeClr val="tx2"/>
                </a:solidFill>
                <a:latin typeface="Times New Roman"/>
                <a:cs typeface="Times New Roman"/>
              </a:rPr>
              <a:t>i</a:t>
            </a:r>
            <a:r>
              <a:rPr sz="2400" b="1" dirty="0">
                <a:solidFill>
                  <a:schemeClr val="tx2"/>
                </a:solidFill>
                <a:latin typeface="Times New Roman"/>
                <a:cs typeface="Times New Roman"/>
              </a:rPr>
              <a:t>n	o</a:t>
            </a:r>
            <a:r>
              <a:rPr sz="2400" b="1" spc="5" dirty="0">
                <a:solidFill>
                  <a:schemeClr val="tx2"/>
                </a:solidFill>
                <a:latin typeface="Times New Roman"/>
                <a:cs typeface="Times New Roman"/>
              </a:rPr>
              <a:t>g</a:t>
            </a:r>
            <a:r>
              <a:rPr sz="2400" b="1" dirty="0">
                <a:solidFill>
                  <a:schemeClr val="tx2"/>
                </a:solidFill>
                <a:latin typeface="Times New Roman"/>
                <a:cs typeface="Times New Roman"/>
              </a:rPr>
              <a:t>ni	caso	valutata	an</a:t>
            </a:r>
            <a:r>
              <a:rPr sz="2400" b="1" spc="-15" dirty="0">
                <a:solidFill>
                  <a:schemeClr val="tx2"/>
                </a:solidFill>
                <a:latin typeface="Times New Roman"/>
                <a:cs typeface="Times New Roman"/>
              </a:rPr>
              <a:t>c</a:t>
            </a:r>
            <a:r>
              <a:rPr sz="2400" b="1" dirty="0">
                <a:solidFill>
                  <a:schemeClr val="tx2"/>
                </a:solidFill>
                <a:latin typeface="Times New Roman"/>
                <a:cs typeface="Times New Roman"/>
              </a:rPr>
              <a:t>he	tenendo	conto	del	valo</a:t>
            </a:r>
            <a:r>
              <a:rPr sz="2400" b="1" spc="-50" dirty="0">
                <a:solidFill>
                  <a:schemeClr val="tx2"/>
                </a:solidFill>
                <a:latin typeface="Times New Roman"/>
                <a:cs typeface="Times New Roman"/>
              </a:rPr>
              <a:t>r</a:t>
            </a:r>
            <a:r>
              <a:rPr sz="2400" b="1" dirty="0">
                <a:solidFill>
                  <a:schemeClr val="tx2"/>
                </a:solidFill>
                <a:latin typeface="Times New Roman"/>
                <a:cs typeface="Times New Roman"/>
              </a:rPr>
              <a:t>e</a:t>
            </a:r>
            <a:endParaRPr sz="2400" dirty="0">
              <a:solidFill>
                <a:schemeClr val="tx2"/>
              </a:solidFill>
              <a:latin typeface="Times New Roman"/>
              <a:cs typeface="Times New Roman"/>
            </a:endParaRPr>
          </a:p>
          <a:p>
            <a:pPr marL="12700">
              <a:lnSpc>
                <a:spcPct val="100000"/>
              </a:lnSpc>
              <a:spcBef>
                <a:spcPts val="5"/>
              </a:spcBef>
            </a:pPr>
            <a:r>
              <a:rPr sz="2400" b="1" dirty="0">
                <a:solidFill>
                  <a:schemeClr val="tx2"/>
                </a:solidFill>
                <a:latin typeface="Times New Roman"/>
                <a:cs typeface="Times New Roman"/>
              </a:rPr>
              <a:t>dell’appalto.</a:t>
            </a:r>
            <a:endParaRPr sz="2400" dirty="0">
              <a:solidFill>
                <a:schemeClr val="tx2"/>
              </a:solidFill>
              <a:latin typeface="Times New Roman"/>
              <a:cs typeface="Times New Roman"/>
            </a:endParaRPr>
          </a:p>
        </p:txBody>
      </p:sp>
      <p:pic>
        <p:nvPicPr>
          <p:cNvPr id="25" name="Immagine 24"/>
          <p:cNvPicPr>
            <a:picLocks noChangeAspect="1"/>
          </p:cNvPicPr>
          <p:nvPr/>
        </p:nvPicPr>
        <p:blipFill>
          <a:blip r:embed="rId2"/>
          <a:stretch>
            <a:fillRect/>
          </a:stretch>
        </p:blipFill>
        <p:spPr>
          <a:xfrm>
            <a:off x="457200" y="223970"/>
            <a:ext cx="2249619" cy="646232"/>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a:spLocks noGrp="1"/>
          </p:cNvSpPr>
          <p:nvPr>
            <p:ph type="body" idx="1"/>
          </p:nvPr>
        </p:nvSpPr>
        <p:spPr>
          <a:xfrm>
            <a:off x="1219200" y="2286000"/>
            <a:ext cx="9960610" cy="3336811"/>
          </a:xfrm>
          <a:prstGeom prst="rect">
            <a:avLst/>
          </a:prstGeom>
        </p:spPr>
        <p:txBody>
          <a:bodyPr vert="horz" wrap="square" lIns="0" tIns="12700" rIns="0" bIns="0" rtlCol="0">
            <a:spAutoFit/>
          </a:bodyPr>
          <a:lstStyle/>
          <a:p>
            <a:pPr marL="12700" marR="0" lvl="0" indent="0" algn="just" defTabSz="914400" rtl="0" eaLnBrk="1" fontAlgn="auto" latinLnBrk="0" hangingPunct="1">
              <a:lnSpc>
                <a:spcPct val="100000"/>
              </a:lnSpc>
              <a:spcBef>
                <a:spcPts val="1845"/>
              </a:spcBef>
              <a:spcAft>
                <a:spcPts val="0"/>
              </a:spcAft>
              <a:buClrTx/>
              <a:buSzTx/>
              <a:buFontTx/>
              <a:buNone/>
              <a:tabLst>
                <a:tab pos="461009" algn="l"/>
                <a:tab pos="1734820" algn="l"/>
                <a:tab pos="2891790" algn="l"/>
                <a:tab pos="3642995" algn="l"/>
                <a:tab pos="4107815" algn="l"/>
                <a:tab pos="5318125" algn="l"/>
                <a:tab pos="6475095" algn="l"/>
              </a:tabLst>
              <a:defRPr/>
            </a:pPr>
            <a:r>
              <a:rPr lang="it-IT" kern="1200" dirty="0">
                <a:solidFill>
                  <a:schemeClr val="tx2"/>
                </a:solidFill>
              </a:rPr>
              <a:t>Il	</a:t>
            </a:r>
            <a:r>
              <a:rPr lang="it-IT" kern="1200" spc="-5" dirty="0">
                <a:solidFill>
                  <a:schemeClr val="tx2"/>
                </a:solidFill>
              </a:rPr>
              <a:t>presente	</a:t>
            </a:r>
            <a:r>
              <a:rPr lang="it-IT" kern="1200" spc="-10" dirty="0">
                <a:solidFill>
                  <a:schemeClr val="tx2"/>
                </a:solidFill>
              </a:rPr>
              <a:t>comma	</a:t>
            </a:r>
            <a:r>
              <a:rPr lang="it-IT" b="1" kern="1200" dirty="0">
                <a:solidFill>
                  <a:schemeClr val="tx2"/>
                </a:solidFill>
              </a:rPr>
              <a:t>non	si	</a:t>
            </a:r>
            <a:r>
              <a:rPr lang="it-IT" b="1" kern="1200" spc="-5" dirty="0">
                <a:solidFill>
                  <a:schemeClr val="tx2"/>
                </a:solidFill>
              </a:rPr>
              <a:t>applica	</a:t>
            </a:r>
            <a:r>
              <a:rPr lang="it-IT" kern="1200" spc="-5" dirty="0">
                <a:solidFill>
                  <a:schemeClr val="tx2"/>
                </a:solidFill>
              </a:rPr>
              <a:t>quando	</a:t>
            </a:r>
            <a:r>
              <a:rPr lang="it-IT" kern="1200" dirty="0">
                <a:solidFill>
                  <a:schemeClr val="tx2"/>
                </a:solidFill>
              </a:rPr>
              <a:t>l'operatore economico </a:t>
            </a:r>
            <a:r>
              <a:rPr lang="it-IT" b="1" kern="1200" dirty="0">
                <a:solidFill>
                  <a:schemeClr val="tx2"/>
                </a:solidFill>
              </a:rPr>
              <a:t>ha </a:t>
            </a:r>
            <a:r>
              <a:rPr b="1" dirty="0" err="1">
                <a:solidFill>
                  <a:schemeClr val="tx2"/>
                </a:solidFill>
                <a:latin typeface="Times New Roman"/>
                <a:cs typeface="Times New Roman"/>
              </a:rPr>
              <a:t>ottemperato</a:t>
            </a:r>
            <a:r>
              <a:rPr b="1" dirty="0">
                <a:solidFill>
                  <a:schemeClr val="tx2"/>
                </a:solidFill>
                <a:latin typeface="Times New Roman"/>
                <a:cs typeface="Times New Roman"/>
              </a:rPr>
              <a:t> ai </a:t>
            </a:r>
            <a:r>
              <a:rPr b="1" spc="-5" dirty="0">
                <a:solidFill>
                  <a:schemeClr val="tx2"/>
                </a:solidFill>
                <a:latin typeface="Times New Roman"/>
                <a:cs typeface="Times New Roman"/>
              </a:rPr>
              <a:t>suoi obblighi pagando </a:t>
            </a:r>
            <a:r>
              <a:rPr b="1" dirty="0">
                <a:solidFill>
                  <a:schemeClr val="tx2"/>
                </a:solidFill>
                <a:latin typeface="Times New Roman"/>
                <a:cs typeface="Times New Roman"/>
              </a:rPr>
              <a:t>o </a:t>
            </a:r>
            <a:r>
              <a:rPr b="1" spc="-5" dirty="0">
                <a:solidFill>
                  <a:schemeClr val="tx2"/>
                </a:solidFill>
                <a:latin typeface="Times New Roman"/>
                <a:cs typeface="Times New Roman"/>
              </a:rPr>
              <a:t>impegnandosi </a:t>
            </a:r>
            <a:r>
              <a:rPr b="1" dirty="0">
                <a:solidFill>
                  <a:schemeClr val="tx2"/>
                </a:solidFill>
                <a:latin typeface="Times New Roman"/>
                <a:cs typeface="Times New Roman"/>
              </a:rPr>
              <a:t>in modo </a:t>
            </a:r>
            <a:r>
              <a:rPr b="1" spc="-5" dirty="0">
                <a:solidFill>
                  <a:schemeClr val="tx2"/>
                </a:solidFill>
                <a:latin typeface="Times New Roman"/>
                <a:cs typeface="Times New Roman"/>
              </a:rPr>
              <a:t>vincolante </a:t>
            </a:r>
            <a:r>
              <a:rPr b="1" dirty="0">
                <a:solidFill>
                  <a:schemeClr val="tx2"/>
                </a:solidFill>
                <a:latin typeface="Times New Roman"/>
                <a:cs typeface="Times New Roman"/>
              </a:rPr>
              <a:t>a </a:t>
            </a:r>
            <a:r>
              <a:rPr b="1" spc="5" dirty="0">
                <a:solidFill>
                  <a:schemeClr val="tx2"/>
                </a:solidFill>
                <a:latin typeface="Times New Roman"/>
                <a:cs typeface="Times New Roman"/>
              </a:rPr>
              <a:t> </a:t>
            </a:r>
            <a:r>
              <a:rPr b="1" spc="-10" dirty="0">
                <a:solidFill>
                  <a:schemeClr val="tx2"/>
                </a:solidFill>
                <a:latin typeface="Times New Roman"/>
                <a:cs typeface="Times New Roman"/>
              </a:rPr>
              <a:t>pagare</a:t>
            </a:r>
            <a:r>
              <a:rPr b="1" spc="-5" dirty="0">
                <a:solidFill>
                  <a:schemeClr val="tx2"/>
                </a:solidFill>
                <a:latin typeface="Times New Roman"/>
                <a:cs typeface="Times New Roman"/>
              </a:rPr>
              <a:t> </a:t>
            </a:r>
            <a:r>
              <a:rPr b="1" dirty="0">
                <a:solidFill>
                  <a:schemeClr val="tx2"/>
                </a:solidFill>
                <a:latin typeface="Times New Roman"/>
                <a:cs typeface="Times New Roman"/>
              </a:rPr>
              <a:t>le</a:t>
            </a:r>
            <a:r>
              <a:rPr b="1" spc="5" dirty="0">
                <a:solidFill>
                  <a:schemeClr val="tx2"/>
                </a:solidFill>
                <a:latin typeface="Times New Roman"/>
                <a:cs typeface="Times New Roman"/>
              </a:rPr>
              <a:t> </a:t>
            </a:r>
            <a:r>
              <a:rPr b="1" dirty="0">
                <a:solidFill>
                  <a:schemeClr val="tx2"/>
                </a:solidFill>
                <a:latin typeface="Times New Roman"/>
                <a:cs typeface="Times New Roman"/>
              </a:rPr>
              <a:t>imposte</a:t>
            </a:r>
            <a:r>
              <a:rPr b="1" spc="5" dirty="0">
                <a:solidFill>
                  <a:schemeClr val="tx2"/>
                </a:solidFill>
                <a:latin typeface="Times New Roman"/>
                <a:cs typeface="Times New Roman"/>
              </a:rPr>
              <a:t> </a:t>
            </a:r>
            <a:r>
              <a:rPr b="1" dirty="0">
                <a:solidFill>
                  <a:schemeClr val="tx2"/>
                </a:solidFill>
                <a:latin typeface="Times New Roman"/>
                <a:cs typeface="Times New Roman"/>
              </a:rPr>
              <a:t>o</a:t>
            </a:r>
            <a:r>
              <a:rPr b="1" spc="5" dirty="0">
                <a:solidFill>
                  <a:schemeClr val="tx2"/>
                </a:solidFill>
                <a:latin typeface="Times New Roman"/>
                <a:cs typeface="Times New Roman"/>
              </a:rPr>
              <a:t> </a:t>
            </a:r>
            <a:r>
              <a:rPr b="1" dirty="0">
                <a:solidFill>
                  <a:schemeClr val="tx2"/>
                </a:solidFill>
                <a:latin typeface="Times New Roman"/>
                <a:cs typeface="Times New Roman"/>
              </a:rPr>
              <a:t>i</a:t>
            </a:r>
            <a:r>
              <a:rPr b="1" spc="5" dirty="0">
                <a:solidFill>
                  <a:schemeClr val="tx2"/>
                </a:solidFill>
                <a:latin typeface="Times New Roman"/>
                <a:cs typeface="Times New Roman"/>
              </a:rPr>
              <a:t> </a:t>
            </a:r>
            <a:r>
              <a:rPr b="1" dirty="0">
                <a:solidFill>
                  <a:schemeClr val="tx2"/>
                </a:solidFill>
                <a:latin typeface="Times New Roman"/>
                <a:cs typeface="Times New Roman"/>
              </a:rPr>
              <a:t>contributi</a:t>
            </a:r>
            <a:r>
              <a:rPr b="1" spc="5" dirty="0">
                <a:solidFill>
                  <a:schemeClr val="tx2"/>
                </a:solidFill>
                <a:latin typeface="Times New Roman"/>
                <a:cs typeface="Times New Roman"/>
              </a:rPr>
              <a:t> </a:t>
            </a:r>
            <a:r>
              <a:rPr b="1" spc="-10" dirty="0">
                <a:solidFill>
                  <a:schemeClr val="tx2"/>
                </a:solidFill>
                <a:latin typeface="Times New Roman"/>
                <a:cs typeface="Times New Roman"/>
              </a:rPr>
              <a:t>previdenziali</a:t>
            </a:r>
            <a:r>
              <a:rPr b="1" spc="-5" dirty="0">
                <a:solidFill>
                  <a:schemeClr val="tx2"/>
                </a:solidFill>
                <a:latin typeface="Times New Roman"/>
                <a:cs typeface="Times New Roman"/>
              </a:rPr>
              <a:t> </a:t>
            </a:r>
            <a:r>
              <a:rPr b="1" dirty="0">
                <a:solidFill>
                  <a:schemeClr val="tx2"/>
                </a:solidFill>
                <a:latin typeface="Times New Roman"/>
                <a:cs typeface="Times New Roman"/>
              </a:rPr>
              <a:t>dovuti</a:t>
            </a:r>
            <a:r>
              <a:rPr dirty="0">
                <a:solidFill>
                  <a:schemeClr val="tx2"/>
                </a:solidFill>
              </a:rPr>
              <a:t>,</a:t>
            </a:r>
            <a:r>
              <a:rPr spc="5" dirty="0">
                <a:solidFill>
                  <a:schemeClr val="tx2"/>
                </a:solidFill>
              </a:rPr>
              <a:t> </a:t>
            </a:r>
            <a:r>
              <a:rPr spc="-5" dirty="0">
                <a:solidFill>
                  <a:schemeClr val="tx2"/>
                </a:solidFill>
              </a:rPr>
              <a:t>compresi</a:t>
            </a:r>
            <a:r>
              <a:rPr dirty="0">
                <a:solidFill>
                  <a:schemeClr val="tx2"/>
                </a:solidFill>
              </a:rPr>
              <a:t> </a:t>
            </a:r>
            <a:r>
              <a:rPr spc="-5" dirty="0">
                <a:solidFill>
                  <a:schemeClr val="tx2"/>
                </a:solidFill>
              </a:rPr>
              <a:t>eventuali </a:t>
            </a:r>
            <a:r>
              <a:rPr dirty="0">
                <a:solidFill>
                  <a:schemeClr val="tx2"/>
                </a:solidFill>
              </a:rPr>
              <a:t> interessi</a:t>
            </a:r>
            <a:r>
              <a:rPr spc="5" dirty="0">
                <a:solidFill>
                  <a:schemeClr val="tx2"/>
                </a:solidFill>
              </a:rPr>
              <a:t> </a:t>
            </a:r>
            <a:r>
              <a:rPr dirty="0">
                <a:solidFill>
                  <a:schemeClr val="tx2"/>
                </a:solidFill>
              </a:rPr>
              <a:t>o</a:t>
            </a:r>
            <a:r>
              <a:rPr spc="5" dirty="0">
                <a:solidFill>
                  <a:schemeClr val="tx2"/>
                </a:solidFill>
              </a:rPr>
              <a:t> </a:t>
            </a:r>
            <a:r>
              <a:rPr spc="-5" dirty="0">
                <a:solidFill>
                  <a:schemeClr val="tx2"/>
                </a:solidFill>
              </a:rPr>
              <a:t>sanzioni,</a:t>
            </a:r>
            <a:r>
              <a:rPr dirty="0">
                <a:solidFill>
                  <a:schemeClr val="tx2"/>
                </a:solidFill>
              </a:rPr>
              <a:t> </a:t>
            </a:r>
            <a:r>
              <a:rPr spc="-5" dirty="0">
                <a:solidFill>
                  <a:schemeClr val="tx2"/>
                </a:solidFill>
              </a:rPr>
              <a:t>oppure</a:t>
            </a:r>
            <a:r>
              <a:rPr dirty="0">
                <a:solidFill>
                  <a:schemeClr val="tx2"/>
                </a:solidFill>
              </a:rPr>
              <a:t> </a:t>
            </a:r>
            <a:r>
              <a:rPr spc="-5" dirty="0">
                <a:solidFill>
                  <a:schemeClr val="tx2"/>
                </a:solidFill>
              </a:rPr>
              <a:t>quando</a:t>
            </a:r>
            <a:r>
              <a:rPr dirty="0">
                <a:solidFill>
                  <a:schemeClr val="tx2"/>
                </a:solidFill>
              </a:rPr>
              <a:t> il</a:t>
            </a:r>
            <a:r>
              <a:rPr spc="5" dirty="0">
                <a:solidFill>
                  <a:schemeClr val="tx2"/>
                </a:solidFill>
              </a:rPr>
              <a:t> </a:t>
            </a:r>
            <a:r>
              <a:rPr spc="-5" dirty="0">
                <a:solidFill>
                  <a:schemeClr val="tx2"/>
                </a:solidFill>
              </a:rPr>
              <a:t>debito</a:t>
            </a:r>
            <a:r>
              <a:rPr dirty="0">
                <a:solidFill>
                  <a:schemeClr val="tx2"/>
                </a:solidFill>
              </a:rPr>
              <a:t> </a:t>
            </a:r>
            <a:r>
              <a:rPr spc="-5" dirty="0">
                <a:solidFill>
                  <a:schemeClr val="tx2"/>
                </a:solidFill>
              </a:rPr>
              <a:t>tributario</a:t>
            </a:r>
            <a:r>
              <a:rPr dirty="0">
                <a:solidFill>
                  <a:schemeClr val="tx2"/>
                </a:solidFill>
              </a:rPr>
              <a:t> o</a:t>
            </a:r>
            <a:r>
              <a:rPr spc="5" dirty="0">
                <a:solidFill>
                  <a:schemeClr val="tx2"/>
                </a:solidFill>
              </a:rPr>
              <a:t> </a:t>
            </a:r>
            <a:r>
              <a:rPr spc="-5" dirty="0">
                <a:solidFill>
                  <a:schemeClr val="tx2"/>
                </a:solidFill>
              </a:rPr>
              <a:t>previdenziale</a:t>
            </a:r>
            <a:r>
              <a:rPr dirty="0">
                <a:solidFill>
                  <a:schemeClr val="tx2"/>
                </a:solidFill>
              </a:rPr>
              <a:t> sia </a:t>
            </a:r>
            <a:r>
              <a:rPr spc="5" dirty="0">
                <a:solidFill>
                  <a:schemeClr val="tx2"/>
                </a:solidFill>
              </a:rPr>
              <a:t> </a:t>
            </a:r>
            <a:r>
              <a:rPr spc="-5" dirty="0">
                <a:solidFill>
                  <a:schemeClr val="tx2"/>
                </a:solidFill>
              </a:rPr>
              <a:t>comunque integralmente estinto, </a:t>
            </a:r>
            <a:r>
              <a:rPr b="1" spc="-5" dirty="0">
                <a:solidFill>
                  <a:schemeClr val="tx2"/>
                </a:solidFill>
                <a:uFill>
                  <a:solidFill>
                    <a:srgbClr val="FF0000"/>
                  </a:solidFill>
                </a:uFill>
              </a:rPr>
              <a:t>purchè l'estinzione, il pagamento </a:t>
            </a:r>
            <a:r>
              <a:rPr b="1" dirty="0">
                <a:solidFill>
                  <a:schemeClr val="tx2"/>
                </a:solidFill>
                <a:uFill>
                  <a:solidFill>
                    <a:srgbClr val="FF0000"/>
                  </a:solidFill>
                </a:uFill>
              </a:rPr>
              <a:t>o </a:t>
            </a:r>
            <a:r>
              <a:rPr b="1" spc="-5" dirty="0">
                <a:solidFill>
                  <a:schemeClr val="tx2"/>
                </a:solidFill>
                <a:uFill>
                  <a:solidFill>
                    <a:srgbClr val="FF0000"/>
                  </a:solidFill>
                </a:uFill>
              </a:rPr>
              <a:t>l'impegno </a:t>
            </a:r>
            <a:r>
              <a:rPr b="1" spc="-15" dirty="0">
                <a:solidFill>
                  <a:schemeClr val="tx2"/>
                </a:solidFill>
                <a:uFill>
                  <a:solidFill>
                    <a:srgbClr val="FF0000"/>
                  </a:solidFill>
                </a:uFill>
              </a:rPr>
              <a:t>si </a:t>
            </a:r>
            <a:r>
              <a:rPr b="1" spc="-10" dirty="0">
                <a:solidFill>
                  <a:schemeClr val="tx2"/>
                </a:solidFill>
              </a:rPr>
              <a:t> </a:t>
            </a:r>
            <a:r>
              <a:rPr b="1" dirty="0">
                <a:solidFill>
                  <a:schemeClr val="tx2"/>
                </a:solidFill>
                <a:uFill>
                  <a:solidFill>
                    <a:srgbClr val="FF0000"/>
                  </a:solidFill>
                </a:uFill>
              </a:rPr>
              <a:t>siano</a:t>
            </a:r>
            <a:r>
              <a:rPr b="1" spc="5" dirty="0">
                <a:solidFill>
                  <a:schemeClr val="tx2"/>
                </a:solidFill>
                <a:uFill>
                  <a:solidFill>
                    <a:srgbClr val="FF0000"/>
                  </a:solidFill>
                </a:uFill>
              </a:rPr>
              <a:t> </a:t>
            </a:r>
            <a:r>
              <a:rPr b="1" spc="-5" dirty="0">
                <a:solidFill>
                  <a:schemeClr val="tx2"/>
                </a:solidFill>
                <a:uFill>
                  <a:solidFill>
                    <a:srgbClr val="FF0000"/>
                  </a:solidFill>
                </a:uFill>
              </a:rPr>
              <a:t>perfezionati</a:t>
            </a:r>
            <a:r>
              <a:rPr b="1" dirty="0">
                <a:solidFill>
                  <a:schemeClr val="tx2"/>
                </a:solidFill>
                <a:uFill>
                  <a:solidFill>
                    <a:srgbClr val="FF0000"/>
                  </a:solidFill>
                </a:uFill>
              </a:rPr>
              <a:t> </a:t>
            </a:r>
            <a:r>
              <a:rPr b="1" spc="-5" dirty="0">
                <a:solidFill>
                  <a:schemeClr val="tx2"/>
                </a:solidFill>
                <a:uFill>
                  <a:solidFill>
                    <a:srgbClr val="FF0000"/>
                  </a:solidFill>
                </a:uFill>
              </a:rPr>
              <a:t>anteriormente</a:t>
            </a:r>
            <a:r>
              <a:rPr b="1" dirty="0">
                <a:solidFill>
                  <a:schemeClr val="tx2"/>
                </a:solidFill>
                <a:uFill>
                  <a:solidFill>
                    <a:srgbClr val="FF0000"/>
                  </a:solidFill>
                </a:uFill>
              </a:rPr>
              <a:t> </a:t>
            </a:r>
            <a:r>
              <a:rPr b="1" spc="-5" dirty="0">
                <a:solidFill>
                  <a:schemeClr val="tx2"/>
                </a:solidFill>
                <a:uFill>
                  <a:solidFill>
                    <a:srgbClr val="FF0000"/>
                  </a:solidFill>
                </a:uFill>
              </a:rPr>
              <a:t>alla</a:t>
            </a:r>
            <a:r>
              <a:rPr b="1" dirty="0">
                <a:solidFill>
                  <a:schemeClr val="tx2"/>
                </a:solidFill>
                <a:uFill>
                  <a:solidFill>
                    <a:srgbClr val="FF0000"/>
                  </a:solidFill>
                </a:uFill>
              </a:rPr>
              <a:t> </a:t>
            </a:r>
            <a:r>
              <a:rPr b="1" spc="-5" dirty="0">
                <a:solidFill>
                  <a:schemeClr val="tx2"/>
                </a:solidFill>
                <a:uFill>
                  <a:solidFill>
                    <a:srgbClr val="FF0000"/>
                  </a:solidFill>
                </a:uFill>
              </a:rPr>
              <a:t>scadenza</a:t>
            </a:r>
            <a:r>
              <a:rPr b="1" dirty="0">
                <a:solidFill>
                  <a:schemeClr val="tx2"/>
                </a:solidFill>
                <a:uFill>
                  <a:solidFill>
                    <a:srgbClr val="FF0000"/>
                  </a:solidFill>
                </a:uFill>
              </a:rPr>
              <a:t> </a:t>
            </a:r>
            <a:r>
              <a:rPr b="1" spc="-5" dirty="0">
                <a:solidFill>
                  <a:schemeClr val="tx2"/>
                </a:solidFill>
                <a:uFill>
                  <a:solidFill>
                    <a:srgbClr val="FF0000"/>
                  </a:solidFill>
                </a:uFill>
              </a:rPr>
              <a:t>del</a:t>
            </a:r>
            <a:r>
              <a:rPr b="1" dirty="0">
                <a:solidFill>
                  <a:schemeClr val="tx2"/>
                </a:solidFill>
                <a:uFill>
                  <a:solidFill>
                    <a:srgbClr val="FF0000"/>
                  </a:solidFill>
                </a:uFill>
              </a:rPr>
              <a:t> </a:t>
            </a:r>
            <a:r>
              <a:rPr b="1" spc="-5" dirty="0">
                <a:solidFill>
                  <a:schemeClr val="tx2"/>
                </a:solidFill>
                <a:uFill>
                  <a:solidFill>
                    <a:srgbClr val="FF0000"/>
                  </a:solidFill>
                </a:uFill>
              </a:rPr>
              <a:t>termine</a:t>
            </a:r>
            <a:r>
              <a:rPr b="1" dirty="0">
                <a:solidFill>
                  <a:schemeClr val="tx2"/>
                </a:solidFill>
                <a:uFill>
                  <a:solidFill>
                    <a:srgbClr val="FF0000"/>
                  </a:solidFill>
                </a:uFill>
              </a:rPr>
              <a:t> di</a:t>
            </a:r>
            <a:r>
              <a:rPr b="1" spc="5" dirty="0">
                <a:solidFill>
                  <a:schemeClr val="tx2"/>
                </a:solidFill>
                <a:uFill>
                  <a:solidFill>
                    <a:srgbClr val="FF0000"/>
                  </a:solidFill>
                </a:uFill>
              </a:rPr>
              <a:t> </a:t>
            </a:r>
            <a:r>
              <a:rPr b="1" spc="-5" dirty="0">
                <a:solidFill>
                  <a:schemeClr val="tx2"/>
                </a:solidFill>
                <a:uFill>
                  <a:solidFill>
                    <a:srgbClr val="FF0000"/>
                  </a:solidFill>
                </a:uFill>
              </a:rPr>
              <a:t>presentazione </a:t>
            </a:r>
            <a:r>
              <a:rPr b="1" dirty="0">
                <a:solidFill>
                  <a:schemeClr val="tx2"/>
                </a:solidFill>
              </a:rPr>
              <a:t> </a:t>
            </a:r>
            <a:r>
              <a:rPr b="1" spc="-5" dirty="0">
                <a:solidFill>
                  <a:schemeClr val="tx2"/>
                </a:solidFill>
                <a:uFill>
                  <a:solidFill>
                    <a:srgbClr val="FF0000"/>
                  </a:solidFill>
                </a:uFill>
              </a:rPr>
              <a:t>dell’offerta</a:t>
            </a:r>
            <a:r>
              <a:rPr spc="-5" dirty="0">
                <a:solidFill>
                  <a:schemeClr val="tx2"/>
                </a:solidFill>
              </a:rPr>
              <a:t>, </a:t>
            </a:r>
            <a:r>
              <a:rPr dirty="0">
                <a:solidFill>
                  <a:schemeClr val="tx2"/>
                </a:solidFill>
              </a:rPr>
              <a:t>oppure </a:t>
            </a:r>
            <a:r>
              <a:rPr spc="-5" dirty="0">
                <a:solidFill>
                  <a:schemeClr val="tx2"/>
                </a:solidFill>
              </a:rPr>
              <a:t>nel </a:t>
            </a:r>
            <a:r>
              <a:rPr dirty="0">
                <a:solidFill>
                  <a:schemeClr val="tx2"/>
                </a:solidFill>
              </a:rPr>
              <a:t>caso in </a:t>
            </a:r>
            <a:r>
              <a:rPr spc="-5" dirty="0">
                <a:solidFill>
                  <a:schemeClr val="tx2"/>
                </a:solidFill>
              </a:rPr>
              <a:t>cui </a:t>
            </a:r>
            <a:r>
              <a:rPr dirty="0">
                <a:solidFill>
                  <a:schemeClr val="tx2"/>
                </a:solidFill>
              </a:rPr>
              <a:t>l’operatore </a:t>
            </a:r>
            <a:r>
              <a:rPr spc="-5" dirty="0">
                <a:solidFill>
                  <a:schemeClr val="tx2"/>
                </a:solidFill>
              </a:rPr>
              <a:t>economico </a:t>
            </a:r>
            <a:r>
              <a:rPr dirty="0">
                <a:solidFill>
                  <a:schemeClr val="tx2"/>
                </a:solidFill>
              </a:rPr>
              <a:t>abbia </a:t>
            </a:r>
            <a:r>
              <a:rPr spc="-5" dirty="0">
                <a:solidFill>
                  <a:schemeClr val="tx2"/>
                </a:solidFill>
              </a:rPr>
              <a:t>compensato </a:t>
            </a:r>
            <a:r>
              <a:rPr spc="-10" dirty="0">
                <a:solidFill>
                  <a:schemeClr val="tx2"/>
                </a:solidFill>
              </a:rPr>
              <a:t>il </a:t>
            </a:r>
            <a:r>
              <a:rPr spc="-5" dirty="0">
                <a:solidFill>
                  <a:schemeClr val="tx2"/>
                </a:solidFill>
              </a:rPr>
              <a:t> </a:t>
            </a:r>
            <a:r>
              <a:rPr dirty="0">
                <a:solidFill>
                  <a:schemeClr val="tx2"/>
                </a:solidFill>
              </a:rPr>
              <a:t>debito</a:t>
            </a:r>
            <a:r>
              <a:rPr spc="5" dirty="0">
                <a:solidFill>
                  <a:schemeClr val="tx2"/>
                </a:solidFill>
              </a:rPr>
              <a:t> </a:t>
            </a:r>
            <a:r>
              <a:rPr spc="-5" dirty="0">
                <a:solidFill>
                  <a:schemeClr val="tx2"/>
                </a:solidFill>
              </a:rPr>
              <a:t>tributario</a:t>
            </a:r>
            <a:r>
              <a:rPr dirty="0">
                <a:solidFill>
                  <a:schemeClr val="tx2"/>
                </a:solidFill>
              </a:rPr>
              <a:t> con</a:t>
            </a:r>
            <a:r>
              <a:rPr spc="5" dirty="0">
                <a:solidFill>
                  <a:schemeClr val="tx2"/>
                </a:solidFill>
              </a:rPr>
              <a:t> </a:t>
            </a:r>
            <a:r>
              <a:rPr spc="-5" dirty="0">
                <a:solidFill>
                  <a:schemeClr val="tx2"/>
                </a:solidFill>
              </a:rPr>
              <a:t>crediti</a:t>
            </a:r>
            <a:r>
              <a:rPr dirty="0">
                <a:solidFill>
                  <a:schemeClr val="tx2"/>
                </a:solidFill>
              </a:rPr>
              <a:t> </a:t>
            </a:r>
            <a:r>
              <a:rPr spc="-5" dirty="0">
                <a:solidFill>
                  <a:schemeClr val="tx2"/>
                </a:solidFill>
              </a:rPr>
              <a:t>certificati</a:t>
            </a:r>
            <a:r>
              <a:rPr dirty="0">
                <a:solidFill>
                  <a:schemeClr val="tx2"/>
                </a:solidFill>
              </a:rPr>
              <a:t> </a:t>
            </a:r>
            <a:r>
              <a:rPr spc="-5" dirty="0">
                <a:solidFill>
                  <a:schemeClr val="tx2"/>
                </a:solidFill>
              </a:rPr>
              <a:t>vantati</a:t>
            </a:r>
            <a:r>
              <a:rPr dirty="0">
                <a:solidFill>
                  <a:schemeClr val="tx2"/>
                </a:solidFill>
              </a:rPr>
              <a:t> nei</a:t>
            </a:r>
            <a:r>
              <a:rPr spc="5" dirty="0">
                <a:solidFill>
                  <a:schemeClr val="tx2"/>
                </a:solidFill>
              </a:rPr>
              <a:t> </a:t>
            </a:r>
            <a:r>
              <a:rPr spc="-5" dirty="0">
                <a:solidFill>
                  <a:schemeClr val="tx2"/>
                </a:solidFill>
              </a:rPr>
              <a:t>confronti</a:t>
            </a:r>
            <a:r>
              <a:rPr dirty="0">
                <a:solidFill>
                  <a:schemeClr val="tx2"/>
                </a:solidFill>
              </a:rPr>
              <a:t> </a:t>
            </a:r>
            <a:r>
              <a:rPr spc="-5" dirty="0" err="1">
                <a:solidFill>
                  <a:schemeClr val="tx2"/>
                </a:solidFill>
              </a:rPr>
              <a:t>della</a:t>
            </a:r>
            <a:r>
              <a:rPr dirty="0">
                <a:solidFill>
                  <a:schemeClr val="tx2"/>
                </a:solidFill>
              </a:rPr>
              <a:t> </a:t>
            </a:r>
            <a:r>
              <a:rPr lang="it-IT" spc="-5" dirty="0">
                <a:solidFill>
                  <a:schemeClr val="tx2"/>
                </a:solidFill>
              </a:rPr>
              <a:t>P.A.</a:t>
            </a:r>
            <a:endParaRPr spc="-5" dirty="0">
              <a:solidFill>
                <a:schemeClr val="tx2"/>
              </a:solidFill>
            </a:endParaRPr>
          </a:p>
        </p:txBody>
      </p:sp>
      <p:sp>
        <p:nvSpPr>
          <p:cNvPr id="10" name="object 10"/>
          <p:cNvSpPr txBox="1">
            <a:spLocks noGrp="1"/>
          </p:cNvSpPr>
          <p:nvPr>
            <p:ph type="title"/>
          </p:nvPr>
        </p:nvSpPr>
        <p:spPr>
          <a:xfrm>
            <a:off x="3352800" y="1066800"/>
            <a:ext cx="4953000" cy="935513"/>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gn="ctr">
              <a:lnSpc>
                <a:spcPct val="100000"/>
              </a:lnSpc>
              <a:spcBef>
                <a:spcPts val="95"/>
              </a:spcBef>
            </a:pPr>
            <a:r>
              <a:rPr lang="it-IT" spc="-95" dirty="0"/>
              <a:t>Art.</a:t>
            </a:r>
            <a:r>
              <a:rPr lang="it-IT" spc="-35" dirty="0"/>
              <a:t> </a:t>
            </a:r>
            <a:r>
              <a:rPr lang="it-IT" spc="-5" dirty="0"/>
              <a:t>95</a:t>
            </a:r>
            <a:r>
              <a:rPr lang="it-IT" spc="-15" dirty="0"/>
              <a:t> </a:t>
            </a:r>
            <a:r>
              <a:rPr lang="it-IT" spc="-5" dirty="0"/>
              <a:t>co.</a:t>
            </a:r>
            <a:r>
              <a:rPr lang="it-IT" spc="-30" dirty="0"/>
              <a:t> </a:t>
            </a:r>
            <a:r>
              <a:rPr lang="it-IT" spc="-5" dirty="0"/>
              <a:t>2 </a:t>
            </a:r>
            <a:br>
              <a:rPr lang="it-IT" spc="-5" dirty="0"/>
            </a:br>
            <a:r>
              <a:rPr lang="it-IT" sz="2000" kern="1200" dirty="0">
                <a:solidFill>
                  <a:srgbClr val="FF0000"/>
                </a:solidFill>
              </a:rPr>
              <a:t>Cause</a:t>
            </a:r>
            <a:r>
              <a:rPr lang="it-IT" sz="2000" kern="1200" spc="-25" dirty="0">
                <a:solidFill>
                  <a:srgbClr val="FF0000"/>
                </a:solidFill>
              </a:rPr>
              <a:t> </a:t>
            </a:r>
            <a:r>
              <a:rPr lang="it-IT" sz="2000" kern="1200" dirty="0">
                <a:solidFill>
                  <a:srgbClr val="FF0000"/>
                </a:solidFill>
              </a:rPr>
              <a:t>di</a:t>
            </a:r>
            <a:r>
              <a:rPr lang="it-IT" sz="2000" kern="1200" spc="-15" dirty="0">
                <a:solidFill>
                  <a:srgbClr val="FF0000"/>
                </a:solidFill>
              </a:rPr>
              <a:t> </a:t>
            </a:r>
            <a:r>
              <a:rPr lang="it-IT" sz="2000" kern="1200" dirty="0">
                <a:solidFill>
                  <a:srgbClr val="FF0000"/>
                </a:solidFill>
              </a:rPr>
              <a:t>esclusione</a:t>
            </a:r>
            <a:r>
              <a:rPr lang="it-IT" sz="2000" kern="1200" spc="-40" dirty="0">
                <a:solidFill>
                  <a:srgbClr val="FF0000"/>
                </a:solidFill>
              </a:rPr>
              <a:t> </a:t>
            </a:r>
            <a:r>
              <a:rPr lang="it-IT" sz="2000" kern="1200" dirty="0">
                <a:solidFill>
                  <a:srgbClr val="FF0000"/>
                </a:solidFill>
              </a:rPr>
              <a:t>non</a:t>
            </a:r>
            <a:r>
              <a:rPr lang="it-IT" sz="2000" kern="1200" spc="-15" dirty="0">
                <a:solidFill>
                  <a:srgbClr val="FF0000"/>
                </a:solidFill>
              </a:rPr>
              <a:t> </a:t>
            </a:r>
            <a:r>
              <a:rPr lang="it-IT" sz="2000" kern="1200" dirty="0">
                <a:solidFill>
                  <a:srgbClr val="FF0000"/>
                </a:solidFill>
              </a:rPr>
              <a:t>automatica</a:t>
            </a:r>
            <a:endParaRPr sz="3200" dirty="0"/>
          </a:p>
        </p:txBody>
      </p:sp>
      <p:pic>
        <p:nvPicPr>
          <p:cNvPr id="2" name="Immagine 1"/>
          <p:cNvPicPr>
            <a:picLocks noChangeAspect="1"/>
          </p:cNvPicPr>
          <p:nvPr/>
        </p:nvPicPr>
        <p:blipFill>
          <a:blip r:embed="rId2"/>
          <a:stretch>
            <a:fillRect/>
          </a:stretch>
        </p:blipFill>
        <p:spPr>
          <a:xfrm>
            <a:off x="307017" y="320210"/>
            <a:ext cx="2249619" cy="646232"/>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2895600" y="1143000"/>
            <a:ext cx="6334887" cy="524014"/>
          </a:xfrm>
          <a:effectLst>
            <a:outerShdw blurRad="50800" dist="38100" dir="2700000" algn="tl" rotWithShape="0">
              <a:prstClr val="black">
                <a:alpha val="40000"/>
              </a:prstClr>
            </a:outerShdw>
          </a:effectLst>
        </p:spPr>
        <p:txBody>
          <a:bodyPr/>
          <a:lstStyle/>
          <a:p>
            <a:r>
              <a:rPr lang="it-IT"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Quadro sinottico art. 95 </a:t>
            </a:r>
          </a:p>
        </p:txBody>
      </p:sp>
      <p:sp>
        <p:nvSpPr>
          <p:cNvPr id="5" name="CasellaDiTesto 4"/>
          <p:cNvSpPr txBox="1"/>
          <p:nvPr/>
        </p:nvSpPr>
        <p:spPr>
          <a:xfrm>
            <a:off x="838199" y="2133600"/>
            <a:ext cx="10439400" cy="3416320"/>
          </a:xfrm>
          <a:prstGeom prst="rect">
            <a:avLst/>
          </a:prstGeom>
          <a:noFill/>
        </p:spPr>
        <p:txBody>
          <a:bodyPr wrap="square" rtlCol="0">
            <a:spAutoFit/>
          </a:bodyPr>
          <a:lstStyle/>
          <a:p>
            <a:pPr algn="just"/>
            <a:r>
              <a:rPr lang="it-IT" sz="2400" spc="-5" dirty="0">
                <a:solidFill>
                  <a:schemeClr val="tx2"/>
                </a:solidFill>
                <a:latin typeface="Times New Roman" panose="02020603050405020304" pitchFamily="18" charset="0"/>
                <a:cs typeface="Times New Roman" panose="02020603050405020304" pitchFamily="18" charset="0"/>
              </a:rPr>
              <a:t>Viene prevista la causa di esclusione “non automatica” in presenza di violazioni non definitivamente accertate, rinviando all’Allegato II.10., nel quale viene riportato il contenuto del DM 28 settembre 2022 che ha stabilito le modalità operative di tale causa di esclusione (violazione almeno pari al 10% del valore dell’appalto con un minimo di 35.000 euro), come precedentemente previsto dal comma 4, quinto periodo, dell’art.80 D.Lgs. 50/2016</a:t>
            </a:r>
          </a:p>
          <a:p>
            <a:pPr marL="342900" indent="-342900" algn="just">
              <a:buFont typeface="Arial" panose="020B0604020202020204" pitchFamily="34" charset="0"/>
              <a:buChar char="•"/>
            </a:pPr>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Per effetto di ciò viene, quindi, disposta l’abrogazione del DM 28 settembre 2022 (art.226, co.3, </a:t>
            </a:r>
            <a:r>
              <a:rPr lang="it-IT" sz="2400" spc="-5" dirty="0" err="1">
                <a:solidFill>
                  <a:schemeClr val="tx2"/>
                </a:solidFill>
                <a:latin typeface="Times New Roman" panose="02020603050405020304" pitchFamily="18" charset="0"/>
                <a:cs typeface="Times New Roman" panose="02020603050405020304" pitchFamily="18" charset="0"/>
              </a:rPr>
              <a:t>lett.g</a:t>
            </a:r>
            <a:r>
              <a:rPr lang="it-IT" sz="2400" spc="-5" dirty="0">
                <a:solidFill>
                  <a:schemeClr val="tx2"/>
                </a:solidFill>
                <a:latin typeface="Times New Roman" panose="02020603050405020304" pitchFamily="18" charset="0"/>
                <a:cs typeface="Times New Roman" panose="02020603050405020304" pitchFamily="18" charset="0"/>
              </a:rPr>
              <a:t>, D. </a:t>
            </a:r>
            <a:r>
              <a:rPr lang="it-IT" sz="2400" spc="-5" dirty="0" err="1">
                <a:solidFill>
                  <a:schemeClr val="tx2"/>
                </a:solidFill>
                <a:latin typeface="Times New Roman" panose="02020603050405020304" pitchFamily="18" charset="0"/>
                <a:cs typeface="Times New Roman" panose="02020603050405020304" pitchFamily="18" charset="0"/>
              </a:rPr>
              <a:t>Lgs</a:t>
            </a:r>
            <a:r>
              <a:rPr lang="it-IT" sz="2400" spc="-5" dirty="0">
                <a:solidFill>
                  <a:schemeClr val="tx2"/>
                </a:solidFill>
                <a:latin typeface="Times New Roman" panose="02020603050405020304" pitchFamily="18" charset="0"/>
                <a:cs typeface="Times New Roman" panose="02020603050405020304" pitchFamily="18" charset="0"/>
              </a:rPr>
              <a:t>. 36/2023) </a:t>
            </a:r>
          </a:p>
        </p:txBody>
      </p:sp>
      <p:pic>
        <p:nvPicPr>
          <p:cNvPr id="4" name="Immagine 3"/>
          <p:cNvPicPr>
            <a:picLocks noChangeAspect="1"/>
          </p:cNvPicPr>
          <p:nvPr/>
        </p:nvPicPr>
        <p:blipFill>
          <a:blip r:embed="rId2"/>
          <a:stretch>
            <a:fillRect/>
          </a:stretch>
        </p:blipFill>
        <p:spPr>
          <a:xfrm>
            <a:off x="304800" y="329029"/>
            <a:ext cx="2249619" cy="646232"/>
          </a:xfrm>
          <a:prstGeom prst="rect">
            <a:avLst/>
          </a:prstGeom>
        </p:spPr>
      </p:pic>
    </p:spTree>
    <p:extLst>
      <p:ext uri="{BB962C8B-B14F-4D97-AF65-F5344CB8AC3E}">
        <p14:creationId xmlns:p14="http://schemas.microsoft.com/office/powerpoint/2010/main" val="37384545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2971800" y="762000"/>
            <a:ext cx="6334887" cy="615553"/>
          </a:xfrm>
          <a:effectLst>
            <a:outerShdw blurRad="50800" dist="38100" dir="2700000" algn="tl" rotWithShape="0">
              <a:prstClr val="black">
                <a:alpha val="40000"/>
              </a:prstClr>
            </a:outerShdw>
          </a:effectLst>
        </p:spPr>
        <p:txBody>
          <a:bodyPr/>
          <a:lstStyle/>
          <a:p>
            <a:r>
              <a:rPr lang="it-IT"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Quadro sinottico art. 95 </a:t>
            </a:r>
          </a:p>
        </p:txBody>
      </p:sp>
      <p:sp>
        <p:nvSpPr>
          <p:cNvPr id="5" name="CasellaDiTesto 4"/>
          <p:cNvSpPr txBox="1"/>
          <p:nvPr/>
        </p:nvSpPr>
        <p:spPr>
          <a:xfrm>
            <a:off x="762000" y="1524000"/>
            <a:ext cx="10439400" cy="4524315"/>
          </a:xfrm>
          <a:prstGeom prst="rect">
            <a:avLst/>
          </a:prstGeom>
          <a:noFill/>
        </p:spPr>
        <p:txBody>
          <a:bodyPr wrap="square" rtlCol="0">
            <a:spAutoFit/>
          </a:bodyPr>
          <a:lstStyle/>
          <a:p>
            <a:pPr algn="just"/>
            <a:r>
              <a:rPr lang="it-IT" sz="2400" spc="-5" dirty="0">
                <a:solidFill>
                  <a:schemeClr val="tx2"/>
                </a:solidFill>
                <a:latin typeface="Times New Roman" panose="02020603050405020304" pitchFamily="18" charset="0"/>
                <a:cs typeface="Times New Roman" panose="02020603050405020304" pitchFamily="18" charset="0"/>
              </a:rPr>
              <a:t>Si prevede che la stazione appaltante possa escludere un operatore economico qualora ritenga che lo stesso abbia commesso gravi violazioni non definitivamente accertate agli obblighi relativi al pagamento dei contributi previdenziali</a:t>
            </a:r>
          </a:p>
          <a:p>
            <a:pPr algn="just"/>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A tal fine è richiamato l’allegato II.10. che specifica che costituiscono gravi violazioni in materia contributiva e previdenziale quelle ostative al rilascio del DURC</a:t>
            </a:r>
          </a:p>
          <a:p>
            <a:pPr marL="342900" indent="-342900" algn="just">
              <a:buFont typeface="Arial" panose="020B0604020202020204" pitchFamily="34" charset="0"/>
              <a:buChar char="•"/>
            </a:pPr>
            <a:endParaRPr lang="it-IT" sz="2400" spc="-5" dirty="0">
              <a:solidFill>
                <a:schemeClr val="tx2"/>
              </a:solidFill>
              <a:latin typeface="Times New Roman" panose="02020603050405020304" pitchFamily="18" charset="0"/>
              <a:cs typeface="Times New Roman" panose="02020603050405020304" pitchFamily="18" charset="0"/>
            </a:endParaRPr>
          </a:p>
          <a:p>
            <a:pPr algn="just"/>
            <a:r>
              <a:rPr lang="it-IT" sz="2400" spc="-5" dirty="0">
                <a:solidFill>
                  <a:schemeClr val="tx2"/>
                </a:solidFill>
                <a:latin typeface="Times New Roman" panose="02020603050405020304" pitchFamily="18" charset="0"/>
                <a:cs typeface="Times New Roman" panose="02020603050405020304" pitchFamily="18" charset="0"/>
              </a:rPr>
              <a:t>Inoltre il medesimo Allegato chiarisce che “</a:t>
            </a:r>
            <a:r>
              <a:rPr lang="it-IT" sz="2400" i="1" spc="-5" dirty="0">
                <a:solidFill>
                  <a:schemeClr val="tx2"/>
                </a:solidFill>
                <a:latin typeface="Times New Roman" panose="02020603050405020304" pitchFamily="18" charset="0"/>
                <a:cs typeface="Times New Roman" panose="02020603050405020304" pitchFamily="18" charset="0"/>
              </a:rPr>
              <a:t>In relazione agli articoli 94, comma 6 e 95 comma 2, si considera mezzo di prova, con riferimento ai contributi previdenziali e assistenziali, il DURC acquisito d'ufficio dalle stazioni appaltanti presso gli istituti previdenziali ai sensi della normativa vigente</a:t>
            </a:r>
            <a:r>
              <a:rPr lang="it-IT" sz="2400" spc="-5" dirty="0">
                <a:solidFill>
                  <a:schemeClr val="tx2"/>
                </a:solidFill>
                <a:latin typeface="Times New Roman" panose="02020603050405020304" pitchFamily="18" charset="0"/>
                <a:cs typeface="Times New Roman" panose="02020603050405020304" pitchFamily="18" charset="0"/>
              </a:rPr>
              <a:t>”</a:t>
            </a:r>
          </a:p>
        </p:txBody>
      </p:sp>
      <p:pic>
        <p:nvPicPr>
          <p:cNvPr id="3" name="Immagine 2"/>
          <p:cNvPicPr>
            <a:picLocks noChangeAspect="1"/>
          </p:cNvPicPr>
          <p:nvPr/>
        </p:nvPicPr>
        <p:blipFill>
          <a:blip r:embed="rId2"/>
          <a:stretch>
            <a:fillRect/>
          </a:stretch>
        </p:blipFill>
        <p:spPr>
          <a:xfrm>
            <a:off x="228600" y="228600"/>
            <a:ext cx="2249619" cy="646232"/>
          </a:xfrm>
          <a:prstGeom prst="rect">
            <a:avLst/>
          </a:prstGeom>
        </p:spPr>
      </p:pic>
    </p:spTree>
    <p:extLst>
      <p:ext uri="{BB962C8B-B14F-4D97-AF65-F5344CB8AC3E}">
        <p14:creationId xmlns:p14="http://schemas.microsoft.com/office/powerpoint/2010/main" val="39919671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9" name="object 9"/>
          <p:cNvSpPr txBox="1">
            <a:spLocks noGrp="1"/>
          </p:cNvSpPr>
          <p:nvPr>
            <p:ph type="title"/>
          </p:nvPr>
        </p:nvSpPr>
        <p:spPr>
          <a:xfrm>
            <a:off x="838200" y="1360776"/>
            <a:ext cx="10740962" cy="1120178"/>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gn="ctr">
              <a:lnSpc>
                <a:spcPct val="100000"/>
              </a:lnSpc>
              <a:spcBef>
                <a:spcPts val="95"/>
              </a:spcBef>
            </a:pPr>
            <a:r>
              <a:rPr lang="it-IT" sz="3600" dirty="0">
                <a:latin typeface="Arial" panose="020B0604020202020204" pitchFamily="34" charset="0"/>
                <a:cs typeface="Arial" panose="020B0604020202020204" pitchFamily="34" charset="0"/>
              </a:rPr>
              <a:t>Cause</a:t>
            </a:r>
            <a:r>
              <a:rPr lang="it-IT" sz="3600" spc="215" dirty="0">
                <a:latin typeface="Arial" panose="020B0604020202020204" pitchFamily="34" charset="0"/>
                <a:cs typeface="Arial" panose="020B0604020202020204" pitchFamily="34" charset="0"/>
              </a:rPr>
              <a:t> </a:t>
            </a:r>
            <a:r>
              <a:rPr lang="it-IT" sz="3600" spc="204" dirty="0">
                <a:latin typeface="Arial" panose="020B0604020202020204" pitchFamily="34" charset="0"/>
                <a:cs typeface="Arial" panose="020B0604020202020204" pitchFamily="34" charset="0"/>
              </a:rPr>
              <a:t>di esclusione del raggruppamento</a:t>
            </a:r>
            <a:br>
              <a:rPr lang="it-IT" sz="3600" spc="204" dirty="0">
                <a:latin typeface="Arial" panose="020B0604020202020204" pitchFamily="34" charset="0"/>
                <a:cs typeface="Arial" panose="020B0604020202020204" pitchFamily="34" charset="0"/>
              </a:rPr>
            </a:br>
            <a:r>
              <a:rPr lang="it-IT" sz="3600" spc="204" dirty="0">
                <a:latin typeface="Arial" panose="020B0604020202020204" pitchFamily="34" charset="0"/>
                <a:cs typeface="Arial" panose="020B0604020202020204" pitchFamily="34" charset="0"/>
              </a:rPr>
              <a:t> di imprese – Art. 97</a:t>
            </a:r>
            <a:endParaRPr sz="3600" dirty="0">
              <a:latin typeface="Arial" panose="020B0604020202020204" pitchFamily="34" charset="0"/>
              <a:cs typeface="Arial" panose="020B0604020202020204" pitchFamily="34" charset="0"/>
            </a:endParaRPr>
          </a:p>
        </p:txBody>
      </p:sp>
      <p:sp>
        <p:nvSpPr>
          <p:cNvPr id="10" name="object 10"/>
          <p:cNvSpPr txBox="1"/>
          <p:nvPr/>
        </p:nvSpPr>
        <p:spPr>
          <a:xfrm>
            <a:off x="990600" y="3176326"/>
            <a:ext cx="10287000" cy="3605474"/>
          </a:xfrm>
          <a:prstGeom prst="rect">
            <a:avLst/>
          </a:prstGeom>
        </p:spPr>
        <p:txBody>
          <a:bodyPr vert="horz" wrap="square" lIns="0" tIns="12065" rIns="0" bIns="0" rtlCol="0">
            <a:spAutoFit/>
          </a:bodyPr>
          <a:lstStyle/>
          <a:p>
            <a:pPr marL="12700" marR="5080" algn="just">
              <a:lnSpc>
                <a:spcPct val="150000"/>
              </a:lnSpc>
              <a:spcBef>
                <a:spcPts val="95"/>
              </a:spcBef>
              <a:tabLst>
                <a:tab pos="935990" algn="l"/>
                <a:tab pos="1314450" algn="l"/>
                <a:tab pos="2893060" algn="l"/>
                <a:tab pos="3536315" algn="l"/>
                <a:tab pos="5222240" algn="l"/>
                <a:tab pos="7049770" algn="l"/>
                <a:tab pos="7334884" algn="l"/>
                <a:tab pos="8303895" algn="l"/>
                <a:tab pos="8589010" algn="l"/>
              </a:tabLst>
            </a:pPr>
            <a:r>
              <a:rPr lang="it-IT" sz="2200" spc="-25" dirty="0">
                <a:solidFill>
                  <a:schemeClr val="tx2"/>
                </a:solidFill>
                <a:latin typeface="Times New Roman" panose="02020603050405020304" pitchFamily="18" charset="0"/>
                <a:cs typeface="Times New Roman" panose="02020603050405020304" pitchFamily="18" charset="0"/>
              </a:rPr>
              <a:t>La norma prevede che in caso di mancato possesso dei requisiti generali/speciali da parte di un’impresa partecipante al raggruppamento, quest’ultimo – per non essere escluso – può comprovare di aver estromesso l’impresa interessata o di averla sostituita con altro soggetto munito dei necessari requisiti, fatta salva l’</a:t>
            </a:r>
            <a:r>
              <a:rPr lang="it-IT" sz="2200" spc="-25" dirty="0" err="1">
                <a:solidFill>
                  <a:schemeClr val="tx2"/>
                </a:solidFill>
                <a:latin typeface="Times New Roman" panose="02020603050405020304" pitchFamily="18" charset="0"/>
                <a:cs typeface="Times New Roman" panose="02020603050405020304" pitchFamily="18" charset="0"/>
              </a:rPr>
              <a:t>immodificabilità</a:t>
            </a:r>
            <a:r>
              <a:rPr lang="it-IT" sz="2200" spc="-25" dirty="0">
                <a:solidFill>
                  <a:schemeClr val="tx2"/>
                </a:solidFill>
                <a:latin typeface="Times New Roman" panose="02020603050405020304" pitchFamily="18" charset="0"/>
                <a:cs typeface="Times New Roman" panose="02020603050405020304" pitchFamily="18" charset="0"/>
              </a:rPr>
              <a:t> sostanziale dell’offerta presentata (sul punto, v. Corte di giustizia, sez. IX, 3 giugno 2021, causa C-210/20)</a:t>
            </a: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lang="it-IT" sz="2200" dirty="0">
              <a:solidFill>
                <a:srgbClr val="051C28"/>
              </a:solidFill>
              <a:latin typeface="Arial MT"/>
              <a:cs typeface="Arial MT"/>
            </a:endParaRP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lang="it-IT" sz="2200" dirty="0">
              <a:solidFill>
                <a:srgbClr val="051C28"/>
              </a:solidFill>
              <a:latin typeface="Arial MT"/>
              <a:cs typeface="Arial MT"/>
            </a:endParaRPr>
          </a:p>
          <a:p>
            <a:pPr marL="12700" marR="5080" algn="just">
              <a:lnSpc>
                <a:spcPct val="100000"/>
              </a:lnSpc>
              <a:spcBef>
                <a:spcPts val="95"/>
              </a:spcBef>
              <a:tabLst>
                <a:tab pos="935990" algn="l"/>
                <a:tab pos="1314450" algn="l"/>
                <a:tab pos="2893060" algn="l"/>
                <a:tab pos="3536315" algn="l"/>
                <a:tab pos="5222240" algn="l"/>
                <a:tab pos="7049770" algn="l"/>
                <a:tab pos="7334884" algn="l"/>
                <a:tab pos="8303895" algn="l"/>
                <a:tab pos="8589010" algn="l"/>
              </a:tabLst>
            </a:pPr>
            <a:endParaRPr sz="2200" dirty="0">
              <a:latin typeface="Arial MT"/>
              <a:cs typeface="Arial MT"/>
            </a:endParaRPr>
          </a:p>
        </p:txBody>
      </p:sp>
      <p:pic>
        <p:nvPicPr>
          <p:cNvPr id="2" name="Immagine 1"/>
          <p:cNvPicPr>
            <a:picLocks noChangeAspect="1"/>
          </p:cNvPicPr>
          <p:nvPr/>
        </p:nvPicPr>
        <p:blipFill>
          <a:blip r:embed="rId2"/>
          <a:stretch>
            <a:fillRect/>
          </a:stretch>
        </p:blipFill>
        <p:spPr>
          <a:xfrm>
            <a:off x="381000" y="496768"/>
            <a:ext cx="2249619" cy="646232"/>
          </a:xfrm>
          <a:prstGeom prst="rect">
            <a:avLst/>
          </a:prstGeom>
        </p:spPr>
      </p:pic>
    </p:spTree>
    <p:extLst>
      <p:ext uri="{BB962C8B-B14F-4D97-AF65-F5344CB8AC3E}">
        <p14:creationId xmlns:p14="http://schemas.microsoft.com/office/powerpoint/2010/main" val="37078078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xfrm>
            <a:off x="3048000" y="2743200"/>
            <a:ext cx="6472047" cy="843821"/>
          </a:xfrm>
          <a:prstGeom prst="rect">
            <a:avLst/>
          </a:prstGeom>
          <a:effectLst>
            <a:outerShdw blurRad="50800" dist="38100" dir="2700000" algn="tl" rotWithShape="0">
              <a:prstClr val="black">
                <a:alpha val="40000"/>
              </a:prstClr>
            </a:outerShdw>
          </a:effectLst>
        </p:spPr>
        <p:txBody>
          <a:bodyPr vert="horz" wrap="square" lIns="0" tIns="12700" rIns="0" bIns="0" rtlCol="0">
            <a:spAutoFit/>
          </a:bodyPr>
          <a:lstStyle/>
          <a:p>
            <a:pPr marL="12700">
              <a:lnSpc>
                <a:spcPct val="100000"/>
              </a:lnSpc>
              <a:spcBef>
                <a:spcPts val="100"/>
              </a:spcBef>
            </a:pPr>
            <a:r>
              <a:rPr sz="5400" dirty="0">
                <a:latin typeface="Arial" panose="020B0604020202020204" pitchFamily="34" charset="0"/>
                <a:cs typeface="Arial" panose="020B0604020202020204" pitchFamily="34" charset="0"/>
              </a:rPr>
              <a:t>Istruzioni</a:t>
            </a:r>
            <a:r>
              <a:rPr sz="5400" spc="-114" dirty="0">
                <a:latin typeface="Arial" panose="020B0604020202020204" pitchFamily="34" charset="0"/>
                <a:cs typeface="Arial" panose="020B0604020202020204" pitchFamily="34" charset="0"/>
              </a:rPr>
              <a:t> </a:t>
            </a:r>
            <a:r>
              <a:rPr sz="5400" dirty="0">
                <a:latin typeface="Arial" panose="020B0604020202020204" pitchFamily="34" charset="0"/>
                <a:cs typeface="Arial" panose="020B0604020202020204" pitchFamily="34" charset="0"/>
              </a:rPr>
              <a:t>operative</a:t>
            </a:r>
          </a:p>
        </p:txBody>
      </p:sp>
      <p:pic>
        <p:nvPicPr>
          <p:cNvPr id="5" name="Immagine 4"/>
          <p:cNvPicPr>
            <a:picLocks noChangeAspect="1"/>
          </p:cNvPicPr>
          <p:nvPr/>
        </p:nvPicPr>
        <p:blipFill>
          <a:blip r:embed="rId2"/>
          <a:stretch>
            <a:fillRect/>
          </a:stretch>
        </p:blipFill>
        <p:spPr>
          <a:xfrm>
            <a:off x="457200" y="533400"/>
            <a:ext cx="2249619" cy="646232"/>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 name="object 13"/>
          <p:cNvSpPr txBox="1">
            <a:spLocks noGrp="1"/>
          </p:cNvSpPr>
          <p:nvPr>
            <p:ph type="title"/>
          </p:nvPr>
        </p:nvSpPr>
        <p:spPr>
          <a:xfrm>
            <a:off x="1763077" y="685800"/>
            <a:ext cx="8589646" cy="1489510"/>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algn="ctr">
              <a:lnSpc>
                <a:spcPct val="100000"/>
              </a:lnSpc>
              <a:spcBef>
                <a:spcPts val="95"/>
              </a:spcBef>
            </a:pPr>
            <a:r>
              <a:rPr lang="it-IT" sz="3200" dirty="0"/>
              <a:t>FVOE</a:t>
            </a:r>
            <a:br>
              <a:rPr lang="it-IT" sz="3200" dirty="0"/>
            </a:br>
            <a:r>
              <a:rPr lang="it-IT" sz="3200" dirty="0"/>
              <a:t>Fascicolo Virtuale dell’Operatore Economico</a:t>
            </a:r>
            <a:endParaRPr sz="3200" dirty="0"/>
          </a:p>
        </p:txBody>
      </p:sp>
      <p:sp>
        <p:nvSpPr>
          <p:cNvPr id="14" name="object 14"/>
          <p:cNvSpPr txBox="1"/>
          <p:nvPr/>
        </p:nvSpPr>
        <p:spPr>
          <a:xfrm>
            <a:off x="762000" y="2438400"/>
            <a:ext cx="10668000" cy="3775393"/>
          </a:xfrm>
          <a:prstGeom prst="rect">
            <a:avLst/>
          </a:prstGeom>
        </p:spPr>
        <p:txBody>
          <a:bodyPr vert="horz" wrap="square" lIns="0" tIns="12700" rIns="0" bIns="0" rtlCol="0">
            <a:spAutoFit/>
          </a:bodyPr>
          <a:lstStyle/>
          <a:p>
            <a:pPr marL="12064">
              <a:lnSpc>
                <a:spcPct val="100000"/>
              </a:lnSpc>
              <a:spcBef>
                <a:spcPts val="100"/>
              </a:spcBef>
              <a:buSzPct val="95833"/>
              <a:tabLst>
                <a:tab pos="253365" algn="l"/>
              </a:tabLst>
            </a:pPr>
            <a:r>
              <a:rPr lang="it-IT" sz="2200" b="1" spc="-5" dirty="0">
                <a:solidFill>
                  <a:schemeClr val="tx2"/>
                </a:solidFill>
                <a:latin typeface="Times New Roman" panose="02020603050405020304" pitchFamily="18" charset="0"/>
                <a:cs typeface="Times New Roman" panose="02020603050405020304" pitchFamily="18" charset="0"/>
              </a:rPr>
              <a:t>Articolo 24. Fascicolo virtuale dell’operatore economico</a:t>
            </a:r>
          </a:p>
          <a:p>
            <a:pPr marL="469264" indent="-457200" algn="just">
              <a:lnSpc>
                <a:spcPct val="100000"/>
              </a:lnSpc>
              <a:spcBef>
                <a:spcPts val="100"/>
              </a:spcBef>
              <a:buSzPct val="95833"/>
              <a:buAutoNum type="arabicPeriod"/>
              <a:tabLst>
                <a:tab pos="253365" algn="l"/>
              </a:tabLst>
            </a:pPr>
            <a:r>
              <a:rPr lang="it-IT" sz="2200" spc="-5" dirty="0">
                <a:solidFill>
                  <a:schemeClr val="tx2"/>
                </a:solidFill>
                <a:latin typeface="Times New Roman" panose="02020603050405020304" pitchFamily="18" charset="0"/>
                <a:cs typeface="Times New Roman" panose="02020603050405020304" pitchFamily="18" charset="0"/>
              </a:rPr>
              <a:t>Presso la BDNCP opera il FVOE che consente la verifica dell'assenza delle cause di esclusione di cui agli articoli 94 e 95 e dei requisiti di cui all'articolo 103 per i soggetti esecutori di lavori pubblici, nonché dei dati e dei documenti relativi ai requisiti di cui all'articolo 100 che l'operatore economico inserisce</a:t>
            </a:r>
          </a:p>
          <a:p>
            <a:pPr marL="469264" indent="-457200" algn="just">
              <a:lnSpc>
                <a:spcPct val="100000"/>
              </a:lnSpc>
              <a:spcBef>
                <a:spcPts val="100"/>
              </a:spcBef>
              <a:buSzPct val="95833"/>
              <a:buAutoNum type="arabicPeriod"/>
              <a:tabLst>
                <a:tab pos="253365" algn="l"/>
              </a:tabLst>
            </a:pPr>
            <a:endParaRPr lang="it-IT" sz="2200" spc="-5" dirty="0">
              <a:solidFill>
                <a:schemeClr val="tx2"/>
              </a:solidFill>
              <a:latin typeface="Times New Roman" panose="02020603050405020304" pitchFamily="18" charset="0"/>
              <a:cs typeface="Times New Roman" panose="02020603050405020304" pitchFamily="18" charset="0"/>
            </a:endParaRPr>
          </a:p>
          <a:p>
            <a:pPr marL="469264" indent="-457200" algn="just">
              <a:lnSpc>
                <a:spcPct val="100000"/>
              </a:lnSpc>
              <a:spcBef>
                <a:spcPts val="100"/>
              </a:spcBef>
              <a:buSzPct val="95833"/>
              <a:buAutoNum type="arabicPeriod"/>
              <a:tabLst>
                <a:tab pos="253365" algn="l"/>
              </a:tabLst>
            </a:pPr>
            <a:r>
              <a:rPr lang="it-IT" sz="2200" spc="-5" dirty="0">
                <a:solidFill>
                  <a:schemeClr val="tx2"/>
                </a:solidFill>
                <a:latin typeface="Times New Roman" panose="02020603050405020304" pitchFamily="18" charset="0"/>
                <a:cs typeface="Times New Roman" panose="02020603050405020304" pitchFamily="18" charset="0"/>
              </a:rPr>
              <a:t>Il FVOE è utilizzato per la partecipazione alle procedure di affidamento disciplinate dal codice. I dati e i documenti contenuti nel fascicolo virtuale dell’operatore economico, nei termini di efficacia di ciascuno di essi, sono aggiornati automaticamente mediante interoperabilità e sono utilizzati in tutte le procedure di affidamento cui l’operatore partecipa</a:t>
            </a:r>
            <a:r>
              <a:rPr sz="2200" spc="-5" dirty="0">
                <a:solidFill>
                  <a:schemeClr val="tx2"/>
                </a:solidFill>
                <a:latin typeface="Times New Roman" panose="02020603050405020304" pitchFamily="18" charset="0"/>
                <a:cs typeface="Times New Roman" panose="02020603050405020304" pitchFamily="18" charset="0"/>
              </a:rPr>
              <a:t>)</a:t>
            </a:r>
            <a:endParaRPr sz="2200" dirty="0">
              <a:solidFill>
                <a:schemeClr val="tx2"/>
              </a:solidFill>
              <a:latin typeface="Times New Roman" panose="02020603050405020304" pitchFamily="18" charset="0"/>
              <a:cs typeface="Times New Roman" panose="02020603050405020304" pitchFamily="18" charset="0"/>
            </a:endParaRPr>
          </a:p>
        </p:txBody>
      </p:sp>
      <p:pic>
        <p:nvPicPr>
          <p:cNvPr id="15" name="Immagine 14"/>
          <p:cNvPicPr>
            <a:picLocks noChangeAspect="1"/>
          </p:cNvPicPr>
          <p:nvPr/>
        </p:nvPicPr>
        <p:blipFill>
          <a:blip r:embed="rId2"/>
          <a:stretch>
            <a:fillRect/>
          </a:stretch>
        </p:blipFill>
        <p:spPr>
          <a:xfrm>
            <a:off x="381000" y="267276"/>
            <a:ext cx="2249619" cy="646232"/>
          </a:xfrm>
          <a:prstGeom prst="rect">
            <a:avLst/>
          </a:prstGeom>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 name="object 13"/>
          <p:cNvSpPr txBox="1">
            <a:spLocks noGrp="1"/>
          </p:cNvSpPr>
          <p:nvPr>
            <p:ph type="title"/>
          </p:nvPr>
        </p:nvSpPr>
        <p:spPr>
          <a:xfrm>
            <a:off x="1751760" y="635570"/>
            <a:ext cx="8589646" cy="1166345"/>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algn="ctr"/>
            <a:br>
              <a:rPr lang="it-IT" sz="1100" b="0" dirty="0">
                <a:solidFill>
                  <a:srgbClr val="000000"/>
                </a:solidFill>
                <a:latin typeface="Corbel" panose="020B0503020204020204" pitchFamily="34" charset="0"/>
              </a:rPr>
            </a:br>
            <a:r>
              <a:rPr lang="it-IT" sz="900" b="0" dirty="0">
                <a:solidFill>
                  <a:srgbClr val="051C28"/>
                </a:solidFill>
                <a:latin typeface="Corbel" panose="020B0503020204020204" pitchFamily="34" charset="0"/>
              </a:rPr>
              <a:t> </a:t>
            </a:r>
            <a:r>
              <a:rPr lang="it-IT" sz="3200" dirty="0">
                <a:latin typeface="Corbel" panose="020B0503020204020204" pitchFamily="34" charset="0"/>
              </a:rPr>
              <a:t>FVOE</a:t>
            </a:r>
            <a:br>
              <a:rPr lang="it-IT" sz="3200" dirty="0">
                <a:latin typeface="Corbel" panose="020B0503020204020204" pitchFamily="34" charset="0"/>
              </a:rPr>
            </a:br>
            <a:r>
              <a:rPr lang="it-IT" sz="3200" dirty="0">
                <a:latin typeface="Corbel" panose="020B0503020204020204" pitchFamily="34" charset="0"/>
              </a:rPr>
              <a:t>QUALI DOCUMENTI SI POSSONO RICHIEDERE?</a:t>
            </a:r>
            <a:endParaRPr sz="3200" dirty="0"/>
          </a:p>
        </p:txBody>
      </p:sp>
      <p:pic>
        <p:nvPicPr>
          <p:cNvPr id="15" name="Immagine 14"/>
          <p:cNvPicPr>
            <a:picLocks noChangeAspect="1"/>
          </p:cNvPicPr>
          <p:nvPr/>
        </p:nvPicPr>
        <p:blipFill>
          <a:blip r:embed="rId2"/>
          <a:stretch>
            <a:fillRect/>
          </a:stretch>
        </p:blipFill>
        <p:spPr>
          <a:xfrm>
            <a:off x="381000" y="267276"/>
            <a:ext cx="2249619" cy="646232"/>
          </a:xfrm>
          <a:prstGeom prst="rect">
            <a:avLst/>
          </a:prstGeom>
        </p:spPr>
      </p:pic>
      <p:sp>
        <p:nvSpPr>
          <p:cNvPr id="2" name="Rettangolo 1"/>
          <p:cNvSpPr/>
          <p:nvPr/>
        </p:nvSpPr>
        <p:spPr>
          <a:xfrm>
            <a:off x="1143000" y="1796085"/>
            <a:ext cx="10591800" cy="3662541"/>
          </a:xfrm>
          <a:prstGeom prst="rect">
            <a:avLst/>
          </a:prstGeom>
        </p:spPr>
        <p:txBody>
          <a:bodyPr wrap="square">
            <a:spAutoFit/>
          </a:bodyPr>
          <a:lstStyle/>
          <a:p>
            <a:endParaRPr lang="it-IT" sz="1200" dirty="0">
              <a:solidFill>
                <a:srgbClr val="000000"/>
              </a:solidFill>
              <a:latin typeface="Arial" panose="020B0604020202020204" pitchFamily="34" charset="0"/>
            </a:endParaRPr>
          </a:p>
          <a:p>
            <a:pPr algn="just"/>
            <a:r>
              <a:rPr lang="it-IT" sz="2200" spc="-5" dirty="0">
                <a:solidFill>
                  <a:schemeClr val="tx2"/>
                </a:solidFill>
                <a:latin typeface="Times New Roman" panose="02020603050405020304" pitchFamily="18" charset="0"/>
                <a:cs typeface="Times New Roman" panose="02020603050405020304" pitchFamily="18" charset="0"/>
              </a:rPr>
              <a:t>Il fascicolo virtuale dell’operatore economico consente alle stazioni appaltanti, attraverso un’interfaccia web ed i servizi di interoperabilità con gli enti certificanti, l’acquisizione delle seguenti certificazioni: </a:t>
            </a:r>
          </a:p>
          <a:p>
            <a:pPr algn="just"/>
            <a:endParaRPr lang="it-IT" sz="2200" spc="-5" dirty="0">
              <a:solidFill>
                <a:schemeClr val="tx2"/>
              </a:solidFill>
              <a:latin typeface="Times New Roman" panose="02020603050405020304" pitchFamily="18" charset="0"/>
              <a:cs typeface="Times New Roman" panose="02020603050405020304" pitchFamily="18" charset="0"/>
            </a:endParaRPr>
          </a:p>
          <a:p>
            <a:pPr algn="just"/>
            <a:endParaRPr lang="it-IT" sz="2200" spc="-5" dirty="0">
              <a:solidFill>
                <a:schemeClr val="tx2"/>
              </a:solidFill>
              <a:latin typeface="Times New Roman" panose="02020603050405020304" pitchFamily="18" charset="0"/>
              <a:cs typeface="Times New Roman" panose="02020603050405020304" pitchFamily="18" charset="0"/>
            </a:endParaRPr>
          </a:p>
          <a:p>
            <a:pPr algn="just"/>
            <a:endParaRPr lang="it-IT" sz="2200" spc="-5" dirty="0">
              <a:solidFill>
                <a:schemeClr val="tx2"/>
              </a:solidFill>
              <a:latin typeface="Times New Roman" panose="02020603050405020304" pitchFamily="18" charset="0"/>
              <a:cs typeface="Times New Roman" panose="02020603050405020304" pitchFamily="18" charset="0"/>
            </a:endParaRPr>
          </a:p>
          <a:p>
            <a:pPr algn="just"/>
            <a:r>
              <a:rPr lang="it-IT" sz="2200" spc="-5" dirty="0">
                <a:solidFill>
                  <a:schemeClr val="tx2"/>
                </a:solidFill>
                <a:latin typeface="Times New Roman" panose="02020603050405020304" pitchFamily="18" charset="0"/>
                <a:cs typeface="Times New Roman" panose="02020603050405020304" pitchFamily="18" charset="0"/>
              </a:rPr>
              <a:t>					</a:t>
            </a:r>
          </a:p>
          <a:p>
            <a:pPr algn="just"/>
            <a:endParaRPr lang="it-IT" sz="2200" spc="-5" dirty="0">
              <a:solidFill>
                <a:schemeClr val="tx2"/>
              </a:solidFill>
              <a:latin typeface="Times New Roman" panose="02020603050405020304" pitchFamily="18" charset="0"/>
              <a:cs typeface="Times New Roman" panose="02020603050405020304" pitchFamily="18" charset="0"/>
            </a:endParaRPr>
          </a:p>
          <a:p>
            <a:pPr algn="just"/>
            <a:endParaRPr lang="it-IT" sz="2200" spc="-5" dirty="0">
              <a:solidFill>
                <a:schemeClr val="tx2"/>
              </a:solidFill>
              <a:latin typeface="Times New Roman" panose="02020603050405020304" pitchFamily="18" charset="0"/>
              <a:cs typeface="Times New Roman" panose="02020603050405020304" pitchFamily="18" charset="0"/>
            </a:endParaRPr>
          </a:p>
          <a:p>
            <a:pPr algn="just"/>
            <a:endParaRPr lang="it-IT" sz="2200" spc="-5" dirty="0">
              <a:solidFill>
                <a:schemeClr val="tx2"/>
              </a:solidFill>
              <a:latin typeface="Times New Roman" panose="02020603050405020304" pitchFamily="18" charset="0"/>
              <a:cs typeface="Times New Roman" panose="02020603050405020304" pitchFamily="18" charset="0"/>
            </a:endParaRPr>
          </a:p>
        </p:txBody>
      </p:sp>
      <p:sp>
        <p:nvSpPr>
          <p:cNvPr id="6" name="object 5"/>
          <p:cNvSpPr/>
          <p:nvPr/>
        </p:nvSpPr>
        <p:spPr>
          <a:xfrm>
            <a:off x="1083281" y="3352800"/>
            <a:ext cx="5259799" cy="3157786"/>
          </a:xfrm>
          <a:custGeom>
            <a:avLst/>
            <a:gdLst/>
            <a:ahLst/>
            <a:cxnLst/>
            <a:rect l="l" t="t" r="r" b="b"/>
            <a:pathLst>
              <a:path w="4798060" h="3671570">
                <a:moveTo>
                  <a:pt x="4430395" y="0"/>
                </a:moveTo>
                <a:lnTo>
                  <a:pt x="367156" y="0"/>
                </a:lnTo>
                <a:lnTo>
                  <a:pt x="321092" y="2859"/>
                </a:lnTo>
                <a:lnTo>
                  <a:pt x="276738" y="11210"/>
                </a:lnTo>
                <a:lnTo>
                  <a:pt x="234438" y="24708"/>
                </a:lnTo>
                <a:lnTo>
                  <a:pt x="194535" y="43009"/>
                </a:lnTo>
                <a:lnTo>
                  <a:pt x="157373" y="65770"/>
                </a:lnTo>
                <a:lnTo>
                  <a:pt x="123295" y="92646"/>
                </a:lnTo>
                <a:lnTo>
                  <a:pt x="92646" y="123295"/>
                </a:lnTo>
                <a:lnTo>
                  <a:pt x="65770" y="157373"/>
                </a:lnTo>
                <a:lnTo>
                  <a:pt x="43009" y="194535"/>
                </a:lnTo>
                <a:lnTo>
                  <a:pt x="24708" y="234438"/>
                </a:lnTo>
                <a:lnTo>
                  <a:pt x="11210" y="276738"/>
                </a:lnTo>
                <a:lnTo>
                  <a:pt x="2859" y="321092"/>
                </a:lnTo>
                <a:lnTo>
                  <a:pt x="0" y="367156"/>
                </a:lnTo>
                <a:lnTo>
                  <a:pt x="0" y="3304184"/>
                </a:lnTo>
                <a:lnTo>
                  <a:pt x="2859" y="3350235"/>
                </a:lnTo>
                <a:lnTo>
                  <a:pt x="11210" y="3394579"/>
                </a:lnTo>
                <a:lnTo>
                  <a:pt x="24708" y="3436873"/>
                </a:lnTo>
                <a:lnTo>
                  <a:pt x="43009" y="3476772"/>
                </a:lnTo>
                <a:lnTo>
                  <a:pt x="65770" y="3513932"/>
                </a:lnTo>
                <a:lnTo>
                  <a:pt x="92646" y="3548008"/>
                </a:lnTo>
                <a:lnTo>
                  <a:pt x="123295" y="3578658"/>
                </a:lnTo>
                <a:lnTo>
                  <a:pt x="157373" y="3605536"/>
                </a:lnTo>
                <a:lnTo>
                  <a:pt x="194535" y="3628299"/>
                </a:lnTo>
                <a:lnTo>
                  <a:pt x="234438" y="3646603"/>
                </a:lnTo>
                <a:lnTo>
                  <a:pt x="276738" y="3660103"/>
                </a:lnTo>
                <a:lnTo>
                  <a:pt x="321092" y="3668455"/>
                </a:lnTo>
                <a:lnTo>
                  <a:pt x="367156" y="3671316"/>
                </a:lnTo>
                <a:lnTo>
                  <a:pt x="4430395" y="3671316"/>
                </a:lnTo>
                <a:lnTo>
                  <a:pt x="4476459" y="3668455"/>
                </a:lnTo>
                <a:lnTo>
                  <a:pt x="4520813" y="3660103"/>
                </a:lnTo>
                <a:lnTo>
                  <a:pt x="4563113" y="3646603"/>
                </a:lnTo>
                <a:lnTo>
                  <a:pt x="4603016" y="3628299"/>
                </a:lnTo>
                <a:lnTo>
                  <a:pt x="4640178" y="3605536"/>
                </a:lnTo>
                <a:lnTo>
                  <a:pt x="4674256" y="3578658"/>
                </a:lnTo>
                <a:lnTo>
                  <a:pt x="4704905" y="3548008"/>
                </a:lnTo>
                <a:lnTo>
                  <a:pt x="4731781" y="3513932"/>
                </a:lnTo>
                <a:lnTo>
                  <a:pt x="4754542" y="3476772"/>
                </a:lnTo>
                <a:lnTo>
                  <a:pt x="4772843" y="3436873"/>
                </a:lnTo>
                <a:lnTo>
                  <a:pt x="4786341" y="3394579"/>
                </a:lnTo>
                <a:lnTo>
                  <a:pt x="4794692" y="3350235"/>
                </a:lnTo>
                <a:lnTo>
                  <a:pt x="4797552" y="3304184"/>
                </a:lnTo>
                <a:lnTo>
                  <a:pt x="4797552" y="367156"/>
                </a:lnTo>
                <a:lnTo>
                  <a:pt x="4794692" y="321092"/>
                </a:lnTo>
                <a:lnTo>
                  <a:pt x="4786341" y="276738"/>
                </a:lnTo>
                <a:lnTo>
                  <a:pt x="4772843" y="234438"/>
                </a:lnTo>
                <a:lnTo>
                  <a:pt x="4754542" y="194535"/>
                </a:lnTo>
                <a:lnTo>
                  <a:pt x="4731781" y="157373"/>
                </a:lnTo>
                <a:lnTo>
                  <a:pt x="4704905" y="123295"/>
                </a:lnTo>
                <a:lnTo>
                  <a:pt x="4674256" y="92646"/>
                </a:lnTo>
                <a:lnTo>
                  <a:pt x="4640178" y="65770"/>
                </a:lnTo>
                <a:lnTo>
                  <a:pt x="4603016" y="43009"/>
                </a:lnTo>
                <a:lnTo>
                  <a:pt x="4563113" y="24708"/>
                </a:lnTo>
                <a:lnTo>
                  <a:pt x="4520813" y="11210"/>
                </a:lnTo>
                <a:lnTo>
                  <a:pt x="4476459" y="2859"/>
                </a:lnTo>
                <a:lnTo>
                  <a:pt x="4430395" y="0"/>
                </a:lnTo>
                <a:close/>
              </a:path>
            </a:pathLst>
          </a:cu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lIns="0" tIns="0" rIns="0" bIns="0" rtlCol="0"/>
          <a:lstStyle/>
          <a:p>
            <a:pPr marL="12700" lvl="0" algn="ctr">
              <a:spcBef>
                <a:spcPts val="95"/>
              </a:spcBef>
            </a:pPr>
            <a:r>
              <a:rPr lang="it-IT" sz="2200" spc="-5" dirty="0">
                <a:solidFill>
                  <a:srgbClr val="051C28"/>
                </a:solidFill>
                <a:latin typeface="Corbel"/>
                <a:cs typeface="Corbel"/>
              </a:rPr>
              <a:t>   </a:t>
            </a:r>
            <a:r>
              <a:rPr lang="it-IT" sz="2000" spc="-5" dirty="0">
                <a:solidFill>
                  <a:schemeClr val="tx2"/>
                </a:solidFill>
                <a:latin typeface="Times New Roman" panose="02020603050405020304" pitchFamily="18" charset="0"/>
                <a:cs typeface="Times New Roman" panose="02020603050405020304" pitchFamily="18" charset="0"/>
              </a:rPr>
              <a:t>Comprova requisiti generali</a:t>
            </a:r>
          </a:p>
        </p:txBody>
      </p:sp>
      <p:grpSp>
        <p:nvGrpSpPr>
          <p:cNvPr id="8" name="object 7"/>
          <p:cNvGrpSpPr/>
          <p:nvPr/>
        </p:nvGrpSpPr>
        <p:grpSpPr>
          <a:xfrm>
            <a:off x="1492983" y="3950630"/>
            <a:ext cx="4419601" cy="2318321"/>
            <a:chOff x="1525206" y="3879786"/>
            <a:chExt cx="4265295" cy="2400935"/>
          </a:xfrm>
        </p:grpSpPr>
        <p:sp>
          <p:nvSpPr>
            <p:cNvPr id="9" name="object 8"/>
            <p:cNvSpPr/>
            <p:nvPr/>
          </p:nvSpPr>
          <p:spPr>
            <a:xfrm>
              <a:off x="1533144" y="3887723"/>
              <a:ext cx="4249420" cy="2385060"/>
            </a:xfrm>
            <a:custGeom>
              <a:avLst/>
              <a:gdLst/>
              <a:ahLst/>
              <a:cxnLst/>
              <a:rect l="l" t="t" r="r" b="b"/>
              <a:pathLst>
                <a:path w="4249420" h="2385060">
                  <a:moveTo>
                    <a:pt x="4010405" y="0"/>
                  </a:moveTo>
                  <a:lnTo>
                    <a:pt x="238506" y="0"/>
                  </a:lnTo>
                  <a:lnTo>
                    <a:pt x="190445" y="4846"/>
                  </a:lnTo>
                  <a:lnTo>
                    <a:pt x="145678" y="18746"/>
                  </a:lnTo>
                  <a:lnTo>
                    <a:pt x="105165" y="40739"/>
                  </a:lnTo>
                  <a:lnTo>
                    <a:pt x="69865" y="69865"/>
                  </a:lnTo>
                  <a:lnTo>
                    <a:pt x="40739" y="105165"/>
                  </a:lnTo>
                  <a:lnTo>
                    <a:pt x="18746" y="145678"/>
                  </a:lnTo>
                  <a:lnTo>
                    <a:pt x="4846" y="190445"/>
                  </a:lnTo>
                  <a:lnTo>
                    <a:pt x="0" y="238506"/>
                  </a:lnTo>
                  <a:lnTo>
                    <a:pt x="0" y="2146554"/>
                  </a:lnTo>
                  <a:lnTo>
                    <a:pt x="4846" y="2194621"/>
                  </a:lnTo>
                  <a:lnTo>
                    <a:pt x="18746" y="2239391"/>
                  </a:lnTo>
                  <a:lnTo>
                    <a:pt x="40739" y="2279905"/>
                  </a:lnTo>
                  <a:lnTo>
                    <a:pt x="69865" y="2315203"/>
                  </a:lnTo>
                  <a:lnTo>
                    <a:pt x="105165" y="2344327"/>
                  </a:lnTo>
                  <a:lnTo>
                    <a:pt x="145678" y="2366317"/>
                  </a:lnTo>
                  <a:lnTo>
                    <a:pt x="190445" y="2380214"/>
                  </a:lnTo>
                  <a:lnTo>
                    <a:pt x="238506" y="2385060"/>
                  </a:lnTo>
                  <a:lnTo>
                    <a:pt x="4010405" y="2385060"/>
                  </a:lnTo>
                  <a:lnTo>
                    <a:pt x="4058466" y="2380214"/>
                  </a:lnTo>
                  <a:lnTo>
                    <a:pt x="4103233" y="2366317"/>
                  </a:lnTo>
                  <a:lnTo>
                    <a:pt x="4143746" y="2344327"/>
                  </a:lnTo>
                  <a:lnTo>
                    <a:pt x="4179046" y="2315203"/>
                  </a:lnTo>
                  <a:lnTo>
                    <a:pt x="4208172" y="2279905"/>
                  </a:lnTo>
                  <a:lnTo>
                    <a:pt x="4230165" y="2239391"/>
                  </a:lnTo>
                  <a:lnTo>
                    <a:pt x="4244065" y="2194621"/>
                  </a:lnTo>
                  <a:lnTo>
                    <a:pt x="4248911" y="2146554"/>
                  </a:lnTo>
                  <a:lnTo>
                    <a:pt x="4248911" y="238506"/>
                  </a:lnTo>
                  <a:lnTo>
                    <a:pt x="4244065" y="190445"/>
                  </a:lnTo>
                  <a:lnTo>
                    <a:pt x="4230165" y="145678"/>
                  </a:lnTo>
                  <a:lnTo>
                    <a:pt x="4208172" y="105165"/>
                  </a:lnTo>
                  <a:lnTo>
                    <a:pt x="4179046" y="69865"/>
                  </a:lnTo>
                  <a:lnTo>
                    <a:pt x="4143746" y="40739"/>
                  </a:lnTo>
                  <a:lnTo>
                    <a:pt x="4103233" y="18746"/>
                  </a:lnTo>
                  <a:lnTo>
                    <a:pt x="4058466" y="4846"/>
                  </a:lnTo>
                  <a:lnTo>
                    <a:pt x="4010405" y="0"/>
                  </a:lnTo>
                  <a:close/>
                </a:path>
              </a:pathLst>
            </a:custGeom>
            <a:solidFill>
              <a:srgbClr val="0E6EC5"/>
            </a:solidFill>
          </p:spPr>
          <p:txBody>
            <a:bodyPr wrap="square" lIns="0" tIns="0" rIns="0" bIns="0" rtlCol="0"/>
            <a:lstStyle/>
            <a:p>
              <a:endParaRPr/>
            </a:p>
          </p:txBody>
        </p:sp>
        <p:sp>
          <p:nvSpPr>
            <p:cNvPr id="10" name="object 9"/>
            <p:cNvSpPr/>
            <p:nvPr/>
          </p:nvSpPr>
          <p:spPr>
            <a:xfrm>
              <a:off x="1533144" y="3887723"/>
              <a:ext cx="4249420" cy="2385060"/>
            </a:xfrm>
            <a:custGeom>
              <a:avLst/>
              <a:gdLst/>
              <a:ahLst/>
              <a:cxnLst/>
              <a:rect l="l" t="t" r="r" b="b"/>
              <a:pathLst>
                <a:path w="4249420" h="2385060">
                  <a:moveTo>
                    <a:pt x="0" y="238506"/>
                  </a:moveTo>
                  <a:lnTo>
                    <a:pt x="4846" y="190445"/>
                  </a:lnTo>
                  <a:lnTo>
                    <a:pt x="18746" y="145678"/>
                  </a:lnTo>
                  <a:lnTo>
                    <a:pt x="40739" y="105165"/>
                  </a:lnTo>
                  <a:lnTo>
                    <a:pt x="69865" y="69865"/>
                  </a:lnTo>
                  <a:lnTo>
                    <a:pt x="105165" y="40739"/>
                  </a:lnTo>
                  <a:lnTo>
                    <a:pt x="145678" y="18746"/>
                  </a:lnTo>
                  <a:lnTo>
                    <a:pt x="190445" y="4846"/>
                  </a:lnTo>
                  <a:lnTo>
                    <a:pt x="238506" y="0"/>
                  </a:lnTo>
                  <a:lnTo>
                    <a:pt x="4010405" y="0"/>
                  </a:lnTo>
                  <a:lnTo>
                    <a:pt x="4058466" y="4846"/>
                  </a:lnTo>
                  <a:lnTo>
                    <a:pt x="4103233" y="18746"/>
                  </a:lnTo>
                  <a:lnTo>
                    <a:pt x="4143746" y="40739"/>
                  </a:lnTo>
                  <a:lnTo>
                    <a:pt x="4179046" y="69865"/>
                  </a:lnTo>
                  <a:lnTo>
                    <a:pt x="4208172" y="105165"/>
                  </a:lnTo>
                  <a:lnTo>
                    <a:pt x="4230165" y="145678"/>
                  </a:lnTo>
                  <a:lnTo>
                    <a:pt x="4244065" y="190445"/>
                  </a:lnTo>
                  <a:lnTo>
                    <a:pt x="4248911" y="238506"/>
                  </a:lnTo>
                  <a:lnTo>
                    <a:pt x="4248911" y="2146554"/>
                  </a:lnTo>
                  <a:lnTo>
                    <a:pt x="4244065" y="2194621"/>
                  </a:lnTo>
                  <a:lnTo>
                    <a:pt x="4230165" y="2239391"/>
                  </a:lnTo>
                  <a:lnTo>
                    <a:pt x="4208172" y="2279905"/>
                  </a:lnTo>
                  <a:lnTo>
                    <a:pt x="4179046" y="2315203"/>
                  </a:lnTo>
                  <a:lnTo>
                    <a:pt x="4143746" y="2344327"/>
                  </a:lnTo>
                  <a:lnTo>
                    <a:pt x="4103233" y="2366317"/>
                  </a:lnTo>
                  <a:lnTo>
                    <a:pt x="4058466" y="2380214"/>
                  </a:lnTo>
                  <a:lnTo>
                    <a:pt x="4010405" y="2385060"/>
                  </a:lnTo>
                  <a:lnTo>
                    <a:pt x="238506" y="2385060"/>
                  </a:lnTo>
                  <a:lnTo>
                    <a:pt x="190445" y="2380214"/>
                  </a:lnTo>
                  <a:lnTo>
                    <a:pt x="145678" y="2366317"/>
                  </a:lnTo>
                  <a:lnTo>
                    <a:pt x="105165" y="2344327"/>
                  </a:lnTo>
                  <a:lnTo>
                    <a:pt x="69865" y="2315203"/>
                  </a:lnTo>
                  <a:lnTo>
                    <a:pt x="40739" y="2279905"/>
                  </a:lnTo>
                  <a:lnTo>
                    <a:pt x="18746" y="2239391"/>
                  </a:lnTo>
                  <a:lnTo>
                    <a:pt x="4846" y="2194621"/>
                  </a:lnTo>
                  <a:lnTo>
                    <a:pt x="0" y="2146554"/>
                  </a:lnTo>
                  <a:lnTo>
                    <a:pt x="0" y="238506"/>
                  </a:lnTo>
                  <a:close/>
                </a:path>
              </a:pathLst>
            </a:custGeom>
            <a:ln w="15875">
              <a:solidFill>
                <a:srgbClr val="051C28"/>
              </a:solidFill>
            </a:ln>
          </p:spPr>
          <p:txBody>
            <a:bodyPr wrap="square" lIns="0" tIns="0" rIns="0" bIns="0" rtlCol="0"/>
            <a:lstStyle/>
            <a:p>
              <a:endParaRPr/>
            </a:p>
          </p:txBody>
        </p:sp>
      </p:grpSp>
      <p:sp>
        <p:nvSpPr>
          <p:cNvPr id="3" name="Rettangolo 2"/>
          <p:cNvSpPr/>
          <p:nvPr/>
        </p:nvSpPr>
        <p:spPr>
          <a:xfrm>
            <a:off x="1680758" y="4029906"/>
            <a:ext cx="5899877" cy="2231380"/>
          </a:xfrm>
          <a:prstGeom prst="rect">
            <a:avLst/>
          </a:prstGeom>
        </p:spPr>
        <p:txBody>
          <a:bodyPr wrap="square">
            <a:spAutoFit/>
          </a:bodyPr>
          <a:lstStyle/>
          <a:p>
            <a:pPr marL="12700">
              <a:lnSpc>
                <a:spcPct val="100000"/>
              </a:lnSpc>
              <a:spcBef>
                <a:spcPts val="585"/>
              </a:spcBef>
            </a:pPr>
            <a:r>
              <a:rPr lang="it-IT" dirty="0">
                <a:solidFill>
                  <a:schemeClr val="bg1"/>
                </a:solidFill>
                <a:latin typeface="Times New Roman" panose="02020603050405020304" pitchFamily="18" charset="0"/>
                <a:cs typeface="Times New Roman" panose="02020603050405020304" pitchFamily="18" charset="0"/>
              </a:rPr>
              <a:t>-</a:t>
            </a:r>
            <a:r>
              <a:rPr lang="it-IT" spc="-15"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visura</a:t>
            </a:r>
            <a:r>
              <a:rPr lang="it-IT" sz="1600" b="1" spc="-10" dirty="0">
                <a:solidFill>
                  <a:schemeClr val="bg1"/>
                </a:solidFill>
                <a:latin typeface="Times New Roman" panose="02020603050405020304" pitchFamily="18" charset="0"/>
                <a:cs typeface="Times New Roman" panose="02020603050405020304" pitchFamily="18" charset="0"/>
              </a:rPr>
              <a:t> </a:t>
            </a:r>
            <a:r>
              <a:rPr lang="it-IT" sz="1600" b="1" dirty="0">
                <a:solidFill>
                  <a:schemeClr val="bg1"/>
                </a:solidFill>
                <a:latin typeface="Times New Roman" panose="02020603050405020304" pitchFamily="18" charset="0"/>
                <a:cs typeface="Times New Roman" panose="02020603050405020304" pitchFamily="18" charset="0"/>
              </a:rPr>
              <a:t>del</a:t>
            </a:r>
            <a:r>
              <a:rPr lang="it-IT" sz="1600" b="1" spc="-20" dirty="0">
                <a:solidFill>
                  <a:schemeClr val="bg1"/>
                </a:solidFill>
                <a:latin typeface="Times New Roman" panose="02020603050405020304" pitchFamily="18" charset="0"/>
                <a:cs typeface="Times New Roman" panose="02020603050405020304" pitchFamily="18" charset="0"/>
              </a:rPr>
              <a:t> </a:t>
            </a:r>
            <a:r>
              <a:rPr lang="it-IT" sz="1600" b="1" dirty="0">
                <a:solidFill>
                  <a:schemeClr val="bg1"/>
                </a:solidFill>
                <a:latin typeface="Times New Roman" panose="02020603050405020304" pitchFamily="18" charset="0"/>
                <a:cs typeface="Times New Roman" panose="02020603050405020304" pitchFamily="18" charset="0"/>
              </a:rPr>
              <a:t>registro</a:t>
            </a:r>
            <a:r>
              <a:rPr lang="it-IT" sz="1600" b="1" spc="-10" dirty="0">
                <a:solidFill>
                  <a:schemeClr val="bg1"/>
                </a:solidFill>
                <a:latin typeface="Times New Roman" panose="02020603050405020304" pitchFamily="18" charset="0"/>
                <a:cs typeface="Times New Roman" panose="02020603050405020304" pitchFamily="18" charset="0"/>
              </a:rPr>
              <a:t> </a:t>
            </a:r>
            <a:r>
              <a:rPr lang="it-IT" sz="1600" b="1" dirty="0">
                <a:solidFill>
                  <a:schemeClr val="bg1"/>
                </a:solidFill>
                <a:latin typeface="Times New Roman" panose="02020603050405020304" pitchFamily="18" charset="0"/>
                <a:cs typeface="Times New Roman" panose="02020603050405020304" pitchFamily="18" charset="0"/>
              </a:rPr>
              <a:t>delle</a:t>
            </a:r>
            <a:r>
              <a:rPr lang="it-IT" sz="1600" b="1" spc="-40" dirty="0">
                <a:solidFill>
                  <a:schemeClr val="bg1"/>
                </a:solidFill>
                <a:latin typeface="Times New Roman" panose="02020603050405020304" pitchFamily="18" charset="0"/>
                <a:cs typeface="Times New Roman" panose="02020603050405020304" pitchFamily="18" charset="0"/>
              </a:rPr>
              <a:t> </a:t>
            </a:r>
            <a:r>
              <a:rPr lang="it-IT" sz="1600" b="1" dirty="0">
                <a:solidFill>
                  <a:schemeClr val="bg1"/>
                </a:solidFill>
                <a:latin typeface="Times New Roman" panose="02020603050405020304" pitchFamily="18" charset="0"/>
                <a:cs typeface="Times New Roman" panose="02020603050405020304" pitchFamily="18" charset="0"/>
              </a:rPr>
              <a:t>imprese</a:t>
            </a:r>
            <a:endParaRPr lang="it-IT" sz="1600" dirty="0">
              <a:solidFill>
                <a:schemeClr val="bg1"/>
              </a:solidFill>
              <a:latin typeface="Times New Roman" panose="02020603050405020304" pitchFamily="18" charset="0"/>
              <a:cs typeface="Times New Roman" panose="02020603050405020304" pitchFamily="18" charset="0"/>
            </a:endParaRPr>
          </a:p>
          <a:p>
            <a:pPr marL="114300" indent="-102235">
              <a:lnSpc>
                <a:spcPct val="100000"/>
              </a:lnSpc>
              <a:spcBef>
                <a:spcPts val="495"/>
              </a:spcBef>
              <a:buChar char="-"/>
              <a:tabLst>
                <a:tab pos="114935" algn="l"/>
              </a:tabLst>
            </a:pPr>
            <a:r>
              <a:rPr lang="it-IT" sz="1600" b="1" spc="-5" dirty="0">
                <a:solidFill>
                  <a:schemeClr val="bg1"/>
                </a:solidFill>
                <a:latin typeface="Times New Roman" panose="02020603050405020304" pitchFamily="18" charset="0"/>
                <a:cs typeface="Times New Roman" panose="02020603050405020304" pitchFamily="18" charset="0"/>
              </a:rPr>
              <a:t>certificato</a:t>
            </a:r>
            <a:r>
              <a:rPr lang="it-IT" sz="1600" b="1" spc="25" dirty="0">
                <a:solidFill>
                  <a:schemeClr val="bg1"/>
                </a:solidFill>
                <a:latin typeface="Times New Roman" panose="02020603050405020304" pitchFamily="18" charset="0"/>
                <a:cs typeface="Times New Roman" panose="02020603050405020304" pitchFamily="18" charset="0"/>
              </a:rPr>
              <a:t> </a:t>
            </a:r>
            <a:r>
              <a:rPr lang="it-IT" sz="1600" b="1" dirty="0">
                <a:solidFill>
                  <a:schemeClr val="bg1"/>
                </a:solidFill>
                <a:latin typeface="Times New Roman" panose="02020603050405020304" pitchFamily="18" charset="0"/>
                <a:cs typeface="Times New Roman" panose="02020603050405020304" pitchFamily="18" charset="0"/>
              </a:rPr>
              <a:t>del </a:t>
            </a:r>
            <a:r>
              <a:rPr lang="it-IT" sz="1600" b="1" spc="-5" dirty="0">
                <a:solidFill>
                  <a:schemeClr val="bg1"/>
                </a:solidFill>
                <a:latin typeface="Times New Roman" panose="02020603050405020304" pitchFamily="18" charset="0"/>
                <a:cs typeface="Times New Roman" panose="02020603050405020304" pitchFamily="18" charset="0"/>
              </a:rPr>
              <a:t>casellario</a:t>
            </a:r>
            <a:r>
              <a:rPr lang="it-IT" sz="1600" b="1" spc="-10"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giudiziale</a:t>
            </a:r>
            <a:r>
              <a:rPr lang="it-IT" sz="1600" b="1" spc="5"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integrale</a:t>
            </a:r>
            <a:endParaRPr lang="it-IT" sz="1600" dirty="0">
              <a:solidFill>
                <a:schemeClr val="bg1"/>
              </a:solidFill>
              <a:latin typeface="Times New Roman" panose="02020603050405020304" pitchFamily="18" charset="0"/>
              <a:cs typeface="Times New Roman" panose="02020603050405020304" pitchFamily="18" charset="0"/>
            </a:endParaRPr>
          </a:p>
          <a:p>
            <a:pPr marL="114300" indent="-102235">
              <a:lnSpc>
                <a:spcPct val="100000"/>
              </a:lnSpc>
              <a:spcBef>
                <a:spcPts val="480"/>
              </a:spcBef>
              <a:buChar char="-"/>
              <a:tabLst>
                <a:tab pos="114935" algn="l"/>
              </a:tabLst>
            </a:pPr>
            <a:r>
              <a:rPr lang="it-IT" sz="1600" b="1" spc="-10" dirty="0">
                <a:solidFill>
                  <a:schemeClr val="bg1"/>
                </a:solidFill>
                <a:latin typeface="Times New Roman" panose="02020603050405020304" pitchFamily="18" charset="0"/>
                <a:cs typeface="Times New Roman" panose="02020603050405020304" pitchFamily="18" charset="0"/>
              </a:rPr>
              <a:t>l’anagrafe </a:t>
            </a:r>
            <a:r>
              <a:rPr lang="it-IT" sz="1600" b="1" dirty="0">
                <a:solidFill>
                  <a:schemeClr val="bg1"/>
                </a:solidFill>
                <a:latin typeface="Times New Roman" panose="02020603050405020304" pitchFamily="18" charset="0"/>
                <a:cs typeface="Times New Roman" panose="02020603050405020304" pitchFamily="18" charset="0"/>
              </a:rPr>
              <a:t>delle</a:t>
            </a:r>
            <a:r>
              <a:rPr lang="it-IT" sz="1600" b="1" spc="-10"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sanzioni</a:t>
            </a:r>
            <a:r>
              <a:rPr lang="it-IT" sz="1600" b="1" spc="20"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amministrative</a:t>
            </a:r>
            <a:endParaRPr lang="it-IT" sz="1600" dirty="0">
              <a:solidFill>
                <a:schemeClr val="bg1"/>
              </a:solidFill>
              <a:latin typeface="Times New Roman" panose="02020603050405020304" pitchFamily="18" charset="0"/>
              <a:cs typeface="Times New Roman" panose="02020603050405020304" pitchFamily="18" charset="0"/>
            </a:endParaRPr>
          </a:p>
          <a:p>
            <a:pPr marL="106680" indent="-94615">
              <a:lnSpc>
                <a:spcPct val="100000"/>
              </a:lnSpc>
              <a:spcBef>
                <a:spcPts val="495"/>
              </a:spcBef>
              <a:buChar char="-"/>
              <a:tabLst>
                <a:tab pos="107314" algn="l"/>
              </a:tabLst>
            </a:pPr>
            <a:r>
              <a:rPr lang="it-IT" sz="1600" b="1" spc="-5" dirty="0">
                <a:solidFill>
                  <a:schemeClr val="bg1"/>
                </a:solidFill>
                <a:latin typeface="Times New Roman" panose="02020603050405020304" pitchFamily="18" charset="0"/>
                <a:cs typeface="Times New Roman" panose="02020603050405020304" pitchFamily="18" charset="0"/>
              </a:rPr>
              <a:t>c</a:t>
            </a:r>
            <a:r>
              <a:rPr lang="it-IT" sz="1600" b="1" spc="-10">
                <a:solidFill>
                  <a:schemeClr val="bg1"/>
                </a:solidFill>
                <a:latin typeface="Times New Roman" panose="02020603050405020304" pitchFamily="18" charset="0"/>
                <a:cs typeface="Times New Roman" panose="02020603050405020304" pitchFamily="18" charset="0"/>
              </a:rPr>
              <a:t>a</a:t>
            </a:r>
            <a:r>
              <a:rPr lang="it-IT" sz="1600" b="1">
                <a:solidFill>
                  <a:schemeClr val="bg1"/>
                </a:solidFill>
                <a:latin typeface="Times New Roman" panose="02020603050405020304" pitchFamily="18" charset="0"/>
                <a:cs typeface="Times New Roman" panose="02020603050405020304" pitchFamily="18" charset="0"/>
              </a:rPr>
              <a:t>sellario</a:t>
            </a:r>
            <a:r>
              <a:rPr lang="it-IT" sz="1600" b="1" spc="-65">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AN</a:t>
            </a:r>
            <a:r>
              <a:rPr lang="it-IT" sz="1600" b="1" spc="-20" dirty="0">
                <a:solidFill>
                  <a:schemeClr val="bg1"/>
                </a:solidFill>
                <a:latin typeface="Times New Roman" panose="02020603050405020304" pitchFamily="18" charset="0"/>
                <a:cs typeface="Times New Roman" panose="02020603050405020304" pitchFamily="18" charset="0"/>
              </a:rPr>
              <a:t>A</a:t>
            </a:r>
            <a:r>
              <a:rPr lang="it-IT" sz="1600" b="1" spc="-5" dirty="0">
                <a:solidFill>
                  <a:schemeClr val="bg1"/>
                </a:solidFill>
                <a:latin typeface="Times New Roman" panose="02020603050405020304" pitchFamily="18" charset="0"/>
                <a:cs typeface="Times New Roman" panose="02020603050405020304" pitchFamily="18" charset="0"/>
              </a:rPr>
              <a:t>C</a:t>
            </a:r>
            <a:endParaRPr lang="it-IT" sz="1600" dirty="0">
              <a:solidFill>
                <a:schemeClr val="bg1"/>
              </a:solidFill>
              <a:latin typeface="Times New Roman" panose="02020603050405020304" pitchFamily="18" charset="0"/>
              <a:cs typeface="Times New Roman" panose="02020603050405020304" pitchFamily="18" charset="0"/>
            </a:endParaRPr>
          </a:p>
          <a:p>
            <a:pPr marL="114300" indent="-102235">
              <a:lnSpc>
                <a:spcPct val="100000"/>
              </a:lnSpc>
              <a:spcBef>
                <a:spcPts val="490"/>
              </a:spcBef>
              <a:buChar char="-"/>
              <a:tabLst>
                <a:tab pos="114935" algn="l"/>
              </a:tabLst>
            </a:pPr>
            <a:r>
              <a:rPr lang="it-IT" sz="1600" b="1" dirty="0">
                <a:solidFill>
                  <a:schemeClr val="bg1"/>
                </a:solidFill>
                <a:latin typeface="Times New Roman" panose="02020603050405020304" pitchFamily="18" charset="0"/>
                <a:cs typeface="Times New Roman" panose="02020603050405020304" pitchFamily="18" charset="0"/>
              </a:rPr>
              <a:t>la</a:t>
            </a:r>
            <a:r>
              <a:rPr lang="it-IT" sz="1600" b="1" spc="-5" dirty="0">
                <a:solidFill>
                  <a:schemeClr val="bg1"/>
                </a:solidFill>
                <a:latin typeface="Times New Roman" panose="02020603050405020304" pitchFamily="18" charset="0"/>
                <a:cs typeface="Times New Roman" panose="02020603050405020304" pitchFamily="18" charset="0"/>
              </a:rPr>
              <a:t> comunicazione</a:t>
            </a:r>
            <a:r>
              <a:rPr lang="it-IT" sz="1600" b="1" spc="15" dirty="0">
                <a:solidFill>
                  <a:schemeClr val="bg1"/>
                </a:solidFill>
                <a:latin typeface="Times New Roman" panose="02020603050405020304" pitchFamily="18" charset="0"/>
                <a:cs typeface="Times New Roman" panose="02020603050405020304" pitchFamily="18" charset="0"/>
              </a:rPr>
              <a:t> </a:t>
            </a:r>
            <a:r>
              <a:rPr lang="it-IT" sz="1600" b="1" dirty="0">
                <a:solidFill>
                  <a:schemeClr val="bg1"/>
                </a:solidFill>
                <a:latin typeface="Times New Roman" panose="02020603050405020304" pitchFamily="18" charset="0"/>
                <a:cs typeface="Times New Roman" panose="02020603050405020304" pitchFamily="18" charset="0"/>
              </a:rPr>
              <a:t>di</a:t>
            </a:r>
            <a:r>
              <a:rPr lang="it-IT" sz="1600" b="1" spc="-15"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regolarità</a:t>
            </a:r>
            <a:r>
              <a:rPr lang="it-IT" sz="1600" b="1"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fiscale</a:t>
            </a:r>
            <a:endParaRPr lang="it-IT" sz="1600" dirty="0">
              <a:solidFill>
                <a:schemeClr val="bg1"/>
              </a:solidFill>
              <a:latin typeface="Times New Roman" panose="02020603050405020304" pitchFamily="18" charset="0"/>
              <a:cs typeface="Times New Roman" panose="02020603050405020304" pitchFamily="18" charset="0"/>
            </a:endParaRPr>
          </a:p>
          <a:p>
            <a:pPr marL="114300" indent="-102235">
              <a:lnSpc>
                <a:spcPct val="100000"/>
              </a:lnSpc>
              <a:spcBef>
                <a:spcPts val="495"/>
              </a:spcBef>
              <a:buChar char="-"/>
              <a:tabLst>
                <a:tab pos="114935" algn="l"/>
              </a:tabLst>
            </a:pPr>
            <a:r>
              <a:rPr lang="it-IT" sz="1600" b="1" dirty="0">
                <a:solidFill>
                  <a:schemeClr val="bg1"/>
                </a:solidFill>
                <a:latin typeface="Times New Roman" panose="02020603050405020304" pitchFamily="18" charset="0"/>
                <a:cs typeface="Times New Roman" panose="02020603050405020304" pitchFamily="18" charset="0"/>
              </a:rPr>
              <a:t>la</a:t>
            </a:r>
            <a:r>
              <a:rPr lang="it-IT" sz="1600" b="1" spc="-25"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comunicazione</a:t>
            </a:r>
            <a:r>
              <a:rPr lang="it-IT" sz="1600" b="1" spc="-65" dirty="0">
                <a:solidFill>
                  <a:schemeClr val="bg1"/>
                </a:solidFill>
                <a:latin typeface="Times New Roman" panose="02020603050405020304" pitchFamily="18" charset="0"/>
                <a:cs typeface="Times New Roman" panose="02020603050405020304" pitchFamily="18" charset="0"/>
              </a:rPr>
              <a:t> </a:t>
            </a:r>
            <a:r>
              <a:rPr lang="it-IT" sz="1600" b="1" spc="-5" dirty="0">
                <a:solidFill>
                  <a:schemeClr val="bg1"/>
                </a:solidFill>
                <a:latin typeface="Times New Roman" panose="02020603050405020304" pitchFamily="18" charset="0"/>
                <a:cs typeface="Times New Roman" panose="02020603050405020304" pitchFamily="18" charset="0"/>
              </a:rPr>
              <a:t>Antimafia</a:t>
            </a:r>
            <a:endParaRPr lang="it-IT" sz="1600" dirty="0">
              <a:solidFill>
                <a:schemeClr val="bg1"/>
              </a:solidFill>
              <a:latin typeface="Times New Roman" panose="02020603050405020304" pitchFamily="18" charset="0"/>
              <a:cs typeface="Times New Roman" panose="02020603050405020304" pitchFamily="18" charset="0"/>
            </a:endParaRPr>
          </a:p>
          <a:p>
            <a:pPr marL="114300" indent="-102235">
              <a:lnSpc>
                <a:spcPct val="100000"/>
              </a:lnSpc>
              <a:spcBef>
                <a:spcPts val="480"/>
              </a:spcBef>
              <a:buChar char="-"/>
              <a:tabLst>
                <a:tab pos="114935" algn="l"/>
              </a:tabLst>
            </a:pPr>
            <a:r>
              <a:rPr lang="it-IT" sz="1600" b="1" spc="-5" dirty="0">
                <a:solidFill>
                  <a:schemeClr val="bg1"/>
                </a:solidFill>
                <a:latin typeface="Times New Roman" panose="02020603050405020304" pitchFamily="18" charset="0"/>
                <a:cs typeface="Times New Roman" panose="02020603050405020304" pitchFamily="18" charset="0"/>
              </a:rPr>
              <a:t>regolarità contributiva</a:t>
            </a:r>
            <a:r>
              <a:rPr lang="it-IT" sz="1600" b="1" spc="20" dirty="0">
                <a:solidFill>
                  <a:schemeClr val="bg1"/>
                </a:solidFill>
                <a:latin typeface="Times New Roman" panose="02020603050405020304" pitchFamily="18" charset="0"/>
                <a:cs typeface="Times New Roman" panose="02020603050405020304" pitchFamily="18" charset="0"/>
              </a:rPr>
              <a:t> </a:t>
            </a:r>
            <a:endParaRPr lang="it-IT" sz="1600" dirty="0">
              <a:latin typeface="Times New Roman" panose="02020603050405020304" pitchFamily="18" charset="0"/>
              <a:cs typeface="Times New Roman" panose="02020603050405020304" pitchFamily="18" charset="0"/>
            </a:endParaRPr>
          </a:p>
        </p:txBody>
      </p:sp>
      <p:sp>
        <p:nvSpPr>
          <p:cNvPr id="12" name="object 5"/>
          <p:cNvSpPr/>
          <p:nvPr/>
        </p:nvSpPr>
        <p:spPr>
          <a:xfrm>
            <a:off x="6522630" y="3352800"/>
            <a:ext cx="5288369" cy="3157786"/>
          </a:xfrm>
          <a:custGeom>
            <a:avLst/>
            <a:gdLst/>
            <a:ahLst/>
            <a:cxnLst/>
            <a:rect l="l" t="t" r="r" b="b"/>
            <a:pathLst>
              <a:path w="4798060" h="3671570">
                <a:moveTo>
                  <a:pt x="4430395" y="0"/>
                </a:moveTo>
                <a:lnTo>
                  <a:pt x="367156" y="0"/>
                </a:lnTo>
                <a:lnTo>
                  <a:pt x="321092" y="2859"/>
                </a:lnTo>
                <a:lnTo>
                  <a:pt x="276738" y="11210"/>
                </a:lnTo>
                <a:lnTo>
                  <a:pt x="234438" y="24708"/>
                </a:lnTo>
                <a:lnTo>
                  <a:pt x="194535" y="43009"/>
                </a:lnTo>
                <a:lnTo>
                  <a:pt x="157373" y="65770"/>
                </a:lnTo>
                <a:lnTo>
                  <a:pt x="123295" y="92646"/>
                </a:lnTo>
                <a:lnTo>
                  <a:pt x="92646" y="123295"/>
                </a:lnTo>
                <a:lnTo>
                  <a:pt x="65770" y="157373"/>
                </a:lnTo>
                <a:lnTo>
                  <a:pt x="43009" y="194535"/>
                </a:lnTo>
                <a:lnTo>
                  <a:pt x="24708" y="234438"/>
                </a:lnTo>
                <a:lnTo>
                  <a:pt x="11210" y="276738"/>
                </a:lnTo>
                <a:lnTo>
                  <a:pt x="2859" y="321092"/>
                </a:lnTo>
                <a:lnTo>
                  <a:pt x="0" y="367156"/>
                </a:lnTo>
                <a:lnTo>
                  <a:pt x="0" y="3304184"/>
                </a:lnTo>
                <a:lnTo>
                  <a:pt x="2859" y="3350235"/>
                </a:lnTo>
                <a:lnTo>
                  <a:pt x="11210" y="3394579"/>
                </a:lnTo>
                <a:lnTo>
                  <a:pt x="24708" y="3436873"/>
                </a:lnTo>
                <a:lnTo>
                  <a:pt x="43009" y="3476772"/>
                </a:lnTo>
                <a:lnTo>
                  <a:pt x="65770" y="3513932"/>
                </a:lnTo>
                <a:lnTo>
                  <a:pt x="92646" y="3548008"/>
                </a:lnTo>
                <a:lnTo>
                  <a:pt x="123295" y="3578658"/>
                </a:lnTo>
                <a:lnTo>
                  <a:pt x="157373" y="3605536"/>
                </a:lnTo>
                <a:lnTo>
                  <a:pt x="194535" y="3628299"/>
                </a:lnTo>
                <a:lnTo>
                  <a:pt x="234438" y="3646603"/>
                </a:lnTo>
                <a:lnTo>
                  <a:pt x="276738" y="3660103"/>
                </a:lnTo>
                <a:lnTo>
                  <a:pt x="321092" y="3668455"/>
                </a:lnTo>
                <a:lnTo>
                  <a:pt x="367156" y="3671316"/>
                </a:lnTo>
                <a:lnTo>
                  <a:pt x="4430395" y="3671316"/>
                </a:lnTo>
                <a:lnTo>
                  <a:pt x="4476459" y="3668455"/>
                </a:lnTo>
                <a:lnTo>
                  <a:pt x="4520813" y="3660103"/>
                </a:lnTo>
                <a:lnTo>
                  <a:pt x="4563113" y="3646603"/>
                </a:lnTo>
                <a:lnTo>
                  <a:pt x="4603016" y="3628299"/>
                </a:lnTo>
                <a:lnTo>
                  <a:pt x="4640178" y="3605536"/>
                </a:lnTo>
                <a:lnTo>
                  <a:pt x="4674256" y="3578658"/>
                </a:lnTo>
                <a:lnTo>
                  <a:pt x="4704905" y="3548008"/>
                </a:lnTo>
                <a:lnTo>
                  <a:pt x="4731781" y="3513932"/>
                </a:lnTo>
                <a:lnTo>
                  <a:pt x="4754542" y="3476772"/>
                </a:lnTo>
                <a:lnTo>
                  <a:pt x="4772843" y="3436873"/>
                </a:lnTo>
                <a:lnTo>
                  <a:pt x="4786341" y="3394579"/>
                </a:lnTo>
                <a:lnTo>
                  <a:pt x="4794692" y="3350235"/>
                </a:lnTo>
                <a:lnTo>
                  <a:pt x="4797552" y="3304184"/>
                </a:lnTo>
                <a:lnTo>
                  <a:pt x="4797552" y="367156"/>
                </a:lnTo>
                <a:lnTo>
                  <a:pt x="4794692" y="321092"/>
                </a:lnTo>
                <a:lnTo>
                  <a:pt x="4786341" y="276738"/>
                </a:lnTo>
                <a:lnTo>
                  <a:pt x="4772843" y="234438"/>
                </a:lnTo>
                <a:lnTo>
                  <a:pt x="4754542" y="194535"/>
                </a:lnTo>
                <a:lnTo>
                  <a:pt x="4731781" y="157373"/>
                </a:lnTo>
                <a:lnTo>
                  <a:pt x="4704905" y="123295"/>
                </a:lnTo>
                <a:lnTo>
                  <a:pt x="4674256" y="92646"/>
                </a:lnTo>
                <a:lnTo>
                  <a:pt x="4640178" y="65770"/>
                </a:lnTo>
                <a:lnTo>
                  <a:pt x="4603016" y="43009"/>
                </a:lnTo>
                <a:lnTo>
                  <a:pt x="4563113" y="24708"/>
                </a:lnTo>
                <a:lnTo>
                  <a:pt x="4520813" y="11210"/>
                </a:lnTo>
                <a:lnTo>
                  <a:pt x="4476459" y="2859"/>
                </a:lnTo>
                <a:lnTo>
                  <a:pt x="4430395" y="0"/>
                </a:lnTo>
                <a:close/>
              </a:path>
            </a:pathLst>
          </a:cu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lIns="0" tIns="0" rIns="0" bIns="0" rtlCol="0"/>
          <a:lstStyle/>
          <a:p>
            <a:pPr marL="12700" marR="5080" lvl="0" indent="-635" algn="ctr">
              <a:lnSpc>
                <a:spcPct val="91600"/>
              </a:lnSpc>
              <a:spcBef>
                <a:spcPts val="315"/>
              </a:spcBef>
            </a:pPr>
            <a:r>
              <a:rPr lang="it-IT" sz="2000" spc="-5" dirty="0">
                <a:solidFill>
                  <a:schemeClr val="tx2"/>
                </a:solidFill>
                <a:latin typeface="Times New Roman" panose="02020603050405020304" pitchFamily="18" charset="0"/>
                <a:cs typeface="Times New Roman" panose="02020603050405020304" pitchFamily="18" charset="0"/>
              </a:rPr>
              <a:t>Comprova dei requisiti di carattere  tecnico-organizzativo ed economico-finanziario</a:t>
            </a:r>
          </a:p>
        </p:txBody>
      </p:sp>
      <p:grpSp>
        <p:nvGrpSpPr>
          <p:cNvPr id="16" name="object 7"/>
          <p:cNvGrpSpPr/>
          <p:nvPr/>
        </p:nvGrpSpPr>
        <p:grpSpPr>
          <a:xfrm>
            <a:off x="6761008" y="3958295"/>
            <a:ext cx="4821392" cy="2302991"/>
            <a:chOff x="1525206" y="3879786"/>
            <a:chExt cx="4265295" cy="2400935"/>
          </a:xfrm>
        </p:grpSpPr>
        <p:sp>
          <p:nvSpPr>
            <p:cNvPr id="17" name="object 8"/>
            <p:cNvSpPr/>
            <p:nvPr/>
          </p:nvSpPr>
          <p:spPr>
            <a:xfrm>
              <a:off x="1533144" y="3887723"/>
              <a:ext cx="4249420" cy="2385060"/>
            </a:xfrm>
            <a:custGeom>
              <a:avLst/>
              <a:gdLst/>
              <a:ahLst/>
              <a:cxnLst/>
              <a:rect l="l" t="t" r="r" b="b"/>
              <a:pathLst>
                <a:path w="4249420" h="2385060">
                  <a:moveTo>
                    <a:pt x="4010405" y="0"/>
                  </a:moveTo>
                  <a:lnTo>
                    <a:pt x="238506" y="0"/>
                  </a:lnTo>
                  <a:lnTo>
                    <a:pt x="190445" y="4846"/>
                  </a:lnTo>
                  <a:lnTo>
                    <a:pt x="145678" y="18746"/>
                  </a:lnTo>
                  <a:lnTo>
                    <a:pt x="105165" y="40739"/>
                  </a:lnTo>
                  <a:lnTo>
                    <a:pt x="69865" y="69865"/>
                  </a:lnTo>
                  <a:lnTo>
                    <a:pt x="40739" y="105165"/>
                  </a:lnTo>
                  <a:lnTo>
                    <a:pt x="18746" y="145678"/>
                  </a:lnTo>
                  <a:lnTo>
                    <a:pt x="4846" y="190445"/>
                  </a:lnTo>
                  <a:lnTo>
                    <a:pt x="0" y="238506"/>
                  </a:lnTo>
                  <a:lnTo>
                    <a:pt x="0" y="2146554"/>
                  </a:lnTo>
                  <a:lnTo>
                    <a:pt x="4846" y="2194621"/>
                  </a:lnTo>
                  <a:lnTo>
                    <a:pt x="18746" y="2239391"/>
                  </a:lnTo>
                  <a:lnTo>
                    <a:pt x="40739" y="2279905"/>
                  </a:lnTo>
                  <a:lnTo>
                    <a:pt x="69865" y="2315203"/>
                  </a:lnTo>
                  <a:lnTo>
                    <a:pt x="105165" y="2344327"/>
                  </a:lnTo>
                  <a:lnTo>
                    <a:pt x="145678" y="2366317"/>
                  </a:lnTo>
                  <a:lnTo>
                    <a:pt x="190445" y="2380214"/>
                  </a:lnTo>
                  <a:lnTo>
                    <a:pt x="238506" y="2385060"/>
                  </a:lnTo>
                  <a:lnTo>
                    <a:pt x="4010405" y="2385060"/>
                  </a:lnTo>
                  <a:lnTo>
                    <a:pt x="4058466" y="2380214"/>
                  </a:lnTo>
                  <a:lnTo>
                    <a:pt x="4103233" y="2366317"/>
                  </a:lnTo>
                  <a:lnTo>
                    <a:pt x="4143746" y="2344327"/>
                  </a:lnTo>
                  <a:lnTo>
                    <a:pt x="4179046" y="2315203"/>
                  </a:lnTo>
                  <a:lnTo>
                    <a:pt x="4208172" y="2279905"/>
                  </a:lnTo>
                  <a:lnTo>
                    <a:pt x="4230165" y="2239391"/>
                  </a:lnTo>
                  <a:lnTo>
                    <a:pt x="4244065" y="2194621"/>
                  </a:lnTo>
                  <a:lnTo>
                    <a:pt x="4248911" y="2146554"/>
                  </a:lnTo>
                  <a:lnTo>
                    <a:pt x="4248911" y="238506"/>
                  </a:lnTo>
                  <a:lnTo>
                    <a:pt x="4244065" y="190445"/>
                  </a:lnTo>
                  <a:lnTo>
                    <a:pt x="4230165" y="145678"/>
                  </a:lnTo>
                  <a:lnTo>
                    <a:pt x="4208172" y="105165"/>
                  </a:lnTo>
                  <a:lnTo>
                    <a:pt x="4179046" y="69865"/>
                  </a:lnTo>
                  <a:lnTo>
                    <a:pt x="4143746" y="40739"/>
                  </a:lnTo>
                  <a:lnTo>
                    <a:pt x="4103233" y="18746"/>
                  </a:lnTo>
                  <a:lnTo>
                    <a:pt x="4058466" y="4846"/>
                  </a:lnTo>
                  <a:lnTo>
                    <a:pt x="4010405" y="0"/>
                  </a:lnTo>
                  <a:close/>
                </a:path>
              </a:pathLst>
            </a:custGeom>
            <a:solidFill>
              <a:srgbClr val="0E6EC5"/>
            </a:solidFill>
          </p:spPr>
          <p:txBody>
            <a:bodyPr wrap="square" lIns="0" tIns="0" rIns="0" bIns="0" rtlCol="0"/>
            <a:lstStyle/>
            <a:p>
              <a:endParaRPr/>
            </a:p>
          </p:txBody>
        </p:sp>
        <p:sp>
          <p:nvSpPr>
            <p:cNvPr id="18" name="object 9"/>
            <p:cNvSpPr/>
            <p:nvPr/>
          </p:nvSpPr>
          <p:spPr>
            <a:xfrm>
              <a:off x="1533144" y="3887723"/>
              <a:ext cx="4249420" cy="2385060"/>
            </a:xfrm>
            <a:custGeom>
              <a:avLst/>
              <a:gdLst/>
              <a:ahLst/>
              <a:cxnLst/>
              <a:rect l="l" t="t" r="r" b="b"/>
              <a:pathLst>
                <a:path w="4249420" h="2385060">
                  <a:moveTo>
                    <a:pt x="0" y="238506"/>
                  </a:moveTo>
                  <a:lnTo>
                    <a:pt x="4846" y="190445"/>
                  </a:lnTo>
                  <a:lnTo>
                    <a:pt x="18746" y="145678"/>
                  </a:lnTo>
                  <a:lnTo>
                    <a:pt x="40739" y="105165"/>
                  </a:lnTo>
                  <a:lnTo>
                    <a:pt x="69865" y="69865"/>
                  </a:lnTo>
                  <a:lnTo>
                    <a:pt x="105165" y="40739"/>
                  </a:lnTo>
                  <a:lnTo>
                    <a:pt x="145678" y="18746"/>
                  </a:lnTo>
                  <a:lnTo>
                    <a:pt x="190445" y="4846"/>
                  </a:lnTo>
                  <a:lnTo>
                    <a:pt x="238506" y="0"/>
                  </a:lnTo>
                  <a:lnTo>
                    <a:pt x="4010405" y="0"/>
                  </a:lnTo>
                  <a:lnTo>
                    <a:pt x="4058466" y="4846"/>
                  </a:lnTo>
                  <a:lnTo>
                    <a:pt x="4103233" y="18746"/>
                  </a:lnTo>
                  <a:lnTo>
                    <a:pt x="4143746" y="40739"/>
                  </a:lnTo>
                  <a:lnTo>
                    <a:pt x="4179046" y="69865"/>
                  </a:lnTo>
                  <a:lnTo>
                    <a:pt x="4208172" y="105165"/>
                  </a:lnTo>
                  <a:lnTo>
                    <a:pt x="4230165" y="145678"/>
                  </a:lnTo>
                  <a:lnTo>
                    <a:pt x="4244065" y="190445"/>
                  </a:lnTo>
                  <a:lnTo>
                    <a:pt x="4248911" y="238506"/>
                  </a:lnTo>
                  <a:lnTo>
                    <a:pt x="4248911" y="2146554"/>
                  </a:lnTo>
                  <a:lnTo>
                    <a:pt x="4244065" y="2194621"/>
                  </a:lnTo>
                  <a:lnTo>
                    <a:pt x="4230165" y="2239391"/>
                  </a:lnTo>
                  <a:lnTo>
                    <a:pt x="4208172" y="2279905"/>
                  </a:lnTo>
                  <a:lnTo>
                    <a:pt x="4179046" y="2315203"/>
                  </a:lnTo>
                  <a:lnTo>
                    <a:pt x="4143746" y="2344327"/>
                  </a:lnTo>
                  <a:lnTo>
                    <a:pt x="4103233" y="2366317"/>
                  </a:lnTo>
                  <a:lnTo>
                    <a:pt x="4058466" y="2380214"/>
                  </a:lnTo>
                  <a:lnTo>
                    <a:pt x="4010405" y="2385060"/>
                  </a:lnTo>
                  <a:lnTo>
                    <a:pt x="238506" y="2385060"/>
                  </a:lnTo>
                  <a:lnTo>
                    <a:pt x="190445" y="2380214"/>
                  </a:lnTo>
                  <a:lnTo>
                    <a:pt x="145678" y="2366317"/>
                  </a:lnTo>
                  <a:lnTo>
                    <a:pt x="105165" y="2344327"/>
                  </a:lnTo>
                  <a:lnTo>
                    <a:pt x="69865" y="2315203"/>
                  </a:lnTo>
                  <a:lnTo>
                    <a:pt x="40739" y="2279905"/>
                  </a:lnTo>
                  <a:lnTo>
                    <a:pt x="18746" y="2239391"/>
                  </a:lnTo>
                  <a:lnTo>
                    <a:pt x="4846" y="2194621"/>
                  </a:lnTo>
                  <a:lnTo>
                    <a:pt x="0" y="2146554"/>
                  </a:lnTo>
                  <a:lnTo>
                    <a:pt x="0" y="238506"/>
                  </a:lnTo>
                  <a:close/>
                </a:path>
              </a:pathLst>
            </a:custGeom>
            <a:ln w="15875">
              <a:solidFill>
                <a:srgbClr val="051C28"/>
              </a:solidFill>
            </a:ln>
          </p:spPr>
          <p:txBody>
            <a:bodyPr wrap="square" lIns="0" tIns="0" rIns="0" bIns="0" rtlCol="0"/>
            <a:lstStyle/>
            <a:p>
              <a:endParaRPr/>
            </a:p>
          </p:txBody>
        </p:sp>
      </p:grpSp>
      <p:sp>
        <p:nvSpPr>
          <p:cNvPr id="4" name="Rettangolo 3"/>
          <p:cNvSpPr/>
          <p:nvPr/>
        </p:nvSpPr>
        <p:spPr>
          <a:xfrm>
            <a:off x="7011559" y="4645236"/>
            <a:ext cx="6381928" cy="661720"/>
          </a:xfrm>
          <a:prstGeom prst="rect">
            <a:avLst/>
          </a:prstGeom>
        </p:spPr>
        <p:txBody>
          <a:bodyPr wrap="square">
            <a:spAutoFit/>
          </a:bodyPr>
          <a:lstStyle/>
          <a:p>
            <a:pPr marL="114300" lvl="0" indent="-102235">
              <a:spcBef>
                <a:spcPts val="480"/>
              </a:spcBef>
              <a:buFontTx/>
              <a:buChar char="-"/>
              <a:tabLst>
                <a:tab pos="114935" algn="l"/>
              </a:tabLst>
            </a:pPr>
            <a:r>
              <a:rPr lang="it-IT" sz="1600" b="1" spc="-10" dirty="0">
                <a:solidFill>
                  <a:schemeClr val="bg1"/>
                </a:solidFill>
                <a:latin typeface="Times New Roman" panose="02020603050405020304" pitchFamily="18" charset="0"/>
                <a:cs typeface="Times New Roman" panose="02020603050405020304" pitchFamily="18" charset="0"/>
              </a:rPr>
              <a:t>Attestazione SOA</a:t>
            </a:r>
            <a:endParaRPr lang="it-IT" sz="1600" dirty="0">
              <a:solidFill>
                <a:schemeClr val="bg1"/>
              </a:solidFill>
              <a:latin typeface="Times New Roman" panose="02020603050405020304" pitchFamily="18" charset="0"/>
              <a:cs typeface="Times New Roman" panose="02020603050405020304" pitchFamily="18" charset="0"/>
            </a:endParaRPr>
          </a:p>
          <a:p>
            <a:pPr marL="106680" lvl="0" indent="-94615">
              <a:spcBef>
                <a:spcPts val="495"/>
              </a:spcBef>
              <a:buFontTx/>
              <a:buChar char="-"/>
              <a:tabLst>
                <a:tab pos="107314" algn="l"/>
              </a:tabLst>
            </a:pPr>
            <a:r>
              <a:rPr lang="it-IT" sz="1600" b="1" spc="-5" dirty="0">
                <a:solidFill>
                  <a:schemeClr val="bg1"/>
                </a:solidFill>
                <a:latin typeface="Times New Roman" panose="02020603050405020304" pitchFamily="18" charset="0"/>
                <a:cs typeface="Times New Roman" panose="02020603050405020304" pitchFamily="18" charset="0"/>
              </a:rPr>
              <a:t>C.E.L.</a:t>
            </a:r>
            <a:endParaRPr lang="it-IT" sz="16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723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 name="object 13"/>
          <p:cNvSpPr txBox="1">
            <a:spLocks noGrp="1"/>
          </p:cNvSpPr>
          <p:nvPr>
            <p:ph type="title"/>
          </p:nvPr>
        </p:nvSpPr>
        <p:spPr>
          <a:xfrm>
            <a:off x="1752600" y="590392"/>
            <a:ext cx="8589646" cy="1120178"/>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0" marR="0" lvl="0" indent="0" algn="ctr" defTabSz="914400" eaLnBrk="1" fontAlgn="auto" latinLnBrk="0" hangingPunct="1">
              <a:lnSpc>
                <a:spcPct val="100000"/>
              </a:lnSpc>
              <a:spcBef>
                <a:spcPts val="100"/>
              </a:spcBef>
              <a:spcAft>
                <a:spcPts val="0"/>
              </a:spcAft>
              <a:buClrTx/>
              <a:buSzTx/>
              <a:buFontTx/>
              <a:buNone/>
              <a:tabLst/>
              <a:defRPr/>
            </a:pPr>
            <a:r>
              <a:rPr lang="it-IT" sz="3600" spc="-15" dirty="0">
                <a:latin typeface="Corbel"/>
                <a:cs typeface="Corbel"/>
              </a:rPr>
              <a:t>FVOE</a:t>
            </a:r>
            <a:br>
              <a:rPr lang="it-IT" sz="3600" dirty="0">
                <a:latin typeface="Corbel"/>
                <a:cs typeface="Corbel"/>
              </a:rPr>
            </a:br>
            <a:r>
              <a:rPr lang="it-IT" sz="3600" spc="-5" dirty="0">
                <a:latin typeface="Corbel"/>
                <a:cs typeface="Corbel"/>
              </a:rPr>
              <a:t>OBBLIGATORIETA’ ED ECCEZIONI</a:t>
            </a:r>
            <a:endParaRPr sz="3200" dirty="0"/>
          </a:p>
        </p:txBody>
      </p:sp>
      <p:sp>
        <p:nvSpPr>
          <p:cNvPr id="14" name="object 14"/>
          <p:cNvSpPr txBox="1"/>
          <p:nvPr/>
        </p:nvSpPr>
        <p:spPr>
          <a:xfrm>
            <a:off x="609600" y="1710570"/>
            <a:ext cx="10668000" cy="5129609"/>
          </a:xfrm>
          <a:prstGeom prst="rect">
            <a:avLst/>
          </a:prstGeom>
        </p:spPr>
        <p:txBody>
          <a:bodyPr vert="horz" wrap="square" lIns="0" tIns="12700" rIns="0" bIns="0" rtlCol="0">
            <a:spAutoFit/>
          </a:bodyPr>
          <a:lstStyle/>
          <a:p>
            <a:pPr marL="12700" marR="5715" lvl="0" algn="just">
              <a:spcBef>
                <a:spcPts val="105"/>
              </a:spcBef>
            </a:pPr>
            <a:r>
              <a:rPr lang="it-IT" sz="2200" spc="-5" dirty="0">
                <a:solidFill>
                  <a:schemeClr val="tx2"/>
                </a:solidFill>
                <a:latin typeface="Times New Roman" panose="02020603050405020304" pitchFamily="18" charset="0"/>
                <a:cs typeface="Times New Roman" panose="02020603050405020304" pitchFamily="18" charset="0"/>
              </a:rPr>
              <a:t>Il FVOE è obbligatorio per tutti gli affidamenti di importo pari o superiore a 40.000 euro, indipendentemente dal tipo di procedura utilizzata</a:t>
            </a:r>
          </a:p>
          <a:p>
            <a:pPr marL="12700" marR="5715" lvl="0" algn="just">
              <a:spcBef>
                <a:spcPts val="105"/>
              </a:spcBef>
            </a:pPr>
            <a:endParaRPr lang="it-IT" sz="2200" spc="-5" dirty="0">
              <a:solidFill>
                <a:schemeClr val="tx2"/>
              </a:solidFill>
              <a:latin typeface="Times New Roman" panose="02020603050405020304" pitchFamily="18" charset="0"/>
              <a:cs typeface="Times New Roman" panose="02020603050405020304" pitchFamily="18" charset="0"/>
            </a:endParaRPr>
          </a:p>
          <a:p>
            <a:pPr marL="12700" marR="5080" lvl="0" algn="just">
              <a:spcBef>
                <a:spcPts val="5"/>
              </a:spcBef>
            </a:pPr>
            <a:r>
              <a:rPr lang="it-IT" sz="2200" spc="-5" dirty="0">
                <a:solidFill>
                  <a:schemeClr val="tx2"/>
                </a:solidFill>
                <a:latin typeface="Times New Roman" panose="02020603050405020304" pitchFamily="18" charset="0"/>
                <a:cs typeface="Times New Roman" panose="02020603050405020304" pitchFamily="18" charset="0"/>
              </a:rPr>
              <a:t>L’obbligo non riguarda le stazioni appaltanti che utilizzano piattaforme telematiche, le SOA e le stazioni  appaltanti che gestiscono elenchi di operatori economici</a:t>
            </a:r>
          </a:p>
          <a:p>
            <a:pPr marL="12700" marR="5080" lvl="0" algn="just">
              <a:spcBef>
                <a:spcPts val="5"/>
              </a:spcBef>
            </a:pPr>
            <a:endParaRPr lang="it-IT" sz="2200" spc="-5" dirty="0">
              <a:solidFill>
                <a:schemeClr val="tx2"/>
              </a:solidFill>
              <a:latin typeface="Times New Roman" panose="02020603050405020304" pitchFamily="18" charset="0"/>
              <a:cs typeface="Times New Roman" panose="02020603050405020304" pitchFamily="18" charset="0"/>
            </a:endParaRPr>
          </a:p>
          <a:p>
            <a:pPr marL="12700" marR="5080" lvl="0" algn="just"/>
            <a:r>
              <a:rPr lang="it-IT" sz="2200" spc="-5" dirty="0">
                <a:solidFill>
                  <a:schemeClr val="tx2"/>
                </a:solidFill>
                <a:latin typeface="Times New Roman" panose="02020603050405020304" pitchFamily="18" charset="0"/>
                <a:cs typeface="Times New Roman" panose="02020603050405020304" pitchFamily="18" charset="0"/>
              </a:rPr>
              <a:t>Solo in via transitoria, questi possono svolgere le verifiche in modalità tradizionale,  ossia richiedendo la certificazione direttamente agli enti certificanti tramite una  richiesta firmata dal RUP.</a:t>
            </a:r>
          </a:p>
          <a:p>
            <a:pPr marL="12700" marR="5080" lvl="0" algn="just"/>
            <a:endParaRPr lang="it-IT" sz="2200" spc="-5" dirty="0">
              <a:solidFill>
                <a:schemeClr val="tx2"/>
              </a:solidFill>
              <a:latin typeface="Times New Roman" panose="02020603050405020304" pitchFamily="18" charset="0"/>
              <a:cs typeface="Times New Roman" panose="02020603050405020304" pitchFamily="18" charset="0"/>
            </a:endParaRPr>
          </a:p>
          <a:p>
            <a:pPr marL="12700" marR="5080" lvl="0" algn="just">
              <a:spcBef>
                <a:spcPts val="105"/>
              </a:spcBef>
            </a:pPr>
            <a:r>
              <a:rPr lang="it-IT" sz="2200" spc="-5" dirty="0">
                <a:solidFill>
                  <a:schemeClr val="tx2"/>
                </a:solidFill>
                <a:latin typeface="Times New Roman" panose="02020603050405020304" pitchFamily="18" charset="0"/>
                <a:cs typeface="Times New Roman" panose="02020603050405020304" pitchFamily="18" charset="0"/>
              </a:rPr>
              <a:t>Il FVOE potrà essere utilizzato sia per svolgere le verifiche sul possesso dei  requisiti in fase di aggiudicazione che in fase di esecuzione di contratto. Questa è  una novità fondamentale del fascicolo, il quale, una volta a regime, snellirà le  procedure di verifica svolte delle stazioni appaltanti</a:t>
            </a:r>
          </a:p>
          <a:p>
            <a:pPr marL="12064" algn="just">
              <a:lnSpc>
                <a:spcPct val="100000"/>
              </a:lnSpc>
              <a:spcBef>
                <a:spcPts val="100"/>
              </a:spcBef>
              <a:buSzPct val="95833"/>
              <a:tabLst>
                <a:tab pos="253365" algn="l"/>
              </a:tabLst>
            </a:pPr>
            <a:endParaRPr lang="it-IT" sz="2200" spc="-5" dirty="0">
              <a:solidFill>
                <a:schemeClr val="tx2"/>
              </a:solidFill>
              <a:latin typeface="Times New Roman" panose="02020603050405020304" pitchFamily="18" charset="0"/>
              <a:cs typeface="Times New Roman" panose="02020603050405020304" pitchFamily="18" charset="0"/>
            </a:endParaRPr>
          </a:p>
        </p:txBody>
      </p:sp>
      <p:pic>
        <p:nvPicPr>
          <p:cNvPr id="15" name="Immagine 14"/>
          <p:cNvPicPr>
            <a:picLocks noChangeAspect="1"/>
          </p:cNvPicPr>
          <p:nvPr/>
        </p:nvPicPr>
        <p:blipFill>
          <a:blip r:embed="rId2"/>
          <a:stretch>
            <a:fillRect/>
          </a:stretch>
        </p:blipFill>
        <p:spPr>
          <a:xfrm>
            <a:off x="381000" y="267276"/>
            <a:ext cx="2249619" cy="646232"/>
          </a:xfrm>
          <a:prstGeom prst="rect">
            <a:avLst/>
          </a:prstGeom>
        </p:spPr>
      </p:pic>
    </p:spTree>
    <p:extLst>
      <p:ext uri="{BB962C8B-B14F-4D97-AF65-F5344CB8AC3E}">
        <p14:creationId xmlns:p14="http://schemas.microsoft.com/office/powerpoint/2010/main" val="29392208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 name="object 13"/>
          <p:cNvSpPr txBox="1">
            <a:spLocks noGrp="1"/>
          </p:cNvSpPr>
          <p:nvPr>
            <p:ph type="title"/>
          </p:nvPr>
        </p:nvSpPr>
        <p:spPr>
          <a:xfrm>
            <a:off x="2383154" y="1066800"/>
            <a:ext cx="7700645" cy="1120178"/>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algn="ctr">
              <a:lnSpc>
                <a:spcPct val="100000"/>
              </a:lnSpc>
              <a:spcBef>
                <a:spcPts val="95"/>
              </a:spcBef>
            </a:pPr>
            <a:r>
              <a:rPr lang="it-IT" dirty="0"/>
              <a:t>D</a:t>
            </a:r>
            <a:r>
              <a:rPr lang="it-IT" sz="3200" dirty="0"/>
              <a:t>ocumenti</a:t>
            </a:r>
            <a:r>
              <a:rPr lang="it-IT" sz="3200" spc="45" dirty="0"/>
              <a:t> </a:t>
            </a:r>
            <a:r>
              <a:rPr lang="it-IT" sz="3200" dirty="0"/>
              <a:t>a</a:t>
            </a:r>
            <a:r>
              <a:rPr lang="it-IT" sz="3200" spc="80" dirty="0"/>
              <a:t> </a:t>
            </a:r>
            <a:r>
              <a:rPr lang="it-IT" sz="3200" spc="-30" dirty="0"/>
              <a:t>comprova</a:t>
            </a:r>
            <a:r>
              <a:rPr lang="it-IT" sz="3200" spc="75" dirty="0"/>
              <a:t> </a:t>
            </a:r>
            <a:r>
              <a:rPr lang="it-IT" sz="3200" dirty="0"/>
              <a:t>dei</a:t>
            </a:r>
            <a:br>
              <a:rPr lang="it-IT" sz="3200" dirty="0"/>
            </a:br>
            <a:r>
              <a:rPr lang="it-IT" sz="3200" dirty="0"/>
              <a:t>requisiti</a:t>
            </a:r>
            <a:r>
              <a:rPr lang="it-IT" sz="3200" spc="200" dirty="0"/>
              <a:t> </a:t>
            </a:r>
            <a:r>
              <a:rPr lang="it-IT" sz="3200" dirty="0"/>
              <a:t>di</a:t>
            </a:r>
            <a:r>
              <a:rPr lang="it-IT" sz="3200" spc="200" dirty="0"/>
              <a:t> </a:t>
            </a:r>
            <a:r>
              <a:rPr lang="it-IT" sz="3200" spc="-25" dirty="0"/>
              <a:t>carattere</a:t>
            </a:r>
            <a:r>
              <a:rPr lang="it-IT" sz="3200" spc="185" dirty="0"/>
              <a:t> </a:t>
            </a:r>
            <a:r>
              <a:rPr lang="it-IT" sz="3200" dirty="0"/>
              <a:t>generale</a:t>
            </a:r>
            <a:endParaRPr sz="3200" dirty="0"/>
          </a:p>
        </p:txBody>
      </p:sp>
      <p:sp>
        <p:nvSpPr>
          <p:cNvPr id="14" name="object 14"/>
          <p:cNvSpPr txBox="1"/>
          <p:nvPr/>
        </p:nvSpPr>
        <p:spPr>
          <a:xfrm>
            <a:off x="1828800" y="2743200"/>
            <a:ext cx="8809355" cy="4044697"/>
          </a:xfrm>
          <a:prstGeom prst="rect">
            <a:avLst/>
          </a:prstGeom>
        </p:spPr>
        <p:txBody>
          <a:bodyPr vert="horz" wrap="square" lIns="0" tIns="12700" rIns="0" bIns="0" rtlCol="0">
            <a:spAutoFit/>
          </a:bodyPr>
          <a:lstStyle/>
          <a:p>
            <a:pPr marL="252729" indent="-240665">
              <a:lnSpc>
                <a:spcPct val="100000"/>
              </a:lnSpc>
              <a:spcBef>
                <a:spcPts val="100"/>
              </a:spcBef>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Certificato</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integrale</a:t>
            </a:r>
            <a:r>
              <a:rPr sz="2400" spc="3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casellario</a:t>
            </a:r>
            <a:r>
              <a:rPr sz="2400" spc="4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giudiziale</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Certificato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dei</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carichi</a:t>
            </a:r>
            <a:r>
              <a:rPr sz="2400" spc="2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pendenti</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Comunicazione/informazione</a:t>
            </a:r>
            <a:r>
              <a:rPr sz="2400" spc="7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antimafia</a:t>
            </a:r>
            <a:r>
              <a:rPr sz="2400" spc="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BDNA</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Certificato</a:t>
            </a:r>
            <a:r>
              <a:rPr sz="2400" spc="-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regolarità</a:t>
            </a:r>
            <a:r>
              <a:rPr sz="2400" spc="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fiscale </a:t>
            </a:r>
            <a:r>
              <a:rPr sz="2400" spc="-5" dirty="0">
                <a:solidFill>
                  <a:schemeClr val="tx2"/>
                </a:solidFill>
                <a:latin typeface="Times New Roman" panose="02020603050405020304" pitchFamily="18" charset="0"/>
                <a:cs typeface="Times New Roman" panose="02020603050405020304" pitchFamily="18" charset="0"/>
              </a:rPr>
              <a:t>dell’Agenzia</a:t>
            </a:r>
            <a:r>
              <a:rPr sz="2400" spc="4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delle</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Entrate</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Certificato</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spc="2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regolarità</a:t>
            </a:r>
            <a:r>
              <a:rPr sz="2400" spc="2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contributiva</a:t>
            </a:r>
            <a:r>
              <a:rPr sz="2400" spc="3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(DURC)</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25" dirty="0">
                <a:solidFill>
                  <a:schemeClr val="tx2"/>
                </a:solidFill>
                <a:latin typeface="Times New Roman" panose="02020603050405020304" pitchFamily="18" charset="0"/>
                <a:cs typeface="Times New Roman" panose="02020603050405020304" pitchFamily="18" charset="0"/>
              </a:rPr>
              <a:t>Verifica</a:t>
            </a:r>
            <a:r>
              <a:rPr sz="2400" spc="10" dirty="0">
                <a:solidFill>
                  <a:schemeClr val="tx2"/>
                </a:solidFill>
                <a:latin typeface="Times New Roman" panose="02020603050405020304" pitchFamily="18" charset="0"/>
                <a:cs typeface="Times New Roman" panose="02020603050405020304" pitchFamily="18" charset="0"/>
              </a:rPr>
              <a:t> </a:t>
            </a:r>
            <a:r>
              <a:rPr sz="2400" spc="-10" dirty="0">
                <a:solidFill>
                  <a:schemeClr val="tx2"/>
                </a:solidFill>
                <a:latin typeface="Times New Roman" panose="02020603050405020304" pitchFamily="18" charset="0"/>
                <a:cs typeface="Times New Roman" panose="02020603050405020304" pitchFamily="18" charset="0"/>
              </a:rPr>
              <a:t>dell’assenza</a:t>
            </a:r>
            <a:r>
              <a:rPr sz="2400" spc="4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spc="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procedure</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concorsuali</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Annotazioni</a:t>
            </a:r>
            <a:r>
              <a:rPr sz="2400" spc="20"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al </a:t>
            </a:r>
            <a:r>
              <a:rPr sz="2400" spc="-5" dirty="0">
                <a:solidFill>
                  <a:schemeClr val="tx2"/>
                </a:solidFill>
                <a:latin typeface="Times New Roman" panose="02020603050405020304" pitchFamily="18" charset="0"/>
                <a:cs typeface="Times New Roman" panose="02020603050405020304" pitchFamily="18" charset="0"/>
              </a:rPr>
              <a:t>casellario</a:t>
            </a:r>
            <a:r>
              <a:rPr sz="2400" spc="2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informatico</a:t>
            </a:r>
            <a:r>
              <a:rPr sz="2400" spc="-14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ANAC</a:t>
            </a:r>
            <a:endParaRPr sz="2400" dirty="0">
              <a:solidFill>
                <a:schemeClr val="tx2"/>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r>
              <a:rPr sz="2400" spc="-5" dirty="0">
                <a:solidFill>
                  <a:schemeClr val="tx2"/>
                </a:solidFill>
                <a:latin typeface="Times New Roman" panose="02020603050405020304" pitchFamily="18" charset="0"/>
                <a:cs typeface="Times New Roman" panose="02020603050405020304" pitchFamily="18" charset="0"/>
              </a:rPr>
              <a:t>Certificato </a:t>
            </a:r>
            <a:r>
              <a:rPr sz="2400" spc="-10" dirty="0">
                <a:solidFill>
                  <a:schemeClr val="tx2"/>
                </a:solidFill>
                <a:latin typeface="Times New Roman" panose="02020603050405020304" pitchFamily="18" charset="0"/>
                <a:cs typeface="Times New Roman" panose="02020603050405020304" pitchFamily="18" charset="0"/>
              </a:rPr>
              <a:t>dell’Anagrafe</a:t>
            </a:r>
            <a:r>
              <a:rPr sz="2400" spc="5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delle</a:t>
            </a:r>
            <a:r>
              <a:rPr sz="2400" spc="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sanzioni</a:t>
            </a:r>
            <a:r>
              <a:rPr sz="2400" spc="3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amministrative</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da </a:t>
            </a:r>
            <a:r>
              <a:rPr sz="2400" dirty="0">
                <a:solidFill>
                  <a:schemeClr val="tx2"/>
                </a:solidFill>
                <a:latin typeface="Times New Roman" panose="02020603050405020304" pitchFamily="18" charset="0"/>
                <a:cs typeface="Times New Roman" panose="02020603050405020304" pitchFamily="18" charset="0"/>
              </a:rPr>
              <a:t>reato</a:t>
            </a:r>
          </a:p>
          <a:p>
            <a:pPr marL="252729" indent="-240665">
              <a:lnSpc>
                <a:spcPct val="100000"/>
              </a:lnSpc>
              <a:buSzPct val="95833"/>
              <a:buFont typeface="Wingdings"/>
              <a:buChar char=""/>
              <a:tabLst>
                <a:tab pos="253365" algn="l"/>
              </a:tabLst>
            </a:pPr>
            <a:r>
              <a:rPr sz="2400" spc="-20" dirty="0">
                <a:solidFill>
                  <a:schemeClr val="tx2"/>
                </a:solidFill>
                <a:latin typeface="Times New Roman" panose="02020603050405020304" pitchFamily="18" charset="0"/>
                <a:cs typeface="Times New Roman" panose="02020603050405020304" pitchFamily="18" charset="0"/>
              </a:rPr>
              <a:t>Verifica</a:t>
            </a:r>
            <a:r>
              <a:rPr sz="2400" spc="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a:t>
            </a:r>
            <a:r>
              <a:rPr sz="2400" spc="10"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rispetto</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delle</a:t>
            </a:r>
            <a:r>
              <a:rPr sz="2400" spc="2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norme</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sul</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lavoro</a:t>
            </a:r>
            <a:r>
              <a:rPr sz="2400" spc="1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dei</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disabili</a:t>
            </a:r>
            <a:r>
              <a:rPr sz="2400" spc="4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(L.</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68/99)</a:t>
            </a:r>
            <a:endParaRPr lang="it-IT" sz="2400" spc="-5" dirty="0">
              <a:solidFill>
                <a:schemeClr val="tx2"/>
              </a:solidFill>
              <a:latin typeface="Times New Roman" panose="02020603050405020304" pitchFamily="18" charset="0"/>
              <a:cs typeface="Times New Roman" panose="02020603050405020304" pitchFamily="18" charset="0"/>
            </a:endParaRPr>
          </a:p>
          <a:p>
            <a:pPr marL="12700" marR="5080" lvl="0" algn="just">
              <a:spcBef>
                <a:spcPts val="5"/>
              </a:spcBef>
              <a:buClr>
                <a:srgbClr val="051C28"/>
              </a:buClr>
              <a:tabLst>
                <a:tab pos="340360" algn="l"/>
              </a:tabLst>
            </a:pPr>
            <a:endParaRPr lang="it-IT" sz="2200" dirty="0">
              <a:solidFill>
                <a:srgbClr val="1F497D"/>
              </a:solidFill>
              <a:latin typeface="Times New Roman" panose="02020603050405020304" pitchFamily="18" charset="0"/>
              <a:cs typeface="Times New Roman" panose="02020603050405020304" pitchFamily="18" charset="0"/>
            </a:endParaRPr>
          </a:p>
          <a:p>
            <a:pPr marL="252729" indent="-240665">
              <a:lnSpc>
                <a:spcPct val="100000"/>
              </a:lnSpc>
              <a:buSzPct val="95833"/>
              <a:buFont typeface="Wingdings"/>
              <a:buChar char=""/>
              <a:tabLst>
                <a:tab pos="253365" algn="l"/>
              </a:tabLst>
            </a:pPr>
            <a:endParaRPr sz="2400" dirty="0">
              <a:solidFill>
                <a:schemeClr val="tx2"/>
              </a:solidFill>
              <a:latin typeface="Times New Roman" panose="02020603050405020304" pitchFamily="18" charset="0"/>
              <a:cs typeface="Times New Roman" panose="02020603050405020304" pitchFamily="18" charset="0"/>
            </a:endParaRPr>
          </a:p>
        </p:txBody>
      </p:sp>
      <p:pic>
        <p:nvPicPr>
          <p:cNvPr id="15" name="Immagine 14"/>
          <p:cNvPicPr>
            <a:picLocks noChangeAspect="1"/>
          </p:cNvPicPr>
          <p:nvPr/>
        </p:nvPicPr>
        <p:blipFill>
          <a:blip r:embed="rId2"/>
          <a:stretch>
            <a:fillRect/>
          </a:stretch>
        </p:blipFill>
        <p:spPr>
          <a:xfrm>
            <a:off x="381000" y="267276"/>
            <a:ext cx="2249619" cy="646232"/>
          </a:xfrm>
          <a:prstGeom prst="rect">
            <a:avLst/>
          </a:prstGeom>
        </p:spPr>
      </p:pic>
    </p:spTree>
    <p:extLst>
      <p:ext uri="{BB962C8B-B14F-4D97-AF65-F5344CB8AC3E}">
        <p14:creationId xmlns:p14="http://schemas.microsoft.com/office/powerpoint/2010/main" val="4188008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1" name="object 11"/>
          <p:cNvSpPr txBox="1">
            <a:spLocks noGrp="1"/>
          </p:cNvSpPr>
          <p:nvPr>
            <p:ph type="title"/>
          </p:nvPr>
        </p:nvSpPr>
        <p:spPr>
          <a:xfrm>
            <a:off x="809368" y="851362"/>
            <a:ext cx="10239631" cy="1478225"/>
          </a:xfrm>
          <a:prstGeom prst="rect">
            <a:avLst/>
          </a:prstGeom>
          <a:effectLst>
            <a:outerShdw blurRad="50800" dist="38100" dir="2700000" algn="tl" rotWithShape="0">
              <a:prstClr val="black">
                <a:alpha val="40000"/>
              </a:prstClr>
            </a:outerShdw>
          </a:effectLst>
        </p:spPr>
        <p:txBody>
          <a:bodyPr vert="horz" wrap="square" lIns="0" tIns="37465" rIns="0" bIns="0" rtlCol="0">
            <a:spAutoFit/>
          </a:bodyPr>
          <a:lstStyle/>
          <a:p>
            <a:pPr marL="12700" marR="5080" algn="ctr">
              <a:lnSpc>
                <a:spcPct val="116700"/>
              </a:lnSpc>
              <a:spcBef>
                <a:spcPts val="295"/>
              </a:spcBef>
            </a:pPr>
            <a:r>
              <a:rPr kern="1200" spc="-30" dirty="0">
                <a:solidFill>
                  <a:srgbClr val="0A5294"/>
                </a:solidFill>
                <a:uFill>
                  <a:solidFill>
                    <a:srgbClr val="0A5294"/>
                  </a:solidFill>
                </a:uFill>
                <a:latin typeface="Arial" panose="020B0604020202020204" pitchFamily="34" charset="0"/>
                <a:cs typeface="Arial" panose="020B0604020202020204" pitchFamily="34" charset="0"/>
              </a:rPr>
              <a:t>C</a:t>
            </a:r>
            <a:r>
              <a:rPr lang="it-IT" kern="1200" spc="-30" dirty="0">
                <a:solidFill>
                  <a:srgbClr val="0A5294"/>
                </a:solidFill>
                <a:uFill>
                  <a:solidFill>
                    <a:srgbClr val="0A5294"/>
                  </a:solidFill>
                </a:uFill>
                <a:latin typeface="Arial" panose="020B0604020202020204" pitchFamily="34" charset="0"/>
                <a:cs typeface="Arial" panose="020B0604020202020204" pitchFamily="34" charset="0"/>
              </a:rPr>
              <a:t>ause di esclusione automatica e non automatica</a:t>
            </a:r>
            <a:endParaRPr kern="1200" spc="-30" dirty="0">
              <a:solidFill>
                <a:srgbClr val="0A5294"/>
              </a:solidFill>
              <a:uFill>
                <a:solidFill>
                  <a:srgbClr val="0A5294"/>
                </a:solidFill>
              </a:uFill>
              <a:latin typeface="Arial" panose="020B0604020202020204" pitchFamily="34" charset="0"/>
              <a:cs typeface="Arial" panose="020B0604020202020204" pitchFamily="34" charset="0"/>
            </a:endParaRPr>
          </a:p>
        </p:txBody>
      </p:sp>
      <p:sp>
        <p:nvSpPr>
          <p:cNvPr id="12" name="object 12"/>
          <p:cNvSpPr txBox="1"/>
          <p:nvPr/>
        </p:nvSpPr>
        <p:spPr>
          <a:xfrm>
            <a:off x="1375060" y="2745327"/>
            <a:ext cx="5715000" cy="2610971"/>
          </a:xfrm>
          <a:prstGeom prst="rect">
            <a:avLst/>
          </a:prstGeom>
        </p:spPr>
        <p:txBody>
          <a:bodyPr vert="horz" wrap="square" lIns="0" tIns="12700" rIns="0" bIns="0" rtlCol="0">
            <a:spAutoFit/>
          </a:bodyPr>
          <a:lstStyle/>
          <a:p>
            <a:pPr marL="11113" marR="5080" indent="-11113" algn="just">
              <a:lnSpc>
                <a:spcPct val="100000"/>
              </a:lnSpc>
              <a:spcBef>
                <a:spcPts val="100"/>
              </a:spcBef>
              <a:buClr>
                <a:srgbClr val="0A5294"/>
              </a:buClr>
              <a:buSzPct val="143750"/>
              <a:tabLst>
                <a:tab pos="0" algn="l"/>
              </a:tabLst>
            </a:pPr>
            <a:r>
              <a:rPr sz="2400" spc="-5" dirty="0">
                <a:solidFill>
                  <a:schemeClr val="tx2"/>
                </a:solidFill>
                <a:latin typeface="Times New Roman" panose="02020603050405020304" pitchFamily="18" charset="0"/>
                <a:cs typeface="Times New Roman" panose="02020603050405020304" pitchFamily="18" charset="0"/>
              </a:rPr>
              <a:t>Con</a:t>
            </a:r>
            <a:r>
              <a:rPr lang="it-IT"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la</a:t>
            </a:r>
            <a:r>
              <a:rPr lang="it-IT" sz="2400" spc="-5" dirty="0">
                <a:solidFill>
                  <a:schemeClr val="tx2"/>
                </a:solidFill>
                <a:latin typeface="Times New Roman" panose="02020603050405020304" pitchFamily="18" charset="0"/>
                <a:cs typeface="Times New Roman" panose="02020603050405020304" pitchFamily="18" charset="0"/>
              </a:rPr>
              <a:t> f</a:t>
            </a:r>
            <a:r>
              <a:rPr sz="2400" spc="-5" dirty="0" err="1">
                <a:solidFill>
                  <a:schemeClr val="tx2"/>
                </a:solidFill>
                <a:latin typeface="Times New Roman" panose="02020603050405020304" pitchFamily="18" charset="0"/>
                <a:cs typeface="Times New Roman" panose="02020603050405020304" pitchFamily="18" charset="0"/>
              </a:rPr>
              <a:t>ormulazione</a:t>
            </a:r>
            <a:r>
              <a:rPr lang="it-IT"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a:t>
            </a:r>
            <a:r>
              <a:rPr lang="it-IT" sz="2400" spc="-5"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nuovo</a:t>
            </a:r>
            <a:r>
              <a:rPr lang="it-IT" sz="2400" spc="-5" dirty="0">
                <a:solidFill>
                  <a:schemeClr val="tx2"/>
                </a:solidFill>
                <a:latin typeface="Times New Roman" panose="02020603050405020304" pitchFamily="18" charset="0"/>
                <a:cs typeface="Times New Roman" panose="02020603050405020304" pitchFamily="18" charset="0"/>
              </a:rPr>
              <a:t> </a:t>
            </a:r>
            <a:r>
              <a:rPr sz="2400" dirty="0" err="1">
                <a:solidFill>
                  <a:schemeClr val="tx2"/>
                </a:solidFill>
                <a:latin typeface="Times New Roman" panose="02020603050405020304" pitchFamily="18" charset="0"/>
                <a:cs typeface="Times New Roman" panose="02020603050405020304" pitchFamily="18" charset="0"/>
              </a:rPr>
              <a:t>Codice</a:t>
            </a:r>
            <a:r>
              <a:rPr lang="it-IT" sz="2400"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si</a:t>
            </a:r>
            <a:r>
              <a:rPr sz="2400" spc="-5"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è </a:t>
            </a:r>
            <a:r>
              <a:rPr sz="2400" spc="-5" dirty="0">
                <a:solidFill>
                  <a:schemeClr val="tx2"/>
                </a:solidFill>
                <a:latin typeface="Times New Roman" panose="02020603050405020304" pitchFamily="18" charset="0"/>
                <a:cs typeface="Times New Roman" panose="02020603050405020304" pitchFamily="18" charset="0"/>
              </a:rPr>
              <a:t>proceduto, da un </a:t>
            </a:r>
            <a:r>
              <a:rPr sz="2400" spc="-65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lato,</a:t>
            </a:r>
            <a:r>
              <a:rPr sz="2400" spc="9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ad</a:t>
            </a:r>
            <a:r>
              <a:rPr sz="2400" spc="8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una</a:t>
            </a:r>
            <a:r>
              <a:rPr sz="2400" spc="8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distinzione</a:t>
            </a:r>
            <a:r>
              <a:rPr sz="2400" spc="8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delle</a:t>
            </a:r>
            <a:r>
              <a:rPr sz="2400" spc="9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cause</a:t>
            </a:r>
            <a:r>
              <a:rPr sz="2400" spc="80"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di</a:t>
            </a:r>
            <a:r>
              <a:rPr lang="it-IT" sz="2400" dirty="0">
                <a:solidFill>
                  <a:schemeClr val="tx2"/>
                </a:solidFill>
                <a:latin typeface="Times New Roman" panose="02020603050405020304" pitchFamily="18" charset="0"/>
                <a:cs typeface="Times New Roman" panose="02020603050405020304" pitchFamily="18" charset="0"/>
              </a:rPr>
              <a:t> esclusione (automatiche e non), dapprima contenute all’interno di un unico articolo e, dall’altro, ad una maggiore tipizzazione delle fattispecie ivi previste</a:t>
            </a:r>
          </a:p>
          <a:p>
            <a:pPr marL="12065" marR="5080" algn="just">
              <a:lnSpc>
                <a:spcPct val="100000"/>
              </a:lnSpc>
              <a:spcBef>
                <a:spcPts val="100"/>
              </a:spcBef>
              <a:buClr>
                <a:srgbClr val="0A5294"/>
              </a:buClr>
              <a:buSzPct val="143750"/>
              <a:tabLst>
                <a:tab pos="299720" algn="l"/>
              </a:tabLst>
            </a:pPr>
            <a:endParaRPr sz="2400" dirty="0">
              <a:solidFill>
                <a:schemeClr val="tx2"/>
              </a:solidFill>
              <a:latin typeface="Times New Roman" panose="02020603050405020304" pitchFamily="18" charset="0"/>
              <a:cs typeface="Times New Roman" panose="02020603050405020304" pitchFamily="18" charset="0"/>
            </a:endParaRPr>
          </a:p>
        </p:txBody>
      </p:sp>
      <p:grpSp>
        <p:nvGrpSpPr>
          <p:cNvPr id="17" name="object 17"/>
          <p:cNvGrpSpPr/>
          <p:nvPr/>
        </p:nvGrpSpPr>
        <p:grpSpPr>
          <a:xfrm>
            <a:off x="7672704" y="2400580"/>
            <a:ext cx="1438910" cy="806450"/>
            <a:chOff x="7656576" y="2089404"/>
            <a:chExt cx="1438910" cy="80645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grpSpPr>
        <p:sp>
          <p:nvSpPr>
            <p:cNvPr id="18" name="object 18"/>
            <p:cNvSpPr/>
            <p:nvPr/>
          </p:nvSpPr>
          <p:spPr>
            <a:xfrm>
              <a:off x="7664196" y="2097024"/>
              <a:ext cx="1423670" cy="791210"/>
            </a:xfrm>
            <a:custGeom>
              <a:avLst/>
              <a:gdLst/>
              <a:ahLst/>
              <a:cxnLst/>
              <a:rect l="l" t="t" r="r" b="b"/>
              <a:pathLst>
                <a:path w="1423670" h="791210">
                  <a:moveTo>
                    <a:pt x="1344295" y="0"/>
                  </a:moveTo>
                  <a:lnTo>
                    <a:pt x="79121" y="0"/>
                  </a:lnTo>
                  <a:lnTo>
                    <a:pt x="48327" y="6219"/>
                  </a:lnTo>
                  <a:lnTo>
                    <a:pt x="23177" y="23177"/>
                  </a:lnTo>
                  <a:lnTo>
                    <a:pt x="6219" y="48327"/>
                  </a:lnTo>
                  <a:lnTo>
                    <a:pt x="0" y="79121"/>
                  </a:lnTo>
                  <a:lnTo>
                    <a:pt x="0" y="711835"/>
                  </a:lnTo>
                  <a:lnTo>
                    <a:pt x="6219" y="742628"/>
                  </a:lnTo>
                  <a:lnTo>
                    <a:pt x="23177" y="767778"/>
                  </a:lnTo>
                  <a:lnTo>
                    <a:pt x="48327" y="784736"/>
                  </a:lnTo>
                  <a:lnTo>
                    <a:pt x="79121" y="790955"/>
                  </a:lnTo>
                  <a:lnTo>
                    <a:pt x="1344295" y="790955"/>
                  </a:lnTo>
                  <a:lnTo>
                    <a:pt x="1375088" y="784736"/>
                  </a:lnTo>
                  <a:lnTo>
                    <a:pt x="1400238" y="767778"/>
                  </a:lnTo>
                  <a:lnTo>
                    <a:pt x="1417196" y="742628"/>
                  </a:lnTo>
                  <a:lnTo>
                    <a:pt x="1423415" y="711835"/>
                  </a:lnTo>
                  <a:lnTo>
                    <a:pt x="1423415" y="79121"/>
                  </a:lnTo>
                  <a:lnTo>
                    <a:pt x="1417196" y="48327"/>
                  </a:lnTo>
                  <a:lnTo>
                    <a:pt x="1400238" y="23177"/>
                  </a:lnTo>
                  <a:lnTo>
                    <a:pt x="1375088" y="6219"/>
                  </a:lnTo>
                  <a:lnTo>
                    <a:pt x="1344295" y="0"/>
                  </a:lnTo>
                  <a:close/>
                </a:path>
              </a:pathLst>
            </a:custGeom>
            <a:grpFill/>
          </p:spPr>
          <p:txBody>
            <a:bodyPr wrap="square" lIns="0" tIns="0" rIns="0" bIns="0" rtlCol="0"/>
            <a:lstStyle/>
            <a:p>
              <a:endParaRPr/>
            </a:p>
          </p:txBody>
        </p:sp>
        <p:sp>
          <p:nvSpPr>
            <p:cNvPr id="19" name="object 19"/>
            <p:cNvSpPr/>
            <p:nvPr/>
          </p:nvSpPr>
          <p:spPr>
            <a:xfrm>
              <a:off x="7664196" y="2097024"/>
              <a:ext cx="1423670" cy="791210"/>
            </a:xfrm>
            <a:custGeom>
              <a:avLst/>
              <a:gdLst/>
              <a:ahLst/>
              <a:cxnLst/>
              <a:rect l="l" t="t" r="r" b="b"/>
              <a:pathLst>
                <a:path w="1423670" h="791210">
                  <a:moveTo>
                    <a:pt x="0" y="79121"/>
                  </a:moveTo>
                  <a:lnTo>
                    <a:pt x="6219" y="48327"/>
                  </a:lnTo>
                  <a:lnTo>
                    <a:pt x="23177" y="23177"/>
                  </a:lnTo>
                  <a:lnTo>
                    <a:pt x="48327" y="6219"/>
                  </a:lnTo>
                  <a:lnTo>
                    <a:pt x="79121" y="0"/>
                  </a:lnTo>
                  <a:lnTo>
                    <a:pt x="1344295" y="0"/>
                  </a:lnTo>
                  <a:lnTo>
                    <a:pt x="1375088" y="6219"/>
                  </a:lnTo>
                  <a:lnTo>
                    <a:pt x="1400238" y="23177"/>
                  </a:lnTo>
                  <a:lnTo>
                    <a:pt x="1417196" y="48327"/>
                  </a:lnTo>
                  <a:lnTo>
                    <a:pt x="1423415" y="79121"/>
                  </a:lnTo>
                  <a:lnTo>
                    <a:pt x="1423415" y="711835"/>
                  </a:lnTo>
                  <a:lnTo>
                    <a:pt x="1417196" y="742628"/>
                  </a:lnTo>
                  <a:lnTo>
                    <a:pt x="1400238" y="767778"/>
                  </a:lnTo>
                  <a:lnTo>
                    <a:pt x="1375088" y="784736"/>
                  </a:lnTo>
                  <a:lnTo>
                    <a:pt x="1344295" y="790955"/>
                  </a:lnTo>
                  <a:lnTo>
                    <a:pt x="79121" y="790955"/>
                  </a:lnTo>
                  <a:lnTo>
                    <a:pt x="48327" y="784736"/>
                  </a:lnTo>
                  <a:lnTo>
                    <a:pt x="23177" y="767778"/>
                  </a:lnTo>
                  <a:lnTo>
                    <a:pt x="6219" y="742628"/>
                  </a:lnTo>
                  <a:lnTo>
                    <a:pt x="0" y="711835"/>
                  </a:lnTo>
                  <a:lnTo>
                    <a:pt x="0" y="79121"/>
                  </a:lnTo>
                  <a:close/>
                </a:path>
              </a:pathLst>
            </a:custGeom>
            <a:grpFill/>
            <a:ln w="15239">
              <a:solidFill>
                <a:srgbClr val="CCD4EA"/>
              </a:solidFill>
            </a:ln>
          </p:spPr>
          <p:txBody>
            <a:bodyPr wrap="square" lIns="0" tIns="0" rIns="0" bIns="0" rtlCol="0"/>
            <a:lstStyle/>
            <a:p>
              <a:endParaRPr/>
            </a:p>
          </p:txBody>
        </p:sp>
      </p:grpSp>
      <p:sp>
        <p:nvSpPr>
          <p:cNvPr id="20" name="object 20"/>
          <p:cNvSpPr txBox="1"/>
          <p:nvPr/>
        </p:nvSpPr>
        <p:spPr>
          <a:xfrm>
            <a:off x="7931309" y="2506244"/>
            <a:ext cx="847725" cy="611505"/>
          </a:xfrm>
          <a:prstGeom prst="rect">
            <a:avLst/>
          </a:prstGeom>
        </p:spPr>
        <p:txBody>
          <a:bodyPr vert="horz" wrap="square" lIns="0" tIns="42545" rIns="0" bIns="0" rtlCol="0">
            <a:spAutoFit/>
          </a:bodyPr>
          <a:lstStyle/>
          <a:p>
            <a:pPr marL="12700" marR="5080" indent="112395">
              <a:lnSpc>
                <a:spcPts val="2210"/>
              </a:lnSpc>
              <a:spcBef>
                <a:spcPts val="335"/>
              </a:spcBef>
            </a:pPr>
            <a:r>
              <a:rPr sz="2000" spc="-10" dirty="0">
                <a:solidFill>
                  <a:schemeClr val="tx2"/>
                </a:solidFill>
                <a:latin typeface="Corbel"/>
                <a:cs typeface="Corbel"/>
              </a:rPr>
              <a:t>D.</a:t>
            </a:r>
            <a:r>
              <a:rPr lang="it-IT" sz="2000" spc="-10" dirty="0">
                <a:solidFill>
                  <a:schemeClr val="tx2"/>
                </a:solidFill>
                <a:latin typeface="Corbel"/>
                <a:cs typeface="Corbel"/>
              </a:rPr>
              <a:t>L</a:t>
            </a:r>
            <a:r>
              <a:rPr sz="2000" spc="-10" dirty="0" err="1">
                <a:solidFill>
                  <a:schemeClr val="tx2"/>
                </a:solidFill>
                <a:latin typeface="Corbel"/>
                <a:cs typeface="Corbel"/>
              </a:rPr>
              <a:t>gs</a:t>
            </a:r>
            <a:r>
              <a:rPr sz="2000" spc="-10" dirty="0">
                <a:solidFill>
                  <a:schemeClr val="tx2"/>
                </a:solidFill>
                <a:latin typeface="Corbel"/>
                <a:cs typeface="Corbel"/>
              </a:rPr>
              <a:t>. </a:t>
            </a:r>
            <a:r>
              <a:rPr sz="2000" spc="-5" dirty="0">
                <a:solidFill>
                  <a:schemeClr val="tx2"/>
                </a:solidFill>
                <a:latin typeface="Corbel"/>
                <a:cs typeface="Corbel"/>
              </a:rPr>
              <a:t> </a:t>
            </a:r>
            <a:r>
              <a:rPr sz="2000" spc="-40" dirty="0">
                <a:solidFill>
                  <a:schemeClr val="tx2"/>
                </a:solidFill>
                <a:latin typeface="Corbel"/>
                <a:cs typeface="Corbel"/>
              </a:rPr>
              <a:t>5</a:t>
            </a:r>
            <a:r>
              <a:rPr sz="2000" dirty="0">
                <a:solidFill>
                  <a:schemeClr val="tx2"/>
                </a:solidFill>
                <a:latin typeface="Corbel"/>
                <a:cs typeface="Corbel"/>
              </a:rPr>
              <a:t>0/</a:t>
            </a:r>
            <a:r>
              <a:rPr sz="2000" spc="-40" dirty="0">
                <a:solidFill>
                  <a:schemeClr val="tx2"/>
                </a:solidFill>
                <a:latin typeface="Corbel"/>
                <a:cs typeface="Corbel"/>
              </a:rPr>
              <a:t>2</a:t>
            </a:r>
            <a:r>
              <a:rPr sz="2000" dirty="0">
                <a:solidFill>
                  <a:schemeClr val="tx2"/>
                </a:solidFill>
                <a:latin typeface="Corbel"/>
                <a:cs typeface="Corbel"/>
              </a:rPr>
              <a:t>016</a:t>
            </a:r>
          </a:p>
        </p:txBody>
      </p:sp>
      <p:grpSp>
        <p:nvGrpSpPr>
          <p:cNvPr id="21" name="object 21"/>
          <p:cNvGrpSpPr/>
          <p:nvPr/>
        </p:nvGrpSpPr>
        <p:grpSpPr>
          <a:xfrm>
            <a:off x="9707180" y="2392960"/>
            <a:ext cx="1438910" cy="806450"/>
            <a:chOff x="9712452" y="2089404"/>
            <a:chExt cx="1438910" cy="80645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grpSpPr>
        <p:sp>
          <p:nvSpPr>
            <p:cNvPr id="22" name="object 22"/>
            <p:cNvSpPr/>
            <p:nvPr/>
          </p:nvSpPr>
          <p:spPr>
            <a:xfrm>
              <a:off x="9720072" y="2097024"/>
              <a:ext cx="1423670" cy="791210"/>
            </a:xfrm>
            <a:custGeom>
              <a:avLst/>
              <a:gdLst/>
              <a:ahLst/>
              <a:cxnLst/>
              <a:rect l="l" t="t" r="r" b="b"/>
              <a:pathLst>
                <a:path w="1423670" h="791210">
                  <a:moveTo>
                    <a:pt x="1344295" y="0"/>
                  </a:moveTo>
                  <a:lnTo>
                    <a:pt x="79121" y="0"/>
                  </a:lnTo>
                  <a:lnTo>
                    <a:pt x="48327" y="6219"/>
                  </a:lnTo>
                  <a:lnTo>
                    <a:pt x="23177" y="23177"/>
                  </a:lnTo>
                  <a:lnTo>
                    <a:pt x="6219" y="48327"/>
                  </a:lnTo>
                  <a:lnTo>
                    <a:pt x="0" y="79121"/>
                  </a:lnTo>
                  <a:lnTo>
                    <a:pt x="0" y="711835"/>
                  </a:lnTo>
                  <a:lnTo>
                    <a:pt x="6219" y="742628"/>
                  </a:lnTo>
                  <a:lnTo>
                    <a:pt x="23177" y="767778"/>
                  </a:lnTo>
                  <a:lnTo>
                    <a:pt x="48327" y="784736"/>
                  </a:lnTo>
                  <a:lnTo>
                    <a:pt x="79121" y="790955"/>
                  </a:lnTo>
                  <a:lnTo>
                    <a:pt x="1344295" y="790955"/>
                  </a:lnTo>
                  <a:lnTo>
                    <a:pt x="1375088" y="784736"/>
                  </a:lnTo>
                  <a:lnTo>
                    <a:pt x="1400238" y="767778"/>
                  </a:lnTo>
                  <a:lnTo>
                    <a:pt x="1417196" y="742628"/>
                  </a:lnTo>
                  <a:lnTo>
                    <a:pt x="1423416" y="711835"/>
                  </a:lnTo>
                  <a:lnTo>
                    <a:pt x="1423416" y="79121"/>
                  </a:lnTo>
                  <a:lnTo>
                    <a:pt x="1417196" y="48327"/>
                  </a:lnTo>
                  <a:lnTo>
                    <a:pt x="1400238" y="23177"/>
                  </a:lnTo>
                  <a:lnTo>
                    <a:pt x="1375088" y="6219"/>
                  </a:lnTo>
                  <a:lnTo>
                    <a:pt x="1344295" y="0"/>
                  </a:lnTo>
                  <a:close/>
                </a:path>
              </a:pathLst>
            </a:custGeom>
            <a:grpFill/>
          </p:spPr>
          <p:txBody>
            <a:bodyPr wrap="square" lIns="0" tIns="0" rIns="0" bIns="0" rtlCol="0"/>
            <a:lstStyle/>
            <a:p>
              <a:endParaRPr/>
            </a:p>
          </p:txBody>
        </p:sp>
        <p:sp>
          <p:nvSpPr>
            <p:cNvPr id="23" name="object 23"/>
            <p:cNvSpPr/>
            <p:nvPr/>
          </p:nvSpPr>
          <p:spPr>
            <a:xfrm>
              <a:off x="9720072" y="2097024"/>
              <a:ext cx="1423670" cy="791210"/>
            </a:xfrm>
            <a:custGeom>
              <a:avLst/>
              <a:gdLst/>
              <a:ahLst/>
              <a:cxnLst/>
              <a:rect l="l" t="t" r="r" b="b"/>
              <a:pathLst>
                <a:path w="1423670" h="791210">
                  <a:moveTo>
                    <a:pt x="0" y="79121"/>
                  </a:moveTo>
                  <a:lnTo>
                    <a:pt x="6219" y="48327"/>
                  </a:lnTo>
                  <a:lnTo>
                    <a:pt x="23177" y="23177"/>
                  </a:lnTo>
                  <a:lnTo>
                    <a:pt x="48327" y="6219"/>
                  </a:lnTo>
                  <a:lnTo>
                    <a:pt x="79121" y="0"/>
                  </a:lnTo>
                  <a:lnTo>
                    <a:pt x="1344295" y="0"/>
                  </a:lnTo>
                  <a:lnTo>
                    <a:pt x="1375088" y="6219"/>
                  </a:lnTo>
                  <a:lnTo>
                    <a:pt x="1400238" y="23177"/>
                  </a:lnTo>
                  <a:lnTo>
                    <a:pt x="1417196" y="48327"/>
                  </a:lnTo>
                  <a:lnTo>
                    <a:pt x="1423416" y="79121"/>
                  </a:lnTo>
                  <a:lnTo>
                    <a:pt x="1423416" y="711835"/>
                  </a:lnTo>
                  <a:lnTo>
                    <a:pt x="1417196" y="742628"/>
                  </a:lnTo>
                  <a:lnTo>
                    <a:pt x="1400238" y="767778"/>
                  </a:lnTo>
                  <a:lnTo>
                    <a:pt x="1375088" y="784736"/>
                  </a:lnTo>
                  <a:lnTo>
                    <a:pt x="1344295" y="790955"/>
                  </a:lnTo>
                  <a:lnTo>
                    <a:pt x="79121" y="790955"/>
                  </a:lnTo>
                  <a:lnTo>
                    <a:pt x="48327" y="784736"/>
                  </a:lnTo>
                  <a:lnTo>
                    <a:pt x="23177" y="767778"/>
                  </a:lnTo>
                  <a:lnTo>
                    <a:pt x="6219" y="742628"/>
                  </a:lnTo>
                  <a:lnTo>
                    <a:pt x="0" y="711835"/>
                  </a:lnTo>
                  <a:lnTo>
                    <a:pt x="0" y="79121"/>
                  </a:lnTo>
                  <a:close/>
                </a:path>
              </a:pathLst>
            </a:custGeom>
            <a:grpFill/>
            <a:ln w="15239">
              <a:solidFill>
                <a:srgbClr val="CCD4EA"/>
              </a:solidFill>
            </a:ln>
          </p:spPr>
          <p:txBody>
            <a:bodyPr wrap="square" lIns="0" tIns="0" rIns="0" bIns="0" rtlCol="0"/>
            <a:lstStyle/>
            <a:p>
              <a:endParaRPr/>
            </a:p>
          </p:txBody>
        </p:sp>
      </p:grpSp>
      <p:sp>
        <p:nvSpPr>
          <p:cNvPr id="24" name="object 24"/>
          <p:cNvSpPr txBox="1"/>
          <p:nvPr/>
        </p:nvSpPr>
        <p:spPr>
          <a:xfrm>
            <a:off x="10014712" y="2474418"/>
            <a:ext cx="834390" cy="611505"/>
          </a:xfrm>
          <a:prstGeom prst="rect">
            <a:avLst/>
          </a:prstGeom>
        </p:spPr>
        <p:txBody>
          <a:bodyPr vert="horz" wrap="square" lIns="0" tIns="42545" rIns="0" bIns="0" rtlCol="0">
            <a:spAutoFit/>
          </a:bodyPr>
          <a:lstStyle/>
          <a:p>
            <a:pPr marL="12700" marR="5080" indent="68580">
              <a:lnSpc>
                <a:spcPts val="2210"/>
              </a:lnSpc>
              <a:spcBef>
                <a:spcPts val="335"/>
              </a:spcBef>
            </a:pPr>
            <a:r>
              <a:rPr sz="2000" spc="-10" dirty="0">
                <a:solidFill>
                  <a:schemeClr val="tx2"/>
                </a:solidFill>
                <a:latin typeface="Corbel"/>
                <a:cs typeface="Corbel"/>
              </a:rPr>
              <a:t>D.Lgs. </a:t>
            </a:r>
            <a:r>
              <a:rPr sz="2000" spc="-5" dirty="0">
                <a:solidFill>
                  <a:schemeClr val="tx2"/>
                </a:solidFill>
                <a:latin typeface="Corbel"/>
                <a:cs typeface="Corbel"/>
              </a:rPr>
              <a:t> 3</a:t>
            </a:r>
            <a:r>
              <a:rPr sz="2000" spc="5" dirty="0">
                <a:solidFill>
                  <a:schemeClr val="tx2"/>
                </a:solidFill>
                <a:latin typeface="Corbel"/>
                <a:cs typeface="Corbel"/>
              </a:rPr>
              <a:t>6</a:t>
            </a:r>
            <a:r>
              <a:rPr sz="2000" dirty="0">
                <a:solidFill>
                  <a:schemeClr val="tx2"/>
                </a:solidFill>
                <a:latin typeface="Corbel"/>
                <a:cs typeface="Corbel"/>
              </a:rPr>
              <a:t>/</a:t>
            </a:r>
            <a:r>
              <a:rPr sz="2000" spc="-40" dirty="0">
                <a:solidFill>
                  <a:schemeClr val="tx2"/>
                </a:solidFill>
                <a:latin typeface="Corbel"/>
                <a:cs typeface="Corbel"/>
              </a:rPr>
              <a:t>2</a:t>
            </a:r>
            <a:r>
              <a:rPr sz="2000" spc="-35" dirty="0">
                <a:solidFill>
                  <a:schemeClr val="tx2"/>
                </a:solidFill>
                <a:latin typeface="Corbel"/>
                <a:cs typeface="Corbel"/>
              </a:rPr>
              <a:t>0</a:t>
            </a:r>
            <a:r>
              <a:rPr sz="2000" spc="-65" dirty="0">
                <a:solidFill>
                  <a:schemeClr val="tx2"/>
                </a:solidFill>
                <a:latin typeface="Corbel"/>
                <a:cs typeface="Corbel"/>
              </a:rPr>
              <a:t>2</a:t>
            </a:r>
            <a:r>
              <a:rPr sz="2000" dirty="0">
                <a:solidFill>
                  <a:schemeClr val="tx2"/>
                </a:solidFill>
                <a:latin typeface="Corbel"/>
                <a:cs typeface="Corbel"/>
              </a:rPr>
              <a:t>3</a:t>
            </a:r>
          </a:p>
        </p:txBody>
      </p:sp>
      <p:grpSp>
        <p:nvGrpSpPr>
          <p:cNvPr id="25" name="object 25"/>
          <p:cNvGrpSpPr/>
          <p:nvPr/>
        </p:nvGrpSpPr>
        <p:grpSpPr>
          <a:xfrm>
            <a:off x="7664196" y="3515426"/>
            <a:ext cx="3692842" cy="2968816"/>
            <a:chOff x="7620508" y="3081718"/>
            <a:chExt cx="3692842" cy="2968816"/>
          </a:xfrm>
        </p:grpSpPr>
        <p:sp>
          <p:nvSpPr>
            <p:cNvPr id="26" name="object 26"/>
            <p:cNvSpPr/>
            <p:nvPr/>
          </p:nvSpPr>
          <p:spPr>
            <a:xfrm>
              <a:off x="9107423" y="5457444"/>
              <a:ext cx="593090" cy="593090"/>
            </a:xfrm>
            <a:custGeom>
              <a:avLst/>
              <a:gdLst/>
              <a:ahLst/>
              <a:cxnLst/>
              <a:rect l="l" t="t" r="r" b="b"/>
              <a:pathLst>
                <a:path w="593090" h="593089">
                  <a:moveTo>
                    <a:pt x="296418" y="0"/>
                  </a:moveTo>
                  <a:lnTo>
                    <a:pt x="0" y="592835"/>
                  </a:lnTo>
                  <a:lnTo>
                    <a:pt x="592835" y="592835"/>
                  </a:lnTo>
                  <a:lnTo>
                    <a:pt x="296418" y="0"/>
                  </a:lnTo>
                  <a:close/>
                </a:path>
              </a:pathLst>
            </a:custGeom>
            <a:solidFill>
              <a:srgbClr val="CCD4EA">
                <a:alpha val="90194"/>
              </a:srgbClr>
            </a:solidFill>
            <a:ln w="12700" cmpd="dbl">
              <a:solidFill>
                <a:schemeClr val="tx2"/>
              </a:solidFill>
            </a:ln>
          </p:spPr>
          <p:txBody>
            <a:bodyPr wrap="square" lIns="0" tIns="0" rIns="0" bIns="0" rtlCol="0"/>
            <a:lstStyle/>
            <a:p>
              <a:endParaRPr/>
            </a:p>
          </p:txBody>
        </p:sp>
        <p:sp>
          <p:nvSpPr>
            <p:cNvPr id="27" name="object 27"/>
            <p:cNvSpPr/>
            <p:nvPr/>
          </p:nvSpPr>
          <p:spPr>
            <a:xfrm>
              <a:off x="9107423" y="5457444"/>
              <a:ext cx="593090" cy="593090"/>
            </a:xfrm>
            <a:custGeom>
              <a:avLst/>
              <a:gdLst/>
              <a:ahLst/>
              <a:cxnLst/>
              <a:rect l="l" t="t" r="r" b="b"/>
              <a:pathLst>
                <a:path w="593090" h="593089">
                  <a:moveTo>
                    <a:pt x="0" y="592835"/>
                  </a:moveTo>
                  <a:lnTo>
                    <a:pt x="296418" y="0"/>
                  </a:lnTo>
                  <a:lnTo>
                    <a:pt x="592835" y="592835"/>
                  </a:lnTo>
                  <a:lnTo>
                    <a:pt x="0" y="592835"/>
                  </a:lnTo>
                  <a:close/>
                </a:path>
              </a:pathLst>
            </a:custGeom>
            <a:ln w="12700" cmpd="sng">
              <a:solidFill>
                <a:schemeClr val="tx2"/>
              </a:solidFill>
            </a:ln>
          </p:spPr>
          <p:txBody>
            <a:bodyPr wrap="square" lIns="0" tIns="0" rIns="0" bIns="0" rtlCol="0"/>
            <a:lstStyle/>
            <a:p>
              <a:endParaRPr/>
            </a:p>
          </p:txBody>
        </p:sp>
        <p:sp>
          <p:nvSpPr>
            <p:cNvPr id="28" name="object 28"/>
            <p:cNvSpPr/>
            <p:nvPr/>
          </p:nvSpPr>
          <p:spPr>
            <a:xfrm>
              <a:off x="7620508" y="5079364"/>
              <a:ext cx="3567429" cy="496570"/>
            </a:xfrm>
            <a:custGeom>
              <a:avLst/>
              <a:gdLst/>
              <a:ahLst/>
              <a:cxnLst/>
              <a:rect l="l" t="t" r="r" b="b"/>
              <a:pathLst>
                <a:path w="3567429" h="496570">
                  <a:moveTo>
                    <a:pt x="17399" y="0"/>
                  </a:moveTo>
                  <a:lnTo>
                    <a:pt x="0" y="248285"/>
                  </a:lnTo>
                  <a:lnTo>
                    <a:pt x="3550158" y="496443"/>
                  </a:lnTo>
                  <a:lnTo>
                    <a:pt x="3567430" y="248285"/>
                  </a:lnTo>
                  <a:lnTo>
                    <a:pt x="17399" y="0"/>
                  </a:lnTo>
                  <a:close/>
                </a:path>
              </a:pathLst>
            </a:custGeom>
            <a:solidFill>
              <a:srgbClr val="CCD4EA">
                <a:alpha val="82000"/>
              </a:srgbClr>
            </a:solidFill>
            <a:ln w="44450" cmpd="sng">
              <a:solidFill>
                <a:schemeClr val="tx2"/>
              </a:solidFill>
              <a:prstDash val="solid"/>
            </a:ln>
          </p:spPr>
          <p:txBody>
            <a:bodyPr wrap="square" lIns="0" tIns="0" rIns="0" bIns="0" rtlCol="0"/>
            <a:lstStyle/>
            <a:p>
              <a:endParaRPr/>
            </a:p>
          </p:txBody>
        </p:sp>
        <p:sp>
          <p:nvSpPr>
            <p:cNvPr id="29" name="object 29"/>
            <p:cNvSpPr/>
            <p:nvPr/>
          </p:nvSpPr>
          <p:spPr>
            <a:xfrm>
              <a:off x="7620508" y="5079364"/>
              <a:ext cx="3567429" cy="496570"/>
            </a:xfrm>
            <a:custGeom>
              <a:avLst/>
              <a:gdLst/>
              <a:ahLst/>
              <a:cxnLst/>
              <a:rect l="l" t="t" r="r" b="b"/>
              <a:pathLst>
                <a:path w="3567429" h="496570">
                  <a:moveTo>
                    <a:pt x="17399" y="0"/>
                  </a:moveTo>
                  <a:lnTo>
                    <a:pt x="3567430" y="248285"/>
                  </a:lnTo>
                  <a:lnTo>
                    <a:pt x="3550158" y="496443"/>
                  </a:lnTo>
                  <a:lnTo>
                    <a:pt x="0" y="248285"/>
                  </a:lnTo>
                  <a:lnTo>
                    <a:pt x="17399" y="0"/>
                  </a:lnTo>
                  <a:close/>
                </a:path>
              </a:pathLst>
            </a:custGeom>
            <a:ln w="15875">
              <a:solidFill>
                <a:srgbClr val="CCD4EA"/>
              </a:solidFill>
            </a:ln>
          </p:spPr>
          <p:txBody>
            <a:bodyPr wrap="square" lIns="0" tIns="0" rIns="0" bIns="0" rtlCol="0"/>
            <a:lstStyle/>
            <a:p>
              <a:endParaRPr/>
            </a:p>
          </p:txBody>
        </p:sp>
        <p:pic>
          <p:nvPicPr>
            <p:cNvPr id="30" name="object 30"/>
            <p:cNvPicPr/>
            <p:nvPr/>
          </p:nvPicPr>
          <p:blipFill>
            <a:blip r:embed="rId3" cstate="print"/>
            <a:stretch>
              <a:fillRect/>
            </a:stretch>
          </p:blipFill>
          <p:spPr>
            <a:xfrm>
              <a:off x="9708832" y="3081718"/>
              <a:ext cx="1604518" cy="2205355"/>
            </a:xfrm>
            <a:prstGeom prst="rect">
              <a:avLst/>
            </a:prstGeom>
          </p:spPr>
        </p:pic>
        <p:sp>
          <p:nvSpPr>
            <p:cNvPr id="31" name="object 31"/>
            <p:cNvSpPr/>
            <p:nvPr/>
          </p:nvSpPr>
          <p:spPr>
            <a:xfrm>
              <a:off x="7680960" y="4022470"/>
              <a:ext cx="1510030" cy="1114425"/>
            </a:xfrm>
            <a:custGeom>
              <a:avLst/>
              <a:gdLst/>
              <a:ahLst/>
              <a:cxnLst/>
              <a:rect l="l" t="t" r="r" b="b"/>
              <a:pathLst>
                <a:path w="1510029" h="1114425">
                  <a:moveTo>
                    <a:pt x="233045" y="0"/>
                  </a:moveTo>
                  <a:lnTo>
                    <a:pt x="186707" y="2983"/>
                  </a:lnTo>
                  <a:lnTo>
                    <a:pt x="144243" y="17521"/>
                  </a:lnTo>
                  <a:lnTo>
                    <a:pt x="107410" y="42084"/>
                  </a:lnTo>
                  <a:lnTo>
                    <a:pt x="77963" y="75146"/>
                  </a:lnTo>
                  <a:lnTo>
                    <a:pt x="57661" y="115179"/>
                  </a:lnTo>
                  <a:lnTo>
                    <a:pt x="48260" y="160654"/>
                  </a:lnTo>
                  <a:lnTo>
                    <a:pt x="0" y="851534"/>
                  </a:lnTo>
                  <a:lnTo>
                    <a:pt x="2939" y="897881"/>
                  </a:lnTo>
                  <a:lnTo>
                    <a:pt x="17464" y="940364"/>
                  </a:lnTo>
                  <a:lnTo>
                    <a:pt x="42037" y="977217"/>
                  </a:lnTo>
                  <a:lnTo>
                    <a:pt x="75118" y="1006672"/>
                  </a:lnTo>
                  <a:lnTo>
                    <a:pt x="115170" y="1026962"/>
                  </a:lnTo>
                  <a:lnTo>
                    <a:pt x="160655" y="1036319"/>
                  </a:lnTo>
                  <a:lnTo>
                    <a:pt x="1276477" y="1114424"/>
                  </a:lnTo>
                  <a:lnTo>
                    <a:pt x="1322823" y="1111441"/>
                  </a:lnTo>
                  <a:lnTo>
                    <a:pt x="1365306" y="1096903"/>
                  </a:lnTo>
                  <a:lnTo>
                    <a:pt x="1402159" y="1072340"/>
                  </a:lnTo>
                  <a:lnTo>
                    <a:pt x="1431614" y="1039278"/>
                  </a:lnTo>
                  <a:lnTo>
                    <a:pt x="1451904" y="999245"/>
                  </a:lnTo>
                  <a:lnTo>
                    <a:pt x="1461262" y="953769"/>
                  </a:lnTo>
                  <a:lnTo>
                    <a:pt x="1509649" y="262889"/>
                  </a:lnTo>
                  <a:lnTo>
                    <a:pt x="1506665" y="216543"/>
                  </a:lnTo>
                  <a:lnTo>
                    <a:pt x="1492127" y="174060"/>
                  </a:lnTo>
                  <a:lnTo>
                    <a:pt x="1467564" y="137207"/>
                  </a:lnTo>
                  <a:lnTo>
                    <a:pt x="1434502" y="107752"/>
                  </a:lnTo>
                  <a:lnTo>
                    <a:pt x="1394469" y="87462"/>
                  </a:lnTo>
                  <a:lnTo>
                    <a:pt x="1348994" y="78104"/>
                  </a:lnTo>
                  <a:lnTo>
                    <a:pt x="233045" y="0"/>
                  </a:lnTo>
                  <a:close/>
                </a:path>
              </a:pathLst>
            </a:custGeom>
            <a:solidFill>
              <a:srgbClr val="0E6EC5">
                <a:alpha val="50195"/>
              </a:srgbClr>
            </a:solidFill>
          </p:spPr>
          <p:txBody>
            <a:bodyPr wrap="square" lIns="0" tIns="0" rIns="0" bIns="0" rtlCol="0"/>
            <a:lstStyle/>
            <a:p>
              <a:endParaRPr/>
            </a:p>
          </p:txBody>
        </p:sp>
        <p:sp>
          <p:nvSpPr>
            <p:cNvPr id="32" name="object 32"/>
            <p:cNvSpPr/>
            <p:nvPr/>
          </p:nvSpPr>
          <p:spPr>
            <a:xfrm>
              <a:off x="7680960" y="4022470"/>
              <a:ext cx="1510030" cy="1114425"/>
            </a:xfrm>
            <a:custGeom>
              <a:avLst/>
              <a:gdLst/>
              <a:ahLst/>
              <a:cxnLst/>
              <a:rect l="l" t="t" r="r" b="b"/>
              <a:pathLst>
                <a:path w="1510029" h="1114425">
                  <a:moveTo>
                    <a:pt x="48260" y="160654"/>
                  </a:moveTo>
                  <a:lnTo>
                    <a:pt x="57661" y="115179"/>
                  </a:lnTo>
                  <a:lnTo>
                    <a:pt x="77963" y="75146"/>
                  </a:lnTo>
                  <a:lnTo>
                    <a:pt x="107410" y="42084"/>
                  </a:lnTo>
                  <a:lnTo>
                    <a:pt x="144243" y="17521"/>
                  </a:lnTo>
                  <a:lnTo>
                    <a:pt x="186707" y="2983"/>
                  </a:lnTo>
                  <a:lnTo>
                    <a:pt x="233045" y="0"/>
                  </a:lnTo>
                  <a:lnTo>
                    <a:pt x="1348994" y="78104"/>
                  </a:lnTo>
                  <a:lnTo>
                    <a:pt x="1394469" y="87462"/>
                  </a:lnTo>
                  <a:lnTo>
                    <a:pt x="1434502" y="107752"/>
                  </a:lnTo>
                  <a:lnTo>
                    <a:pt x="1467564" y="137207"/>
                  </a:lnTo>
                  <a:lnTo>
                    <a:pt x="1492127" y="174060"/>
                  </a:lnTo>
                  <a:lnTo>
                    <a:pt x="1506665" y="216543"/>
                  </a:lnTo>
                  <a:lnTo>
                    <a:pt x="1509649" y="262889"/>
                  </a:lnTo>
                  <a:lnTo>
                    <a:pt x="1461262" y="953769"/>
                  </a:lnTo>
                  <a:lnTo>
                    <a:pt x="1451904" y="999245"/>
                  </a:lnTo>
                  <a:lnTo>
                    <a:pt x="1431614" y="1039278"/>
                  </a:lnTo>
                  <a:lnTo>
                    <a:pt x="1402159" y="1072340"/>
                  </a:lnTo>
                  <a:lnTo>
                    <a:pt x="1365306" y="1096903"/>
                  </a:lnTo>
                  <a:lnTo>
                    <a:pt x="1322823" y="1111441"/>
                  </a:lnTo>
                  <a:lnTo>
                    <a:pt x="1276477" y="1114424"/>
                  </a:lnTo>
                  <a:lnTo>
                    <a:pt x="160655" y="1036319"/>
                  </a:lnTo>
                  <a:lnTo>
                    <a:pt x="115170" y="1026962"/>
                  </a:lnTo>
                  <a:lnTo>
                    <a:pt x="75118" y="1006672"/>
                  </a:lnTo>
                  <a:lnTo>
                    <a:pt x="42037" y="977217"/>
                  </a:lnTo>
                  <a:lnTo>
                    <a:pt x="17464" y="940364"/>
                  </a:lnTo>
                  <a:lnTo>
                    <a:pt x="2939" y="897881"/>
                  </a:lnTo>
                  <a:lnTo>
                    <a:pt x="0" y="851534"/>
                  </a:lnTo>
                  <a:lnTo>
                    <a:pt x="48260" y="160654"/>
                  </a:lnTo>
                  <a:close/>
                </a:path>
              </a:pathLst>
            </a:custGeom>
            <a:ln w="15875">
              <a:solidFill>
                <a:srgbClr val="051C28"/>
              </a:solidFill>
            </a:ln>
          </p:spPr>
          <p:txBody>
            <a:bodyPr wrap="square" lIns="0" tIns="0" rIns="0" bIns="0" rtlCol="0"/>
            <a:lstStyle/>
            <a:p>
              <a:endParaRPr/>
            </a:p>
          </p:txBody>
        </p:sp>
        <p:sp>
          <p:nvSpPr>
            <p:cNvPr id="33" name="object 33"/>
            <p:cNvSpPr/>
            <p:nvPr/>
          </p:nvSpPr>
          <p:spPr>
            <a:xfrm>
              <a:off x="7883271" y="4402200"/>
              <a:ext cx="1085850" cy="323850"/>
            </a:xfrm>
            <a:custGeom>
              <a:avLst/>
              <a:gdLst/>
              <a:ahLst/>
              <a:cxnLst/>
              <a:rect l="l" t="t" r="r" b="b"/>
              <a:pathLst>
                <a:path w="1085850" h="323850">
                  <a:moveTo>
                    <a:pt x="206452" y="176275"/>
                  </a:moveTo>
                  <a:lnTo>
                    <a:pt x="69469" y="176275"/>
                  </a:lnTo>
                  <a:lnTo>
                    <a:pt x="176656" y="183769"/>
                  </a:lnTo>
                  <a:lnTo>
                    <a:pt x="201802" y="263144"/>
                  </a:lnTo>
                  <a:lnTo>
                    <a:pt x="235711" y="265430"/>
                  </a:lnTo>
                  <a:lnTo>
                    <a:pt x="206452" y="176275"/>
                  </a:lnTo>
                  <a:close/>
                </a:path>
                <a:path w="1085850" h="323850">
                  <a:moveTo>
                    <a:pt x="122300" y="0"/>
                  </a:moveTo>
                  <a:lnTo>
                    <a:pt x="0" y="249047"/>
                  </a:lnTo>
                  <a:lnTo>
                    <a:pt x="33527" y="251332"/>
                  </a:lnTo>
                  <a:lnTo>
                    <a:pt x="69469" y="176275"/>
                  </a:lnTo>
                  <a:lnTo>
                    <a:pt x="206452" y="176275"/>
                  </a:lnTo>
                  <a:lnTo>
                    <a:pt x="199408" y="154812"/>
                  </a:lnTo>
                  <a:lnTo>
                    <a:pt x="167512" y="154812"/>
                  </a:lnTo>
                  <a:lnTo>
                    <a:pt x="82550" y="148971"/>
                  </a:lnTo>
                  <a:lnTo>
                    <a:pt x="103139" y="105900"/>
                  </a:lnTo>
                  <a:lnTo>
                    <a:pt x="122570" y="63557"/>
                  </a:lnTo>
                  <a:lnTo>
                    <a:pt x="132714" y="40767"/>
                  </a:lnTo>
                  <a:lnTo>
                    <a:pt x="161979" y="40767"/>
                  </a:lnTo>
                  <a:lnTo>
                    <a:pt x="149225" y="1905"/>
                  </a:lnTo>
                  <a:lnTo>
                    <a:pt x="122300" y="0"/>
                  </a:lnTo>
                  <a:close/>
                </a:path>
                <a:path w="1085850" h="323850">
                  <a:moveTo>
                    <a:pt x="161979" y="40767"/>
                  </a:moveTo>
                  <a:lnTo>
                    <a:pt x="132714" y="40767"/>
                  </a:lnTo>
                  <a:lnTo>
                    <a:pt x="133476" y="40893"/>
                  </a:lnTo>
                  <a:lnTo>
                    <a:pt x="139973" y="64539"/>
                  </a:lnTo>
                  <a:lnTo>
                    <a:pt x="146494" y="87280"/>
                  </a:lnTo>
                  <a:lnTo>
                    <a:pt x="153015" y="109116"/>
                  </a:lnTo>
                  <a:lnTo>
                    <a:pt x="159511" y="130048"/>
                  </a:lnTo>
                  <a:lnTo>
                    <a:pt x="167512" y="154812"/>
                  </a:lnTo>
                  <a:lnTo>
                    <a:pt x="199408" y="154812"/>
                  </a:lnTo>
                  <a:lnTo>
                    <a:pt x="161979" y="40767"/>
                  </a:lnTo>
                  <a:close/>
                </a:path>
                <a:path w="1085850" h="323850">
                  <a:moveTo>
                    <a:pt x="283972" y="85979"/>
                  </a:moveTo>
                  <a:lnTo>
                    <a:pt x="271272" y="267969"/>
                  </a:lnTo>
                  <a:lnTo>
                    <a:pt x="300989" y="270001"/>
                  </a:lnTo>
                  <a:lnTo>
                    <a:pt x="309879" y="143256"/>
                  </a:lnTo>
                  <a:lnTo>
                    <a:pt x="313435" y="138303"/>
                  </a:lnTo>
                  <a:lnTo>
                    <a:pt x="317753" y="133985"/>
                  </a:lnTo>
                  <a:lnTo>
                    <a:pt x="322833" y="130556"/>
                  </a:lnTo>
                  <a:lnTo>
                    <a:pt x="327786" y="127000"/>
                  </a:lnTo>
                  <a:lnTo>
                    <a:pt x="359028" y="117475"/>
                  </a:lnTo>
                  <a:lnTo>
                    <a:pt x="362947" y="116967"/>
                  </a:lnTo>
                  <a:lnTo>
                    <a:pt x="310769" y="116967"/>
                  </a:lnTo>
                  <a:lnTo>
                    <a:pt x="306958" y="87630"/>
                  </a:lnTo>
                  <a:lnTo>
                    <a:pt x="283972" y="85979"/>
                  </a:lnTo>
                  <a:close/>
                </a:path>
                <a:path w="1085850" h="323850">
                  <a:moveTo>
                    <a:pt x="382188" y="116459"/>
                  </a:moveTo>
                  <a:lnTo>
                    <a:pt x="372745" y="116459"/>
                  </a:lnTo>
                  <a:lnTo>
                    <a:pt x="379856" y="116967"/>
                  </a:lnTo>
                  <a:lnTo>
                    <a:pt x="382143" y="117093"/>
                  </a:lnTo>
                  <a:lnTo>
                    <a:pt x="382188" y="116459"/>
                  </a:lnTo>
                  <a:close/>
                </a:path>
                <a:path w="1085850" h="323850">
                  <a:moveTo>
                    <a:pt x="369697" y="87249"/>
                  </a:moveTo>
                  <a:lnTo>
                    <a:pt x="332739" y="97536"/>
                  </a:lnTo>
                  <a:lnTo>
                    <a:pt x="311276" y="116967"/>
                  </a:lnTo>
                  <a:lnTo>
                    <a:pt x="362947" y="116967"/>
                  </a:lnTo>
                  <a:lnTo>
                    <a:pt x="365886" y="116586"/>
                  </a:lnTo>
                  <a:lnTo>
                    <a:pt x="372745" y="116459"/>
                  </a:lnTo>
                  <a:lnTo>
                    <a:pt x="382188" y="116459"/>
                  </a:lnTo>
                  <a:lnTo>
                    <a:pt x="384175" y="88646"/>
                  </a:lnTo>
                  <a:lnTo>
                    <a:pt x="383158" y="88392"/>
                  </a:lnTo>
                  <a:lnTo>
                    <a:pt x="381888" y="88265"/>
                  </a:lnTo>
                  <a:lnTo>
                    <a:pt x="380619" y="88011"/>
                  </a:lnTo>
                  <a:lnTo>
                    <a:pt x="377951" y="87756"/>
                  </a:lnTo>
                  <a:lnTo>
                    <a:pt x="376681" y="87756"/>
                  </a:lnTo>
                  <a:lnTo>
                    <a:pt x="369697" y="87249"/>
                  </a:lnTo>
                  <a:close/>
                </a:path>
                <a:path w="1085850" h="323850">
                  <a:moveTo>
                    <a:pt x="388874" y="93344"/>
                  </a:moveTo>
                  <a:lnTo>
                    <a:pt x="387096" y="118872"/>
                  </a:lnTo>
                  <a:lnTo>
                    <a:pt x="422148" y="121285"/>
                  </a:lnTo>
                  <a:lnTo>
                    <a:pt x="414290" y="233680"/>
                  </a:lnTo>
                  <a:lnTo>
                    <a:pt x="430149" y="274574"/>
                  </a:lnTo>
                  <a:lnTo>
                    <a:pt x="442595" y="281178"/>
                  </a:lnTo>
                  <a:lnTo>
                    <a:pt x="449452" y="284099"/>
                  </a:lnTo>
                  <a:lnTo>
                    <a:pt x="457580" y="285876"/>
                  </a:lnTo>
                  <a:lnTo>
                    <a:pt x="467232" y="286512"/>
                  </a:lnTo>
                  <a:lnTo>
                    <a:pt x="474472" y="286893"/>
                  </a:lnTo>
                  <a:lnTo>
                    <a:pt x="480822" y="286766"/>
                  </a:lnTo>
                  <a:lnTo>
                    <a:pt x="491362" y="285750"/>
                  </a:lnTo>
                  <a:lnTo>
                    <a:pt x="495300" y="285115"/>
                  </a:lnTo>
                  <a:lnTo>
                    <a:pt x="497967" y="284225"/>
                  </a:lnTo>
                  <a:lnTo>
                    <a:pt x="499599" y="261366"/>
                  </a:lnTo>
                  <a:lnTo>
                    <a:pt x="478662" y="261366"/>
                  </a:lnTo>
                  <a:lnTo>
                    <a:pt x="474725" y="260985"/>
                  </a:lnTo>
                  <a:lnTo>
                    <a:pt x="450596" y="250951"/>
                  </a:lnTo>
                  <a:lnTo>
                    <a:pt x="448055" y="248157"/>
                  </a:lnTo>
                  <a:lnTo>
                    <a:pt x="446404" y="244982"/>
                  </a:lnTo>
                  <a:lnTo>
                    <a:pt x="445388" y="241300"/>
                  </a:lnTo>
                  <a:lnTo>
                    <a:pt x="444500" y="237617"/>
                  </a:lnTo>
                  <a:lnTo>
                    <a:pt x="444119" y="233680"/>
                  </a:lnTo>
                  <a:lnTo>
                    <a:pt x="444500" y="229488"/>
                  </a:lnTo>
                  <a:lnTo>
                    <a:pt x="451865" y="123317"/>
                  </a:lnTo>
                  <a:lnTo>
                    <a:pt x="506488" y="123317"/>
                  </a:lnTo>
                  <a:lnTo>
                    <a:pt x="508000" y="101726"/>
                  </a:lnTo>
                  <a:lnTo>
                    <a:pt x="453644" y="97917"/>
                  </a:lnTo>
                  <a:lnTo>
                    <a:pt x="453792" y="95757"/>
                  </a:lnTo>
                  <a:lnTo>
                    <a:pt x="423925" y="95757"/>
                  </a:lnTo>
                  <a:lnTo>
                    <a:pt x="388874" y="93344"/>
                  </a:lnTo>
                  <a:close/>
                </a:path>
                <a:path w="1085850" h="323850">
                  <a:moveTo>
                    <a:pt x="499745" y="259334"/>
                  </a:moveTo>
                  <a:lnTo>
                    <a:pt x="478662" y="261366"/>
                  </a:lnTo>
                  <a:lnTo>
                    <a:pt x="499599" y="261366"/>
                  </a:lnTo>
                  <a:lnTo>
                    <a:pt x="499745" y="259334"/>
                  </a:lnTo>
                  <a:close/>
                </a:path>
                <a:path w="1085850" h="323850">
                  <a:moveTo>
                    <a:pt x="506488" y="123317"/>
                  </a:moveTo>
                  <a:lnTo>
                    <a:pt x="451865" y="123317"/>
                  </a:lnTo>
                  <a:lnTo>
                    <a:pt x="506222" y="127126"/>
                  </a:lnTo>
                  <a:lnTo>
                    <a:pt x="506488" y="123317"/>
                  </a:lnTo>
                  <a:close/>
                </a:path>
                <a:path w="1085850" h="323850">
                  <a:moveTo>
                    <a:pt x="427481" y="45974"/>
                  </a:moveTo>
                  <a:lnTo>
                    <a:pt x="423925" y="95757"/>
                  </a:lnTo>
                  <a:lnTo>
                    <a:pt x="453792" y="95757"/>
                  </a:lnTo>
                  <a:lnTo>
                    <a:pt x="457073" y="48132"/>
                  </a:lnTo>
                  <a:lnTo>
                    <a:pt x="427481" y="45974"/>
                  </a:lnTo>
                  <a:close/>
                </a:path>
                <a:path w="1085850" h="323850">
                  <a:moveTo>
                    <a:pt x="546226" y="249681"/>
                  </a:moveTo>
                  <a:lnTo>
                    <a:pt x="543686" y="287019"/>
                  </a:lnTo>
                  <a:lnTo>
                    <a:pt x="580008" y="289560"/>
                  </a:lnTo>
                  <a:lnTo>
                    <a:pt x="582676" y="252222"/>
                  </a:lnTo>
                  <a:lnTo>
                    <a:pt x="546226" y="249681"/>
                  </a:lnTo>
                  <a:close/>
                </a:path>
                <a:path w="1085850" h="323850">
                  <a:moveTo>
                    <a:pt x="804328" y="43219"/>
                  </a:moveTo>
                  <a:lnTo>
                    <a:pt x="762930" y="53274"/>
                  </a:lnTo>
                  <a:lnTo>
                    <a:pt x="734939" y="82845"/>
                  </a:lnTo>
                  <a:lnTo>
                    <a:pt x="729106" y="112775"/>
                  </a:lnTo>
                  <a:lnTo>
                    <a:pt x="729742" y="120142"/>
                  </a:lnTo>
                  <a:lnTo>
                    <a:pt x="747776" y="155321"/>
                  </a:lnTo>
                  <a:lnTo>
                    <a:pt x="752982" y="159385"/>
                  </a:lnTo>
                  <a:lnTo>
                    <a:pt x="758062" y="163575"/>
                  </a:lnTo>
                  <a:lnTo>
                    <a:pt x="763777" y="166878"/>
                  </a:lnTo>
                  <a:lnTo>
                    <a:pt x="770001" y="169544"/>
                  </a:lnTo>
                  <a:lnTo>
                    <a:pt x="770001" y="170306"/>
                  </a:lnTo>
                  <a:lnTo>
                    <a:pt x="733425" y="188849"/>
                  </a:lnTo>
                  <a:lnTo>
                    <a:pt x="728472" y="193929"/>
                  </a:lnTo>
                  <a:lnTo>
                    <a:pt x="715390" y="231901"/>
                  </a:lnTo>
                  <a:lnTo>
                    <a:pt x="715359" y="240411"/>
                  </a:lnTo>
                  <a:lnTo>
                    <a:pt x="715898" y="246745"/>
                  </a:lnTo>
                  <a:lnTo>
                    <a:pt x="734695" y="284606"/>
                  </a:lnTo>
                  <a:lnTo>
                    <a:pt x="767379" y="304405"/>
                  </a:lnTo>
                  <a:lnTo>
                    <a:pt x="802258" y="309554"/>
                  </a:lnTo>
                  <a:lnTo>
                    <a:pt x="811022" y="309149"/>
                  </a:lnTo>
                  <a:lnTo>
                    <a:pt x="848532" y="297106"/>
                  </a:lnTo>
                  <a:lnTo>
                    <a:pt x="863771" y="284480"/>
                  </a:lnTo>
                  <a:lnTo>
                    <a:pt x="802512" y="284480"/>
                  </a:lnTo>
                  <a:lnTo>
                    <a:pt x="787526" y="283463"/>
                  </a:lnTo>
                  <a:lnTo>
                    <a:pt x="780796" y="281940"/>
                  </a:lnTo>
                  <a:lnTo>
                    <a:pt x="774519" y="279251"/>
                  </a:lnTo>
                  <a:lnTo>
                    <a:pt x="768350" y="276732"/>
                  </a:lnTo>
                  <a:lnTo>
                    <a:pt x="763143" y="273176"/>
                  </a:lnTo>
                  <a:lnTo>
                    <a:pt x="758825" y="268731"/>
                  </a:lnTo>
                  <a:lnTo>
                    <a:pt x="754506" y="264413"/>
                  </a:lnTo>
                  <a:lnTo>
                    <a:pt x="751331" y="259080"/>
                  </a:lnTo>
                  <a:lnTo>
                    <a:pt x="749046" y="253111"/>
                  </a:lnTo>
                  <a:lnTo>
                    <a:pt x="746886" y="247015"/>
                  </a:lnTo>
                  <a:lnTo>
                    <a:pt x="745998" y="240411"/>
                  </a:lnTo>
                  <a:lnTo>
                    <a:pt x="746596" y="231901"/>
                  </a:lnTo>
                  <a:lnTo>
                    <a:pt x="747153" y="224994"/>
                  </a:lnTo>
                  <a:lnTo>
                    <a:pt x="748919" y="218059"/>
                  </a:lnTo>
                  <a:lnTo>
                    <a:pt x="752094" y="212344"/>
                  </a:lnTo>
                  <a:lnTo>
                    <a:pt x="755142" y="206501"/>
                  </a:lnTo>
                  <a:lnTo>
                    <a:pt x="794638" y="186181"/>
                  </a:lnTo>
                  <a:lnTo>
                    <a:pt x="801751" y="185928"/>
                  </a:lnTo>
                  <a:lnTo>
                    <a:pt x="855824" y="185928"/>
                  </a:lnTo>
                  <a:lnTo>
                    <a:pt x="846581" y="179831"/>
                  </a:lnTo>
                  <a:lnTo>
                    <a:pt x="840231" y="176784"/>
                  </a:lnTo>
                  <a:lnTo>
                    <a:pt x="833627" y="174751"/>
                  </a:lnTo>
                  <a:lnTo>
                    <a:pt x="833627" y="173990"/>
                  </a:lnTo>
                  <a:lnTo>
                    <a:pt x="862369" y="159766"/>
                  </a:lnTo>
                  <a:lnTo>
                    <a:pt x="803655" y="159766"/>
                  </a:lnTo>
                  <a:lnTo>
                    <a:pt x="793442" y="156289"/>
                  </a:lnTo>
                  <a:lnTo>
                    <a:pt x="762444" y="125952"/>
                  </a:lnTo>
                  <a:lnTo>
                    <a:pt x="760751" y="107568"/>
                  </a:lnTo>
                  <a:lnTo>
                    <a:pt x="761110" y="101092"/>
                  </a:lnTo>
                  <a:lnTo>
                    <a:pt x="785495" y="71628"/>
                  </a:lnTo>
                  <a:lnTo>
                    <a:pt x="791336" y="70231"/>
                  </a:lnTo>
                  <a:lnTo>
                    <a:pt x="797178" y="68706"/>
                  </a:lnTo>
                  <a:lnTo>
                    <a:pt x="803401" y="68325"/>
                  </a:lnTo>
                  <a:lnTo>
                    <a:pt x="868053" y="68325"/>
                  </a:lnTo>
                  <a:lnTo>
                    <a:pt x="864107" y="64388"/>
                  </a:lnTo>
                  <a:lnTo>
                    <a:pt x="826341" y="45561"/>
                  </a:lnTo>
                  <a:lnTo>
                    <a:pt x="811783" y="43434"/>
                  </a:lnTo>
                  <a:lnTo>
                    <a:pt x="804328" y="43219"/>
                  </a:lnTo>
                  <a:close/>
                </a:path>
                <a:path w="1085850" h="323850">
                  <a:moveTo>
                    <a:pt x="855824" y="185928"/>
                  </a:moveTo>
                  <a:lnTo>
                    <a:pt x="801751" y="185928"/>
                  </a:lnTo>
                  <a:lnTo>
                    <a:pt x="808862" y="187198"/>
                  </a:lnTo>
                  <a:lnTo>
                    <a:pt x="815467" y="189230"/>
                  </a:lnTo>
                  <a:lnTo>
                    <a:pt x="827658" y="194818"/>
                  </a:lnTo>
                  <a:lnTo>
                    <a:pt x="832993" y="198500"/>
                  </a:lnTo>
                  <a:lnTo>
                    <a:pt x="837310" y="202946"/>
                  </a:lnTo>
                  <a:lnTo>
                    <a:pt x="841755" y="207391"/>
                  </a:lnTo>
                  <a:lnTo>
                    <a:pt x="845184" y="212725"/>
                  </a:lnTo>
                  <a:lnTo>
                    <a:pt x="847471" y="218948"/>
                  </a:lnTo>
                  <a:lnTo>
                    <a:pt x="849629" y="225171"/>
                  </a:lnTo>
                  <a:lnTo>
                    <a:pt x="850471" y="231901"/>
                  </a:lnTo>
                  <a:lnTo>
                    <a:pt x="850470" y="233044"/>
                  </a:lnTo>
                  <a:lnTo>
                    <a:pt x="837819" y="270256"/>
                  </a:lnTo>
                  <a:lnTo>
                    <a:pt x="802512" y="284480"/>
                  </a:lnTo>
                  <a:lnTo>
                    <a:pt x="863771" y="284480"/>
                  </a:lnTo>
                  <a:lnTo>
                    <a:pt x="880872" y="243459"/>
                  </a:lnTo>
                  <a:lnTo>
                    <a:pt x="881135" y="236525"/>
                  </a:lnTo>
                  <a:lnTo>
                    <a:pt x="880792" y="229996"/>
                  </a:lnTo>
                  <a:lnTo>
                    <a:pt x="863726" y="192531"/>
                  </a:lnTo>
                  <a:lnTo>
                    <a:pt x="858520" y="187706"/>
                  </a:lnTo>
                  <a:lnTo>
                    <a:pt x="855824" y="185928"/>
                  </a:lnTo>
                  <a:close/>
                </a:path>
                <a:path w="1085850" h="323850">
                  <a:moveTo>
                    <a:pt x="868053" y="68325"/>
                  </a:moveTo>
                  <a:lnTo>
                    <a:pt x="803401" y="68325"/>
                  </a:lnTo>
                  <a:lnTo>
                    <a:pt x="810005" y="68706"/>
                  </a:lnTo>
                  <a:lnTo>
                    <a:pt x="816745" y="69216"/>
                  </a:lnTo>
                  <a:lnTo>
                    <a:pt x="849249" y="90678"/>
                  </a:lnTo>
                  <a:lnTo>
                    <a:pt x="851153" y="96012"/>
                  </a:lnTo>
                  <a:lnTo>
                    <a:pt x="853185" y="101473"/>
                  </a:lnTo>
                  <a:lnTo>
                    <a:pt x="853821" y="107568"/>
                  </a:lnTo>
                  <a:lnTo>
                    <a:pt x="853312" y="114554"/>
                  </a:lnTo>
                  <a:lnTo>
                    <a:pt x="851927" y="123769"/>
                  </a:lnTo>
                  <a:lnTo>
                    <a:pt x="823642" y="154686"/>
                  </a:lnTo>
                  <a:lnTo>
                    <a:pt x="803655" y="159766"/>
                  </a:lnTo>
                  <a:lnTo>
                    <a:pt x="862369" y="159766"/>
                  </a:lnTo>
                  <a:lnTo>
                    <a:pt x="863346" y="159004"/>
                  </a:lnTo>
                  <a:lnTo>
                    <a:pt x="867918" y="154050"/>
                  </a:lnTo>
                  <a:lnTo>
                    <a:pt x="872489" y="149225"/>
                  </a:lnTo>
                  <a:lnTo>
                    <a:pt x="876300" y="143637"/>
                  </a:lnTo>
                  <a:lnTo>
                    <a:pt x="879221" y="137160"/>
                  </a:lnTo>
                  <a:lnTo>
                    <a:pt x="882142" y="130810"/>
                  </a:lnTo>
                  <a:lnTo>
                    <a:pt x="883920" y="123571"/>
                  </a:lnTo>
                  <a:lnTo>
                    <a:pt x="884427" y="115697"/>
                  </a:lnTo>
                  <a:lnTo>
                    <a:pt x="884551" y="107568"/>
                  </a:lnTo>
                  <a:lnTo>
                    <a:pt x="883872" y="100282"/>
                  </a:lnTo>
                  <a:lnTo>
                    <a:pt x="868943" y="69215"/>
                  </a:lnTo>
                  <a:lnTo>
                    <a:pt x="868053" y="68325"/>
                  </a:lnTo>
                  <a:close/>
                </a:path>
                <a:path w="1085850" h="323850">
                  <a:moveTo>
                    <a:pt x="998966" y="131687"/>
                  </a:moveTo>
                  <a:lnTo>
                    <a:pt x="957881" y="144383"/>
                  </a:lnTo>
                  <a:lnTo>
                    <a:pt x="930435" y="176141"/>
                  </a:lnTo>
                  <a:lnTo>
                    <a:pt x="918336" y="221996"/>
                  </a:lnTo>
                  <a:lnTo>
                    <a:pt x="918022" y="231521"/>
                  </a:lnTo>
                  <a:lnTo>
                    <a:pt x="918064" y="233680"/>
                  </a:lnTo>
                  <a:lnTo>
                    <a:pt x="926782" y="277066"/>
                  </a:lnTo>
                  <a:lnTo>
                    <a:pt x="952781" y="309167"/>
                  </a:lnTo>
                  <a:lnTo>
                    <a:pt x="995426" y="323469"/>
                  </a:lnTo>
                  <a:lnTo>
                    <a:pt x="1005018" y="323661"/>
                  </a:lnTo>
                  <a:lnTo>
                    <a:pt x="1014158" y="322913"/>
                  </a:lnTo>
                  <a:lnTo>
                    <a:pt x="1052470" y="305998"/>
                  </a:lnTo>
                  <a:lnTo>
                    <a:pt x="1059972" y="298704"/>
                  </a:lnTo>
                  <a:lnTo>
                    <a:pt x="1005204" y="298704"/>
                  </a:lnTo>
                  <a:lnTo>
                    <a:pt x="997203" y="298196"/>
                  </a:lnTo>
                  <a:lnTo>
                    <a:pt x="959993" y="276732"/>
                  </a:lnTo>
                  <a:lnTo>
                    <a:pt x="949261" y="239728"/>
                  </a:lnTo>
                  <a:lnTo>
                    <a:pt x="949086" y="231521"/>
                  </a:lnTo>
                  <a:lnTo>
                    <a:pt x="949325" y="224155"/>
                  </a:lnTo>
                  <a:lnTo>
                    <a:pt x="958087" y="186309"/>
                  </a:lnTo>
                  <a:lnTo>
                    <a:pt x="967231" y="173355"/>
                  </a:lnTo>
                  <a:lnTo>
                    <a:pt x="972184" y="167640"/>
                  </a:lnTo>
                  <a:lnTo>
                    <a:pt x="978026" y="163322"/>
                  </a:lnTo>
                  <a:lnTo>
                    <a:pt x="991361" y="157734"/>
                  </a:lnTo>
                  <a:lnTo>
                    <a:pt x="998727" y="156591"/>
                  </a:lnTo>
                  <a:lnTo>
                    <a:pt x="1062799" y="156591"/>
                  </a:lnTo>
                  <a:lnTo>
                    <a:pt x="1057528" y="151320"/>
                  </a:lnTo>
                  <a:lnTo>
                    <a:pt x="1018345" y="133068"/>
                  </a:lnTo>
                  <a:lnTo>
                    <a:pt x="1008633" y="131953"/>
                  </a:lnTo>
                  <a:lnTo>
                    <a:pt x="998966" y="131687"/>
                  </a:lnTo>
                  <a:close/>
                </a:path>
                <a:path w="1085850" h="323850">
                  <a:moveTo>
                    <a:pt x="1062799" y="156591"/>
                  </a:moveTo>
                  <a:lnTo>
                    <a:pt x="998727" y="156591"/>
                  </a:lnTo>
                  <a:lnTo>
                    <a:pt x="1006855" y="157225"/>
                  </a:lnTo>
                  <a:lnTo>
                    <a:pt x="1014856" y="157734"/>
                  </a:lnTo>
                  <a:lnTo>
                    <a:pt x="1021969" y="159893"/>
                  </a:lnTo>
                  <a:lnTo>
                    <a:pt x="1050798" y="192786"/>
                  </a:lnTo>
                  <a:lnTo>
                    <a:pt x="1054656" y="224155"/>
                  </a:lnTo>
                  <a:lnTo>
                    <a:pt x="1054353" y="231521"/>
                  </a:lnTo>
                  <a:lnTo>
                    <a:pt x="1045590" y="269240"/>
                  </a:lnTo>
                  <a:lnTo>
                    <a:pt x="1012571" y="297561"/>
                  </a:lnTo>
                  <a:lnTo>
                    <a:pt x="1005204" y="298704"/>
                  </a:lnTo>
                  <a:lnTo>
                    <a:pt x="1059972" y="298704"/>
                  </a:lnTo>
                  <a:lnTo>
                    <a:pt x="1080180" y="262380"/>
                  </a:lnTo>
                  <a:lnTo>
                    <a:pt x="1085705" y="224155"/>
                  </a:lnTo>
                  <a:lnTo>
                    <a:pt x="1085669" y="221996"/>
                  </a:lnTo>
                  <a:lnTo>
                    <a:pt x="1076944" y="178466"/>
                  </a:lnTo>
                  <a:lnTo>
                    <a:pt x="1063386" y="157178"/>
                  </a:lnTo>
                  <a:lnTo>
                    <a:pt x="1062799" y="156591"/>
                  </a:lnTo>
                  <a:close/>
                </a:path>
              </a:pathLst>
            </a:custGeom>
            <a:solidFill>
              <a:srgbClr val="051C28"/>
            </a:solidFill>
          </p:spPr>
          <p:txBody>
            <a:bodyPr wrap="square" lIns="0" tIns="0" rIns="0" bIns="0" rtlCol="0"/>
            <a:lstStyle/>
            <a:p>
              <a:endParaRPr/>
            </a:p>
          </p:txBody>
        </p:sp>
      </p:grpSp>
      <p:pic>
        <p:nvPicPr>
          <p:cNvPr id="36" name="Immagine 35"/>
          <p:cNvPicPr>
            <a:picLocks noChangeAspect="1"/>
          </p:cNvPicPr>
          <p:nvPr/>
        </p:nvPicPr>
        <p:blipFill>
          <a:blip r:embed="rId4"/>
          <a:stretch>
            <a:fillRect/>
          </a:stretch>
        </p:blipFill>
        <p:spPr>
          <a:xfrm>
            <a:off x="250250" y="320376"/>
            <a:ext cx="2249619" cy="646232"/>
          </a:xfrm>
          <a:prstGeom prst="rect">
            <a:avLst/>
          </a:prstGeom>
        </p:spPr>
      </p:pic>
      <p:pic>
        <p:nvPicPr>
          <p:cNvPr id="2" name="Immagine 1"/>
          <p:cNvPicPr>
            <a:picLocks noChangeAspect="1"/>
          </p:cNvPicPr>
          <p:nvPr/>
        </p:nvPicPr>
        <p:blipFill>
          <a:blip r:embed="rId5"/>
          <a:stretch>
            <a:fillRect/>
          </a:stretch>
        </p:blipFill>
        <p:spPr>
          <a:xfrm>
            <a:off x="4290115" y="5320734"/>
            <a:ext cx="1402202" cy="1377815"/>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7" name="object 7"/>
          <p:cNvSpPr txBox="1"/>
          <p:nvPr/>
        </p:nvSpPr>
        <p:spPr>
          <a:xfrm>
            <a:off x="1524000" y="1752600"/>
            <a:ext cx="9677400" cy="3821559"/>
          </a:xfrm>
          <a:prstGeom prst="rect">
            <a:avLst/>
          </a:prstGeom>
          <a:effectLst/>
        </p:spPr>
        <p:txBody>
          <a:bodyPr vert="horz" wrap="square" lIns="0" tIns="12700" rIns="0" bIns="0" rtlCol="0">
            <a:spAutoFit/>
          </a:bodyPr>
          <a:lstStyle/>
          <a:p>
            <a:pPr>
              <a:lnSpc>
                <a:spcPct val="100000"/>
              </a:lnSpc>
              <a:spcBef>
                <a:spcPts val="40"/>
              </a:spcBef>
            </a:pPr>
            <a:endParaRPr sz="3150" dirty="0">
              <a:latin typeface="Arial"/>
              <a:cs typeface="Arial"/>
            </a:endParaRPr>
          </a:p>
          <a:p>
            <a:pPr marL="12700" algn="just">
              <a:lnSpc>
                <a:spcPct val="100000"/>
              </a:lnSpc>
              <a:spcBef>
                <a:spcPts val="5"/>
              </a:spcBef>
              <a:tabLst>
                <a:tab pos="2286635" algn="l"/>
                <a:tab pos="5029835" algn="l"/>
                <a:tab pos="6228080" algn="l"/>
                <a:tab pos="7489825" algn="l"/>
              </a:tabLst>
            </a:pPr>
            <a:r>
              <a:rPr sz="2400" spc="-10" dirty="0">
                <a:solidFill>
                  <a:schemeClr val="tx2"/>
                </a:solidFill>
                <a:latin typeface="Times New Roman" panose="02020603050405020304" pitchFamily="18" charset="0"/>
                <a:cs typeface="Times New Roman" panose="02020603050405020304" pitchFamily="18" charset="0"/>
              </a:rPr>
              <a:t>Le </a:t>
            </a:r>
            <a:r>
              <a:rPr sz="2400" spc="-10" dirty="0" err="1">
                <a:solidFill>
                  <a:schemeClr val="tx2"/>
                </a:solidFill>
                <a:latin typeface="Times New Roman" panose="02020603050405020304" pitchFamily="18" charset="0"/>
                <a:cs typeface="Times New Roman" panose="02020603050405020304" pitchFamily="18" charset="0"/>
              </a:rPr>
              <a:t>dichiarazioni</a:t>
            </a:r>
            <a:r>
              <a:rPr lang="it-IT" sz="2400" spc="-10" dirty="0">
                <a:solidFill>
                  <a:schemeClr val="tx2"/>
                </a:solidFill>
                <a:latin typeface="Times New Roman" panose="02020603050405020304" pitchFamily="18" charset="0"/>
                <a:cs typeface="Times New Roman" panose="02020603050405020304" pitchFamily="18" charset="0"/>
              </a:rPr>
              <a:t> s</a:t>
            </a:r>
            <a:r>
              <a:rPr sz="2400" spc="-10" dirty="0" err="1">
                <a:solidFill>
                  <a:schemeClr val="tx2"/>
                </a:solidFill>
                <a:latin typeface="Times New Roman" panose="02020603050405020304" pitchFamily="18" charset="0"/>
                <a:cs typeface="Times New Roman" panose="02020603050405020304" pitchFamily="18" charset="0"/>
              </a:rPr>
              <a:t>ostitutive</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hanno</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a:solidFill>
                  <a:schemeClr val="tx2"/>
                </a:solidFill>
                <a:latin typeface="Times New Roman" panose="02020603050405020304" pitchFamily="18" charset="0"/>
                <a:cs typeface="Times New Roman" panose="02020603050405020304" pitchFamily="18" charset="0"/>
              </a:rPr>
              <a:t>la</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stessa</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validità</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temporale</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delle</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certificazioni</a:t>
            </a:r>
            <a:r>
              <a:rPr sz="2400" spc="-10" dirty="0">
                <a:solidFill>
                  <a:schemeClr val="tx2"/>
                </a:solidFill>
                <a:latin typeface="Times New Roman" panose="02020603050405020304" pitchFamily="18" charset="0"/>
                <a:cs typeface="Times New Roman" panose="02020603050405020304" pitchFamily="18" charset="0"/>
              </a:rPr>
              <a:t> che sostituiscono (art. 48 DPR</a:t>
            </a:r>
            <a:r>
              <a:rPr lang="it-IT" sz="2400" spc="-10" dirty="0">
                <a:solidFill>
                  <a:schemeClr val="tx2"/>
                </a:solidFill>
                <a:latin typeface="Times New Roman" panose="02020603050405020304" pitchFamily="18" charset="0"/>
                <a:cs typeface="Times New Roman" panose="02020603050405020304" pitchFamily="18" charset="0"/>
              </a:rPr>
              <a:t> </a:t>
            </a:r>
            <a:r>
              <a:rPr sz="2400" spc="-10" dirty="0">
                <a:solidFill>
                  <a:schemeClr val="tx2"/>
                </a:solidFill>
                <a:latin typeface="Times New Roman" panose="02020603050405020304" pitchFamily="18" charset="0"/>
                <a:cs typeface="Times New Roman" panose="02020603050405020304" pitchFamily="18" charset="0"/>
              </a:rPr>
              <a:t>445/2000):</a:t>
            </a:r>
          </a:p>
          <a:p>
            <a:pPr marL="299085" marR="658495" indent="-287020">
              <a:lnSpc>
                <a:spcPct val="100000"/>
              </a:lnSpc>
              <a:buChar char="•"/>
              <a:tabLst>
                <a:tab pos="299085" algn="l"/>
                <a:tab pos="299720" algn="l"/>
              </a:tabLst>
            </a:pPr>
            <a:r>
              <a:rPr sz="2400" spc="-10" dirty="0">
                <a:solidFill>
                  <a:schemeClr val="tx2"/>
                </a:solidFill>
                <a:latin typeface="Times New Roman" panose="02020603050405020304" pitchFamily="18" charset="0"/>
                <a:cs typeface="Times New Roman" panose="02020603050405020304" pitchFamily="18" charset="0"/>
              </a:rPr>
              <a:t>6 mesi per la maggior parte delle </a:t>
            </a:r>
            <a:r>
              <a:rPr sz="2400" spc="-10" dirty="0" err="1">
                <a:solidFill>
                  <a:schemeClr val="tx2"/>
                </a:solidFill>
                <a:latin typeface="Times New Roman" panose="02020603050405020304" pitchFamily="18" charset="0"/>
                <a:cs typeface="Times New Roman" panose="02020603050405020304" pitchFamily="18" charset="0"/>
              </a:rPr>
              <a:t>dichiarazioni</a:t>
            </a:r>
            <a:r>
              <a:rPr sz="2400" spc="-10" dirty="0">
                <a:solidFill>
                  <a:schemeClr val="tx2"/>
                </a:solidFill>
                <a:latin typeface="Times New Roman" panose="02020603050405020304" pitchFamily="18" charset="0"/>
                <a:cs typeface="Times New Roman" panose="02020603050405020304" pitchFamily="18" charset="0"/>
              </a:rPr>
              <a:t> </a:t>
            </a:r>
            <a:r>
              <a:rPr sz="2400" spc="-10" dirty="0" err="1">
                <a:solidFill>
                  <a:schemeClr val="tx2"/>
                </a:solidFill>
                <a:latin typeface="Times New Roman" panose="02020603050405020304" pitchFamily="18" charset="0"/>
                <a:cs typeface="Times New Roman" panose="02020603050405020304" pitchFamily="18" charset="0"/>
              </a:rPr>
              <a:t>contenute</a:t>
            </a:r>
            <a:r>
              <a:rPr sz="2400" spc="-10" dirty="0">
                <a:solidFill>
                  <a:schemeClr val="tx2"/>
                </a:solidFill>
                <a:latin typeface="Times New Roman" panose="02020603050405020304" pitchFamily="18" charset="0"/>
                <a:cs typeface="Times New Roman" panose="02020603050405020304" pitchFamily="18" charset="0"/>
              </a:rPr>
              <a:t> nel DGUE</a:t>
            </a:r>
          </a:p>
          <a:p>
            <a:pPr marL="299085" marR="14604" indent="-287020" algn="just">
              <a:lnSpc>
                <a:spcPct val="100000"/>
              </a:lnSpc>
              <a:spcBef>
                <a:spcPts val="5"/>
              </a:spcBef>
              <a:buChar char="•"/>
              <a:tabLst>
                <a:tab pos="299720" algn="l"/>
              </a:tabLst>
            </a:pPr>
            <a:r>
              <a:rPr sz="2400" spc="-10" dirty="0">
                <a:solidFill>
                  <a:schemeClr val="tx2"/>
                </a:solidFill>
                <a:latin typeface="Times New Roman" panose="02020603050405020304" pitchFamily="18" charset="0"/>
                <a:cs typeface="Times New Roman" panose="02020603050405020304" pitchFamily="18" charset="0"/>
              </a:rPr>
              <a:t>120 giorni per la regolarità contributiva (DURC</a:t>
            </a:r>
            <a:r>
              <a:rPr lang="it-IT" sz="2400" spc="-10" dirty="0">
                <a:solidFill>
                  <a:schemeClr val="tx2"/>
                </a:solidFill>
                <a:latin typeface="Times New Roman" panose="02020603050405020304" pitchFamily="18" charset="0"/>
                <a:cs typeface="Times New Roman" panose="02020603050405020304" pitchFamily="18" charset="0"/>
              </a:rPr>
              <a:t>)</a:t>
            </a:r>
          </a:p>
          <a:p>
            <a:pPr marL="299085" marR="14604" indent="-287020" algn="just">
              <a:lnSpc>
                <a:spcPct val="100000"/>
              </a:lnSpc>
              <a:spcBef>
                <a:spcPts val="5"/>
              </a:spcBef>
              <a:buChar char="•"/>
              <a:tabLst>
                <a:tab pos="299720" algn="l"/>
              </a:tabLst>
            </a:pPr>
            <a:endParaRPr sz="2400" spc="-10" dirty="0">
              <a:solidFill>
                <a:schemeClr val="tx2"/>
              </a:solidFill>
              <a:latin typeface="Times New Roman" panose="02020603050405020304" pitchFamily="18" charset="0"/>
              <a:cs typeface="Times New Roman" panose="02020603050405020304" pitchFamily="18" charset="0"/>
            </a:endParaRPr>
          </a:p>
          <a:p>
            <a:pPr marL="12700" marR="5080" algn="just">
              <a:lnSpc>
                <a:spcPct val="100000"/>
              </a:lnSpc>
            </a:pPr>
            <a:r>
              <a:rPr sz="2400" spc="-10" dirty="0" err="1">
                <a:solidFill>
                  <a:schemeClr val="tx2"/>
                </a:solidFill>
                <a:latin typeface="Times New Roman" panose="02020603050405020304" pitchFamily="18" charset="0"/>
                <a:cs typeface="Times New Roman" panose="02020603050405020304" pitchFamily="18" charset="0"/>
              </a:rPr>
              <a:t>Possono</a:t>
            </a:r>
            <a:r>
              <a:rPr sz="2400" spc="-10" dirty="0">
                <a:solidFill>
                  <a:schemeClr val="tx2"/>
                </a:solidFill>
                <a:latin typeface="Times New Roman" panose="02020603050405020304" pitchFamily="18" charset="0"/>
                <a:cs typeface="Times New Roman" panose="02020603050405020304" pitchFamily="18" charset="0"/>
              </a:rPr>
              <a:t> essere utilizzati certificati già in possesso della P.A.  (art. 18 l. 241/1990, commi 2 e 4 e art. 6 l. 212/2000 e art. 15  legge n. 83/2011 -legge stabilità 2012: </a:t>
            </a:r>
            <a:r>
              <a:rPr lang="it-IT" sz="2400" spc="-10" dirty="0">
                <a:solidFill>
                  <a:schemeClr val="tx2"/>
                </a:solidFill>
                <a:latin typeface="Times New Roman" panose="02020603050405020304" pitchFamily="18" charset="0"/>
                <a:cs typeface="Times New Roman" panose="02020603050405020304" pitchFamily="18" charset="0"/>
              </a:rPr>
              <a:t>"</a:t>
            </a:r>
            <a:r>
              <a:rPr sz="2400" spc="-10" dirty="0">
                <a:solidFill>
                  <a:schemeClr val="tx2"/>
                </a:solidFill>
                <a:latin typeface="Times New Roman" panose="02020603050405020304" pitchFamily="18" charset="0"/>
                <a:cs typeface="Times New Roman" panose="02020603050405020304" pitchFamily="18" charset="0"/>
              </a:rPr>
              <a:t>le Amministrazioni non  possono più chiedere ai cittadini certificati o informazioni già in  possesso di altre P.A.</a:t>
            </a:r>
            <a:r>
              <a:rPr lang="it-IT" sz="2400" spc="-10" dirty="0">
                <a:solidFill>
                  <a:schemeClr val="tx2"/>
                </a:solidFill>
                <a:latin typeface="Times New Roman" panose="02020603050405020304" pitchFamily="18" charset="0"/>
                <a:cs typeface="Times New Roman" panose="02020603050405020304" pitchFamily="18" charset="0"/>
              </a:rPr>
              <a:t>"</a:t>
            </a:r>
            <a:r>
              <a:rPr sz="2400" spc="-10" dirty="0">
                <a:solidFill>
                  <a:schemeClr val="tx2"/>
                </a:solidFill>
                <a:latin typeface="Times New Roman" panose="02020603050405020304" pitchFamily="18" charset="0"/>
                <a:cs typeface="Times New Roman" panose="02020603050405020304" pitchFamily="18" charset="0"/>
              </a:rPr>
              <a:t>)</a:t>
            </a:r>
          </a:p>
        </p:txBody>
      </p:sp>
      <p:pic>
        <p:nvPicPr>
          <p:cNvPr id="11" name="Immagine 10"/>
          <p:cNvPicPr>
            <a:picLocks noChangeAspect="1"/>
          </p:cNvPicPr>
          <p:nvPr/>
        </p:nvPicPr>
        <p:blipFill>
          <a:blip r:embed="rId2"/>
          <a:stretch>
            <a:fillRect/>
          </a:stretch>
        </p:blipFill>
        <p:spPr>
          <a:xfrm>
            <a:off x="304800" y="340939"/>
            <a:ext cx="2249619" cy="646232"/>
          </a:xfrm>
          <a:prstGeom prst="rect">
            <a:avLst/>
          </a:prstGeom>
        </p:spPr>
      </p:pic>
      <p:sp>
        <p:nvSpPr>
          <p:cNvPr id="3" name="Rettangolo 2"/>
          <p:cNvSpPr/>
          <p:nvPr/>
        </p:nvSpPr>
        <p:spPr>
          <a:xfrm>
            <a:off x="3048000" y="793177"/>
            <a:ext cx="6096000" cy="1077218"/>
          </a:xfrm>
          <a:prstGeom prst="rect">
            <a:avLst/>
          </a:prstGeom>
          <a:effectLst>
            <a:outerShdw blurRad="50800" dist="38100" dir="2700000" algn="tl" rotWithShape="0">
              <a:prstClr val="black">
                <a:alpha val="40000"/>
              </a:prstClr>
            </a:outerShdw>
          </a:effectLst>
        </p:spPr>
        <p:txBody>
          <a:bodyPr>
            <a:spAutoFit/>
          </a:bodyPr>
          <a:lstStyle/>
          <a:p>
            <a:pPr marR="413384" lvl="0" algn="ctr">
              <a:spcBef>
                <a:spcPts val="100"/>
              </a:spcBef>
            </a:pPr>
            <a:r>
              <a:rPr lang="it-IT" sz="3200" b="1" spc="-40" dirty="0">
                <a:solidFill>
                  <a:srgbClr val="1F497D"/>
                </a:solidFill>
                <a:latin typeface="Arial"/>
                <a:cs typeface="Arial"/>
              </a:rPr>
              <a:t>Validità</a:t>
            </a:r>
            <a:r>
              <a:rPr lang="it-IT" sz="3200" b="1" spc="-55" dirty="0">
                <a:solidFill>
                  <a:srgbClr val="1F497D"/>
                </a:solidFill>
                <a:latin typeface="Arial"/>
                <a:cs typeface="Arial"/>
              </a:rPr>
              <a:t> </a:t>
            </a:r>
            <a:r>
              <a:rPr lang="it-IT" sz="3200" b="1" spc="-5" dirty="0">
                <a:solidFill>
                  <a:srgbClr val="1F497D"/>
                </a:solidFill>
                <a:latin typeface="Arial"/>
                <a:cs typeface="Arial"/>
              </a:rPr>
              <a:t>autocertificazioni</a:t>
            </a:r>
            <a:r>
              <a:rPr lang="it-IT" sz="3200" b="1" spc="-25" dirty="0">
                <a:solidFill>
                  <a:srgbClr val="1F497D"/>
                </a:solidFill>
                <a:latin typeface="Arial"/>
                <a:cs typeface="Arial"/>
              </a:rPr>
              <a:t> </a:t>
            </a:r>
            <a:r>
              <a:rPr lang="it-IT" sz="3200" b="1" spc="-5" dirty="0">
                <a:solidFill>
                  <a:srgbClr val="1F497D"/>
                </a:solidFill>
                <a:latin typeface="Arial"/>
                <a:cs typeface="Arial"/>
              </a:rPr>
              <a:t>e</a:t>
            </a:r>
            <a:r>
              <a:rPr lang="it-IT" sz="3200" b="1" spc="-15" dirty="0">
                <a:solidFill>
                  <a:srgbClr val="1F497D"/>
                </a:solidFill>
                <a:latin typeface="Arial"/>
                <a:cs typeface="Arial"/>
              </a:rPr>
              <a:t> </a:t>
            </a:r>
            <a:r>
              <a:rPr lang="it-IT" sz="3200" b="1" spc="-5" dirty="0">
                <a:solidFill>
                  <a:srgbClr val="1F497D"/>
                </a:solidFill>
                <a:latin typeface="Arial"/>
                <a:cs typeface="Arial"/>
              </a:rPr>
              <a:t>certificati</a:t>
            </a:r>
            <a:endParaRPr lang="it-IT" sz="3200" dirty="0">
              <a:solidFill>
                <a:srgbClr val="1F497D"/>
              </a:solidFill>
              <a:latin typeface="Arial"/>
              <a:cs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a:spLocks noGrp="1"/>
          </p:cNvSpPr>
          <p:nvPr>
            <p:ph type="title"/>
          </p:nvPr>
        </p:nvSpPr>
        <p:spPr>
          <a:xfrm>
            <a:off x="4013200" y="2514600"/>
            <a:ext cx="4597400" cy="566181"/>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sz="3600" spc="-10" dirty="0">
                <a:solidFill>
                  <a:schemeClr val="tx2"/>
                </a:solidFill>
                <a:latin typeface="Times New Roman" panose="02020603050405020304" pitchFamily="18" charset="0"/>
                <a:cs typeface="Times New Roman" panose="02020603050405020304" pitchFamily="18" charset="0"/>
              </a:rPr>
              <a:t>Grazie</a:t>
            </a:r>
            <a:r>
              <a:rPr sz="3600" spc="-5" dirty="0">
                <a:solidFill>
                  <a:schemeClr val="tx2"/>
                </a:solidFill>
                <a:latin typeface="Times New Roman" panose="02020603050405020304" pitchFamily="18" charset="0"/>
                <a:cs typeface="Times New Roman" panose="02020603050405020304" pitchFamily="18" charset="0"/>
              </a:rPr>
              <a:t> per</a:t>
            </a:r>
            <a:r>
              <a:rPr sz="3600" spc="-20" dirty="0">
                <a:solidFill>
                  <a:schemeClr val="tx2"/>
                </a:solidFill>
                <a:latin typeface="Times New Roman" panose="02020603050405020304" pitchFamily="18" charset="0"/>
                <a:cs typeface="Times New Roman" panose="02020603050405020304" pitchFamily="18" charset="0"/>
              </a:rPr>
              <a:t> </a:t>
            </a:r>
            <a:r>
              <a:rPr sz="3600" spc="-15" dirty="0">
                <a:solidFill>
                  <a:schemeClr val="tx2"/>
                </a:solidFill>
                <a:latin typeface="Times New Roman" panose="02020603050405020304" pitchFamily="18" charset="0"/>
                <a:cs typeface="Times New Roman" panose="02020603050405020304" pitchFamily="18" charset="0"/>
              </a:rPr>
              <a:t>l’attenzione</a:t>
            </a:r>
            <a:endParaRPr sz="3600" dirty="0">
              <a:solidFill>
                <a:schemeClr val="tx2"/>
              </a:solidFill>
              <a:latin typeface="Times New Roman" panose="02020603050405020304" pitchFamily="18" charset="0"/>
              <a:cs typeface="Times New Roman" panose="02020603050405020304" pitchFamily="18" charset="0"/>
            </a:endParaRPr>
          </a:p>
        </p:txBody>
      </p:sp>
      <p:pic>
        <p:nvPicPr>
          <p:cNvPr id="8" name="Immagine 7"/>
          <p:cNvPicPr>
            <a:picLocks noChangeAspect="1"/>
          </p:cNvPicPr>
          <p:nvPr/>
        </p:nvPicPr>
        <p:blipFill>
          <a:blip r:embed="rId2"/>
          <a:stretch>
            <a:fillRect/>
          </a:stretch>
        </p:blipFill>
        <p:spPr>
          <a:xfrm>
            <a:off x="304800" y="381000"/>
            <a:ext cx="2249619" cy="646232"/>
          </a:xfrm>
          <a:prstGeom prst="rect">
            <a:avLst/>
          </a:prstGeom>
        </p:spPr>
      </p:pic>
      <p:sp>
        <p:nvSpPr>
          <p:cNvPr id="6" name="object 4"/>
          <p:cNvSpPr txBox="1"/>
          <p:nvPr/>
        </p:nvSpPr>
        <p:spPr>
          <a:xfrm>
            <a:off x="4495800" y="4191000"/>
            <a:ext cx="3200400" cy="786113"/>
          </a:xfrm>
          <a:prstGeom prst="rect">
            <a:avLst/>
          </a:prstGeom>
          <a:ln w="28955">
            <a:solidFill>
              <a:srgbClr val="0A5294"/>
            </a:solidFill>
          </a:ln>
        </p:spPr>
        <p:txBody>
          <a:bodyPr vert="horz" wrap="square" lIns="0" tIns="21590" rIns="0" bIns="0" rtlCol="0">
            <a:spAutoFit/>
          </a:bodyPr>
          <a:lstStyle/>
          <a:p>
            <a:pPr marL="92075" marR="142240" algn="ctr">
              <a:lnSpc>
                <a:spcPct val="120100"/>
              </a:lnSpc>
              <a:spcBef>
                <a:spcPts val="170"/>
              </a:spcBef>
            </a:pPr>
            <a:r>
              <a:rPr lang="it-IT" sz="2200" b="1" spc="-5" dirty="0">
                <a:solidFill>
                  <a:schemeClr val="tx2"/>
                </a:solidFill>
                <a:latin typeface="Times New Roman" panose="02020603050405020304" pitchFamily="18" charset="0"/>
                <a:ea typeface="+mj-ea"/>
                <a:cs typeface="Times New Roman" panose="02020603050405020304" pitchFamily="18" charset="0"/>
              </a:rPr>
              <a:t>Avv. Gianrico Cianconi</a:t>
            </a:r>
          </a:p>
          <a:p>
            <a:pPr marL="92075" marR="142240" algn="ctr">
              <a:lnSpc>
                <a:spcPct val="120100"/>
              </a:lnSpc>
              <a:spcBef>
                <a:spcPts val="170"/>
              </a:spcBef>
            </a:pPr>
            <a:r>
              <a:rPr lang="it-IT" b="1" spc="-5" dirty="0">
                <a:solidFill>
                  <a:srgbClr val="006FC0"/>
                </a:solidFill>
                <a:latin typeface="Times New Roman" panose="02020603050405020304" pitchFamily="18" charset="0"/>
                <a:ea typeface="+mj-ea"/>
                <a:cs typeface="Times New Roman" panose="02020603050405020304" pitchFamily="18" charset="0"/>
                <a:hlinkClick r:id="rId3"/>
              </a:rPr>
              <a:t>cianconi@acerweb.it</a:t>
            </a:r>
            <a:endParaRPr b="1" spc="-5" dirty="0">
              <a:solidFill>
                <a:srgbClr val="006FC0"/>
              </a:solidFill>
              <a:latin typeface="Times New Roman" panose="02020603050405020304" pitchFamily="18" charset="0"/>
              <a:ea typeface="+mj-ea"/>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1143000" y="1055073"/>
            <a:ext cx="9829800" cy="1120178"/>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90488" marR="5080" indent="-77788" algn="ctr">
              <a:lnSpc>
                <a:spcPct val="100000"/>
              </a:lnSpc>
              <a:spcBef>
                <a:spcPts val="95"/>
              </a:spcBef>
            </a:pPr>
            <a:r>
              <a:rPr sz="3600" kern="1200" spc="-30" dirty="0">
                <a:solidFill>
                  <a:srgbClr val="0A5294"/>
                </a:solidFill>
                <a:uFill>
                  <a:solidFill>
                    <a:srgbClr val="0A5294"/>
                  </a:solidFill>
                </a:uFill>
                <a:latin typeface="Arial" panose="020B0604020202020204" pitchFamily="34" charset="0"/>
                <a:cs typeface="Arial" panose="020B0604020202020204" pitchFamily="34" charset="0"/>
              </a:rPr>
              <a:t>La permanenza o continuità del  possesso dei requisiti</a:t>
            </a:r>
          </a:p>
        </p:txBody>
      </p:sp>
      <p:sp>
        <p:nvSpPr>
          <p:cNvPr id="3" name="object 3"/>
          <p:cNvSpPr txBox="1"/>
          <p:nvPr/>
        </p:nvSpPr>
        <p:spPr>
          <a:xfrm>
            <a:off x="1524000" y="2362200"/>
            <a:ext cx="10042525" cy="4275529"/>
          </a:xfrm>
          <a:prstGeom prst="rect">
            <a:avLst/>
          </a:prstGeom>
        </p:spPr>
        <p:txBody>
          <a:bodyPr vert="horz" wrap="square" lIns="0" tIns="88900" rIns="0" bIns="0" rtlCol="0">
            <a:spAutoFit/>
          </a:bodyPr>
          <a:lstStyle/>
          <a:p>
            <a:pPr marL="12065">
              <a:lnSpc>
                <a:spcPct val="100000"/>
              </a:lnSpc>
              <a:spcBef>
                <a:spcPts val="700"/>
              </a:spcBef>
              <a:buClr>
                <a:srgbClr val="0A5294"/>
              </a:buClr>
              <a:buSzPct val="145000"/>
              <a:tabLst>
                <a:tab pos="299085" algn="l"/>
                <a:tab pos="299720" algn="l"/>
              </a:tabLst>
            </a:pPr>
            <a:r>
              <a:rPr sz="2200" b="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Consiglio di Stato, Sez. V, 15 dicembre 2020, n. 8021</a:t>
            </a:r>
          </a:p>
          <a:p>
            <a:pPr marL="24765" marR="5080" indent="-12700" algn="just">
              <a:lnSpc>
                <a:spcPct val="100000"/>
              </a:lnSpc>
              <a:spcBef>
                <a:spcPts val="600"/>
              </a:spcBef>
            </a:pPr>
            <a:r>
              <a:rPr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t>
            </a:r>
            <a:r>
              <a:rPr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I requisiti di partecipazione devono essere posseduti dai candidati non solo alla data di  scadenza del termine per la presentazione della richiesta di partecipazione alla  procedura di affidamento, ma anche </a:t>
            </a:r>
            <a:r>
              <a:rPr sz="2200" i="1" spc="-30" dirty="0">
                <a:solidFill>
                  <a:srgbClr val="FF0000"/>
                </a:solidFill>
                <a:uFill>
                  <a:solidFill>
                    <a:srgbClr val="0A5294"/>
                  </a:solidFill>
                </a:uFill>
                <a:latin typeface="Times New Roman" panose="02020603050405020304" pitchFamily="18" charset="0"/>
                <a:ea typeface="+mj-ea"/>
                <a:cs typeface="Times New Roman" panose="02020603050405020304" pitchFamily="18" charset="0"/>
              </a:rPr>
              <a:t>per tutta la durata della procedura stessa e  fino all’aggiudicazione definitiva e alla stipula del contratto, nonché per tutto il  periodo dell’esecuzione dello stesso, senza soluzione di continuità</a:t>
            </a:r>
            <a:r>
              <a:rPr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il principio della  continuità del possesso dei requisiti esige dunque che gli stessi siano posseduti  ininterrottamente in tutte le fasi della procedura e che </a:t>
            </a:r>
            <a:r>
              <a:rPr sz="2200" b="1"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la loro perdita, </a:t>
            </a:r>
            <a:r>
              <a:rPr sz="2200" b="1" i="1" spc="-30" dirty="0" err="1">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ancorché</a:t>
            </a:r>
            <a:r>
              <a:rPr lang="it-IT" sz="2200" b="1"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temporanea, impone l’esclusione della concorrente dalla gara </a:t>
            </a:r>
            <a:r>
              <a:rPr lang="it-IT"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t>
            </a:r>
            <a:r>
              <a:rPr lang="it-IT" sz="2200" i="1" spc="-30" dirty="0" err="1">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Cons</a:t>
            </a:r>
            <a:r>
              <a:rPr lang="it-IT"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Stato, Sez. V, 15 dicembre 2020, n. 8021, </a:t>
            </a:r>
            <a:r>
              <a:rPr lang="it-IT" sz="2200" i="1" spc="-30" dirty="0" err="1">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Cons</a:t>
            </a:r>
            <a:r>
              <a:rPr lang="it-IT"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Stato, V, 17 aprile 2020, n. 2443; 21 gennaio 2019, n. 498; V, 28 dicembre 2017, n. 6135; V, 31 ottobre 2016, n. 4558; III, 13 gennaio 2016, n. 76; Ad. </a:t>
            </a:r>
            <a:r>
              <a:rPr lang="it-IT" sz="2200" i="1" spc="-30" dirty="0" err="1">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Plen</a:t>
            </a:r>
            <a:r>
              <a:rPr lang="it-IT" sz="2200" i="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 20 luglio 2015, n. 8</a:t>
            </a:r>
            <a:r>
              <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t>
            </a:r>
          </a:p>
          <a:p>
            <a:pPr marL="24765" marR="5080" indent="-12700" algn="just">
              <a:lnSpc>
                <a:spcPct val="100000"/>
              </a:lnSpc>
              <a:spcBef>
                <a:spcPts val="600"/>
              </a:spcBef>
            </a:pPr>
            <a:endParaRPr sz="2000" dirty="0">
              <a:latin typeface="Arial"/>
              <a:cs typeface="Arial"/>
            </a:endParaRPr>
          </a:p>
        </p:txBody>
      </p:sp>
      <p:pic>
        <p:nvPicPr>
          <p:cNvPr id="4" name="Immagine 3"/>
          <p:cNvPicPr>
            <a:picLocks noChangeAspect="1"/>
          </p:cNvPicPr>
          <p:nvPr/>
        </p:nvPicPr>
        <p:blipFill>
          <a:blip r:embed="rId2"/>
          <a:stretch>
            <a:fillRect/>
          </a:stretch>
        </p:blipFill>
        <p:spPr>
          <a:xfrm>
            <a:off x="228600" y="228600"/>
            <a:ext cx="2249619" cy="646232"/>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3276600" y="718030"/>
            <a:ext cx="7378065" cy="627736"/>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lang="it-IT" kern="1200" spc="-30" dirty="0">
                <a:solidFill>
                  <a:srgbClr val="0A5294"/>
                </a:solidFill>
                <a:uFill>
                  <a:solidFill>
                    <a:srgbClr val="0A5294"/>
                  </a:solidFill>
                </a:uFill>
                <a:latin typeface="Arial" panose="020B0604020202020204" pitchFamily="34" charset="0"/>
                <a:cs typeface="Arial" panose="020B0604020202020204" pitchFamily="34" charset="0"/>
              </a:rPr>
              <a:t>La verifica dei requisiti </a:t>
            </a:r>
            <a:endParaRPr kern="1200" spc="-30" dirty="0">
              <a:solidFill>
                <a:srgbClr val="0A5294"/>
              </a:solidFill>
              <a:uFill>
                <a:solidFill>
                  <a:srgbClr val="0A5294"/>
                </a:solidFill>
              </a:uFill>
              <a:latin typeface="Arial" panose="020B0604020202020204" pitchFamily="34" charset="0"/>
              <a:cs typeface="Arial" panose="020B0604020202020204" pitchFamily="34" charset="0"/>
            </a:endParaRPr>
          </a:p>
        </p:txBody>
      </p:sp>
      <p:sp>
        <p:nvSpPr>
          <p:cNvPr id="3" name="object 3"/>
          <p:cNvSpPr txBox="1"/>
          <p:nvPr/>
        </p:nvSpPr>
        <p:spPr>
          <a:xfrm>
            <a:off x="1447800" y="1752600"/>
            <a:ext cx="9862820" cy="1053494"/>
          </a:xfrm>
          <a:prstGeom prst="rect">
            <a:avLst/>
          </a:prstGeom>
        </p:spPr>
        <p:txBody>
          <a:bodyPr vert="horz" wrap="square" lIns="0" tIns="12065" rIns="0" bIns="0" rtlCol="0">
            <a:spAutoFit/>
          </a:bodyPr>
          <a:lstStyle/>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p:txBody>
      </p:sp>
      <p:pic>
        <p:nvPicPr>
          <p:cNvPr id="4" name="Immagine 3"/>
          <p:cNvPicPr>
            <a:picLocks noChangeAspect="1"/>
          </p:cNvPicPr>
          <p:nvPr/>
        </p:nvPicPr>
        <p:blipFill>
          <a:blip r:embed="rId2"/>
          <a:stretch>
            <a:fillRect/>
          </a:stretch>
        </p:blipFill>
        <p:spPr>
          <a:xfrm>
            <a:off x="228600" y="304800"/>
            <a:ext cx="2249619" cy="646232"/>
          </a:xfrm>
          <a:prstGeom prst="rect">
            <a:avLst/>
          </a:prstGeom>
        </p:spPr>
      </p:pic>
      <p:sp>
        <p:nvSpPr>
          <p:cNvPr id="5" name="Rettangolo 4"/>
          <p:cNvSpPr/>
          <p:nvPr/>
        </p:nvSpPr>
        <p:spPr>
          <a:xfrm>
            <a:off x="1219200" y="1676400"/>
            <a:ext cx="10210800" cy="4678204"/>
          </a:xfrm>
          <a:prstGeom prst="rect">
            <a:avLst/>
          </a:prstGeom>
        </p:spPr>
        <p:txBody>
          <a:bodyPr wrap="square">
            <a:spAutoFit/>
          </a:bodyPr>
          <a:lstStyle/>
          <a:p>
            <a:pPr algn="just"/>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L’attività di verifica del possesso dei requisiti effettuata dalle stazioni appaltanti costituisce una fase fondamentale e particolarmente delicata, al termine della quale l’aggiudicazione diviene efficace</a:t>
            </a:r>
          </a:p>
          <a:p>
            <a:endPar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algn="just"/>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Le verifiche, in capo al solo aggiudicatario, dovranno essere svolte attraverso il FVOE (Fascicolo Virtuale dell’Operatore Economico) disponibile sul sito dell’ANAC all’indirizzo:</a:t>
            </a:r>
          </a:p>
          <a:p>
            <a:endPar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algn="just"/>
            <a:r>
              <a:rPr lang="it-IT"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hlinkClick r:id="rId3"/>
              </a:rPr>
              <a:t>Servizi per la Pubblica Amministrazione→ </a:t>
            </a:r>
            <a:r>
              <a:rPr lang="it-IT" spc="-30" dirty="0" err="1">
                <a:solidFill>
                  <a:srgbClr val="0A5294"/>
                </a:solidFill>
                <a:uFill>
                  <a:solidFill>
                    <a:srgbClr val="0A5294"/>
                  </a:solidFill>
                </a:uFill>
                <a:latin typeface="Times New Roman" panose="02020603050405020304" pitchFamily="18" charset="0"/>
                <a:ea typeface="+mj-ea"/>
                <a:cs typeface="Times New Roman" panose="02020603050405020304" pitchFamily="18" charset="0"/>
                <a:hlinkClick r:id="rId3"/>
              </a:rPr>
              <a:t>FVOE→Accesso</a:t>
            </a:r>
            <a:r>
              <a:rPr lang="it-IT"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hlinkClick r:id="rId3"/>
              </a:rPr>
              <a:t> riservato alla Stazione appaltante</a:t>
            </a:r>
            <a:endParaRPr lang="it-IT"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endPar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endPar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Il FVOE, disciplinato dall’art. 24 del nuovo Codice, obbligatorio </a:t>
            </a:r>
          </a:p>
          <a:p>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dal 9 novembre del 2022, ha sostituito il vecchio sistema </a:t>
            </a:r>
          </a:p>
          <a:p>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AVCPASS e consente alle stazioni appaltanti di esaminare i </a:t>
            </a:r>
          </a:p>
          <a:p>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documenti contenuti all’interno dello stesso fascicolo virtuale </a:t>
            </a:r>
          </a:p>
          <a:p>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riguardanti i requisiti richiesti per la partecipazione alla gara </a:t>
            </a:r>
          </a:p>
          <a:p>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d’appalto ed utili per contrarre con la P.A.</a:t>
            </a:r>
          </a:p>
        </p:txBody>
      </p:sp>
      <p:pic>
        <p:nvPicPr>
          <p:cNvPr id="6" name="Immagine 5"/>
          <p:cNvPicPr>
            <a:picLocks noChangeAspect="1"/>
          </p:cNvPicPr>
          <p:nvPr/>
        </p:nvPicPr>
        <p:blipFill>
          <a:blip r:embed="rId4"/>
          <a:stretch>
            <a:fillRect/>
          </a:stretch>
        </p:blipFill>
        <p:spPr>
          <a:xfrm>
            <a:off x="8081509" y="4114800"/>
            <a:ext cx="3359053" cy="2499342"/>
          </a:xfrm>
          <a:prstGeom prst="rect">
            <a:avLst/>
          </a:prstGeom>
        </p:spPr>
      </p:pic>
    </p:spTree>
    <p:extLst>
      <p:ext uri="{BB962C8B-B14F-4D97-AF65-F5344CB8AC3E}">
        <p14:creationId xmlns:p14="http://schemas.microsoft.com/office/powerpoint/2010/main" val="4171257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object 2"/>
          <p:cNvSpPr txBox="1">
            <a:spLocks noGrp="1"/>
          </p:cNvSpPr>
          <p:nvPr>
            <p:ph type="title"/>
          </p:nvPr>
        </p:nvSpPr>
        <p:spPr>
          <a:xfrm>
            <a:off x="1981200" y="1023304"/>
            <a:ext cx="8435023" cy="504625"/>
          </a:xfrm>
          <a:prstGeom prst="rect">
            <a:avLst/>
          </a:prstGeom>
          <a:effectLst>
            <a:outerShdw blurRad="50800" dist="38100" dir="2700000" algn="tl" rotWithShape="0">
              <a:prstClr val="black">
                <a:alpha val="40000"/>
              </a:prstClr>
            </a:outerShdw>
          </a:effectLst>
        </p:spPr>
        <p:txBody>
          <a:bodyPr vert="horz" wrap="square" lIns="0" tIns="12065" rIns="0" bIns="0" rtlCol="0">
            <a:spAutoFit/>
          </a:bodyPr>
          <a:lstStyle/>
          <a:p>
            <a:pPr marL="12700">
              <a:lnSpc>
                <a:spcPct val="100000"/>
              </a:lnSpc>
              <a:spcBef>
                <a:spcPts val="95"/>
              </a:spcBef>
            </a:pPr>
            <a:r>
              <a:rPr lang="it-IT" sz="3200" kern="1200" spc="-30" dirty="0">
                <a:solidFill>
                  <a:srgbClr val="0A5294"/>
                </a:solidFill>
                <a:uFill>
                  <a:solidFill>
                    <a:srgbClr val="0A5294"/>
                  </a:solidFill>
                </a:uFill>
                <a:latin typeface="Arial" panose="020B0604020202020204" pitchFamily="34" charset="0"/>
                <a:cs typeface="Arial" panose="020B0604020202020204" pitchFamily="34" charset="0"/>
              </a:rPr>
              <a:t>Verifica del possesso dei requisiti – Art. 99</a:t>
            </a:r>
            <a:endParaRPr sz="3200" kern="1200" spc="-30" dirty="0">
              <a:solidFill>
                <a:srgbClr val="0A5294"/>
              </a:solidFill>
              <a:uFill>
                <a:solidFill>
                  <a:srgbClr val="0A5294"/>
                </a:solidFill>
              </a:uFill>
              <a:latin typeface="Arial" panose="020B0604020202020204" pitchFamily="34" charset="0"/>
              <a:cs typeface="Arial" panose="020B0604020202020204" pitchFamily="34" charset="0"/>
            </a:endParaRPr>
          </a:p>
        </p:txBody>
      </p:sp>
      <p:sp>
        <p:nvSpPr>
          <p:cNvPr id="3" name="object 3"/>
          <p:cNvSpPr txBox="1"/>
          <p:nvPr/>
        </p:nvSpPr>
        <p:spPr>
          <a:xfrm>
            <a:off x="1447800" y="1752600"/>
            <a:ext cx="9862820" cy="1756250"/>
          </a:xfrm>
          <a:prstGeom prst="rect">
            <a:avLst/>
          </a:prstGeom>
        </p:spPr>
        <p:txBody>
          <a:bodyPr vert="horz" wrap="square" lIns="0" tIns="12065" rIns="0" bIns="0" rtlCol="0">
            <a:spAutoFit/>
          </a:bodyPr>
          <a:lstStyle/>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marL="299085" marR="5080" indent="-287020" algn="just">
              <a:lnSpc>
                <a:spcPct val="100000"/>
              </a:lnSpc>
              <a:spcBef>
                <a:spcPts val="95"/>
              </a:spcBef>
              <a:buClr>
                <a:srgbClr val="0A5294"/>
              </a:buClr>
              <a:buSzPct val="145454"/>
              <a:buChar char="•"/>
              <a:tabLst>
                <a:tab pos="299720" algn="l"/>
              </a:tabLst>
            </a:pPr>
            <a:endParaRPr lang="it-IT" sz="22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p:txBody>
      </p:sp>
      <p:pic>
        <p:nvPicPr>
          <p:cNvPr id="4" name="Immagine 3"/>
          <p:cNvPicPr>
            <a:picLocks noChangeAspect="1"/>
          </p:cNvPicPr>
          <p:nvPr/>
        </p:nvPicPr>
        <p:blipFill>
          <a:blip r:embed="rId2"/>
          <a:stretch>
            <a:fillRect/>
          </a:stretch>
        </p:blipFill>
        <p:spPr>
          <a:xfrm>
            <a:off x="228600" y="304800"/>
            <a:ext cx="2249619" cy="646232"/>
          </a:xfrm>
          <a:prstGeom prst="rect">
            <a:avLst/>
          </a:prstGeom>
        </p:spPr>
      </p:pic>
      <p:sp>
        <p:nvSpPr>
          <p:cNvPr id="5" name="Rettangolo 4"/>
          <p:cNvSpPr/>
          <p:nvPr/>
        </p:nvSpPr>
        <p:spPr>
          <a:xfrm>
            <a:off x="656376" y="1905000"/>
            <a:ext cx="10624820" cy="4401205"/>
          </a:xfrm>
          <a:prstGeom prst="rect">
            <a:avLst/>
          </a:prstGeom>
        </p:spPr>
        <p:txBody>
          <a:bodyPr wrap="square">
            <a:spAutoFit/>
          </a:bodyPr>
          <a:lstStyle/>
          <a:p>
            <a:pPr algn="just"/>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La stazione appaltante verifica l’assenza di </a:t>
            </a:r>
            <a:r>
              <a:rPr lang="it-IT" sz="2000" b="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cause di esclusione automatiche </a:t>
            </a:r>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attraverso la consultazione del FVOE, la consultazione degli altri documenti allegati dall’operatore economico, nonché tramite l’interoperabilità con la piattaforma digitale nazionale dati di cui all’articolo 50 ter del codice dell'amministrazione digitale</a:t>
            </a:r>
          </a:p>
          <a:p>
            <a:pPr marL="457200" indent="-457200" algn="just">
              <a:buAutoNum type="arabicPeriod"/>
            </a:pPr>
            <a:endPar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algn="just"/>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La stazione appaltante, con le medesime modalità di cui sopra, verifica l’assenza delle </a:t>
            </a:r>
            <a:r>
              <a:rPr lang="it-IT" sz="2000" b="1"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cause di esclusione non automatica </a:t>
            </a:r>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e il possesso dei requisiti di partecipazione di cui agli articoli 100 e 103</a:t>
            </a:r>
          </a:p>
          <a:p>
            <a:pPr algn="just"/>
            <a:endPar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endParaRPr>
          </a:p>
          <a:p>
            <a:pPr algn="just"/>
            <a:r>
              <a:rPr lang="it-IT" sz="2000" spc="-30" dirty="0">
                <a:solidFill>
                  <a:srgbClr val="0A5294"/>
                </a:solidFill>
                <a:uFill>
                  <a:solidFill>
                    <a:srgbClr val="0A5294"/>
                  </a:solidFill>
                </a:uFill>
                <a:latin typeface="Times New Roman" panose="02020603050405020304" pitchFamily="18" charset="0"/>
                <a:ea typeface="+mj-ea"/>
                <a:cs typeface="Times New Roman" panose="02020603050405020304" pitchFamily="18" charset="0"/>
              </a:rPr>
              <a:t>Agli operatori economici non possono essere richiesti documenti che comprovano il possesso dei requisiti di partecipazione o altra documentazione utile ai fini dell’aggiudicazione, se questi sono presenti nel FVOE, sono già in possesso della stazione appaltante, per effetto di una precedente aggiudicazione o conclusione di un accordo quadro, ovvero possono essere acquisiti tramite interoperabilità con la piattaforma digitale nazionale dati di cui all’articolo 50 ter del codice di cui al decreto legislativo n. 82 del 2005 e con le banche dati delle pubbliche amministrazioni.</a:t>
            </a:r>
          </a:p>
        </p:txBody>
      </p:sp>
    </p:spTree>
    <p:extLst>
      <p:ext uri="{BB962C8B-B14F-4D97-AF65-F5344CB8AC3E}">
        <p14:creationId xmlns:p14="http://schemas.microsoft.com/office/powerpoint/2010/main" val="100861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object 3"/>
          <p:cNvSpPr txBox="1">
            <a:spLocks noGrp="1"/>
          </p:cNvSpPr>
          <p:nvPr>
            <p:ph sz="half" idx="2"/>
          </p:nvPr>
        </p:nvSpPr>
        <p:spPr>
          <a:xfrm>
            <a:off x="1479041" y="1400937"/>
            <a:ext cx="4740275" cy="4368888"/>
          </a:xfrm>
          <a:prstGeom prst="rect">
            <a:avLst/>
          </a:prstGeom>
        </p:spPr>
        <p:txBody>
          <a:bodyPr vert="horz" wrap="square" lIns="0" tIns="88900" rIns="0" bIns="0" rtlCol="0">
            <a:spAutoFit/>
          </a:bodyPr>
          <a:lstStyle/>
          <a:p>
            <a:pPr marL="257810">
              <a:lnSpc>
                <a:spcPct val="100000"/>
              </a:lnSpc>
              <a:spcBef>
                <a:spcPts val="700"/>
              </a:spcBef>
            </a:pPr>
            <a:r>
              <a:rPr spc="-5" dirty="0"/>
              <a:t>Art.</a:t>
            </a:r>
            <a:r>
              <a:rPr spc="-15" dirty="0"/>
              <a:t> </a:t>
            </a:r>
            <a:r>
              <a:rPr dirty="0"/>
              <a:t>32</a:t>
            </a:r>
            <a:r>
              <a:rPr spc="-5" dirty="0"/>
              <a:t> </a:t>
            </a:r>
            <a:r>
              <a:rPr dirty="0"/>
              <a:t>del</a:t>
            </a:r>
            <a:r>
              <a:rPr spc="-30" dirty="0"/>
              <a:t> </a:t>
            </a:r>
            <a:r>
              <a:rPr spc="-15" dirty="0"/>
              <a:t>D.</a:t>
            </a:r>
            <a:r>
              <a:rPr lang="it-IT" spc="-15" dirty="0"/>
              <a:t>L</a:t>
            </a:r>
            <a:r>
              <a:rPr spc="-15" dirty="0" err="1"/>
              <a:t>gs</a:t>
            </a:r>
            <a:r>
              <a:rPr spc="-15" dirty="0"/>
              <a:t>.</a:t>
            </a:r>
            <a:r>
              <a:rPr lang="it-IT" spc="-20" dirty="0"/>
              <a:t> </a:t>
            </a:r>
            <a:r>
              <a:rPr spc="-20" dirty="0"/>
              <a:t>50/2016</a:t>
            </a:r>
          </a:p>
          <a:p>
            <a:pPr marL="257810">
              <a:lnSpc>
                <a:spcPct val="100000"/>
              </a:lnSpc>
              <a:spcBef>
                <a:spcPts val="600"/>
              </a:spcBef>
            </a:pPr>
            <a:r>
              <a:rPr b="0" i="1" spc="-5" dirty="0">
                <a:latin typeface="Corbel"/>
                <a:cs typeface="Corbel"/>
              </a:rPr>
              <a:t>Fasi</a:t>
            </a:r>
            <a:r>
              <a:rPr b="0" i="1" spc="-25" dirty="0">
                <a:latin typeface="Corbel"/>
                <a:cs typeface="Corbel"/>
              </a:rPr>
              <a:t> </a:t>
            </a:r>
            <a:r>
              <a:rPr b="0" i="1" dirty="0">
                <a:latin typeface="Corbel"/>
                <a:cs typeface="Corbel"/>
              </a:rPr>
              <a:t>delle</a:t>
            </a:r>
            <a:r>
              <a:rPr b="0" i="1" spc="-15" dirty="0">
                <a:latin typeface="Corbel"/>
                <a:cs typeface="Corbel"/>
              </a:rPr>
              <a:t> </a:t>
            </a:r>
            <a:r>
              <a:rPr b="0" i="1" dirty="0">
                <a:latin typeface="Corbel"/>
                <a:cs typeface="Corbel"/>
              </a:rPr>
              <a:t>procedure</a:t>
            </a:r>
            <a:r>
              <a:rPr b="0" i="1" spc="-10" dirty="0">
                <a:latin typeface="Corbel"/>
                <a:cs typeface="Corbel"/>
              </a:rPr>
              <a:t> </a:t>
            </a:r>
            <a:r>
              <a:rPr b="0" i="1" dirty="0">
                <a:latin typeface="Corbel"/>
                <a:cs typeface="Corbel"/>
              </a:rPr>
              <a:t>di</a:t>
            </a:r>
            <a:r>
              <a:rPr b="0" i="1" spc="-40" dirty="0">
                <a:latin typeface="Corbel"/>
                <a:cs typeface="Corbel"/>
              </a:rPr>
              <a:t> </a:t>
            </a:r>
            <a:r>
              <a:rPr b="0" i="1" spc="-5" dirty="0">
                <a:latin typeface="Corbel"/>
                <a:cs typeface="Corbel"/>
              </a:rPr>
              <a:t>affidamento</a:t>
            </a:r>
          </a:p>
          <a:p>
            <a:pPr marL="299085" marR="5080" indent="-287020" algn="just">
              <a:lnSpc>
                <a:spcPct val="90000"/>
              </a:lnSpc>
              <a:spcBef>
                <a:spcPts val="1935"/>
              </a:spcBef>
              <a:buClr>
                <a:srgbClr val="0A5294"/>
              </a:buClr>
              <a:buSzPct val="144736"/>
              <a:buFont typeface="Arial MT"/>
              <a:buChar char="•"/>
              <a:tabLst>
                <a:tab pos="299720" algn="l"/>
              </a:tabLst>
            </a:pPr>
            <a:r>
              <a:rPr sz="1900" b="0" spc="-5" dirty="0">
                <a:solidFill>
                  <a:schemeClr val="tx2"/>
                </a:solidFill>
                <a:latin typeface="Times New Roman"/>
                <a:cs typeface="Times New Roman"/>
              </a:rPr>
              <a:t>5.</a:t>
            </a:r>
            <a:r>
              <a:rPr sz="1900" b="0" dirty="0">
                <a:solidFill>
                  <a:schemeClr val="tx2"/>
                </a:solidFill>
                <a:latin typeface="Times New Roman"/>
                <a:cs typeface="Times New Roman"/>
              </a:rPr>
              <a:t> La</a:t>
            </a:r>
            <a:r>
              <a:rPr sz="1900" b="0" spc="5" dirty="0">
                <a:solidFill>
                  <a:schemeClr val="tx2"/>
                </a:solidFill>
                <a:latin typeface="Times New Roman"/>
                <a:cs typeface="Times New Roman"/>
              </a:rPr>
              <a:t> </a:t>
            </a:r>
            <a:r>
              <a:rPr sz="1900" b="0" spc="-5" dirty="0">
                <a:solidFill>
                  <a:schemeClr val="tx2"/>
                </a:solidFill>
                <a:latin typeface="Times New Roman"/>
                <a:cs typeface="Times New Roman"/>
              </a:rPr>
              <a:t>stazione</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appaltante,</a:t>
            </a:r>
            <a:r>
              <a:rPr sz="1900" b="0" spc="465" dirty="0">
                <a:solidFill>
                  <a:schemeClr val="tx2"/>
                </a:solidFill>
                <a:latin typeface="Times New Roman"/>
                <a:cs typeface="Times New Roman"/>
              </a:rPr>
              <a:t> </a:t>
            </a:r>
            <a:r>
              <a:rPr sz="1900" b="0" spc="-5" dirty="0">
                <a:solidFill>
                  <a:schemeClr val="tx2"/>
                </a:solidFill>
                <a:latin typeface="Times New Roman"/>
                <a:cs typeface="Times New Roman"/>
              </a:rPr>
              <a:t>previa</a:t>
            </a:r>
            <a:r>
              <a:rPr sz="1900" b="0" spc="465" dirty="0">
                <a:solidFill>
                  <a:schemeClr val="tx2"/>
                </a:solidFill>
                <a:latin typeface="Times New Roman"/>
                <a:cs typeface="Times New Roman"/>
              </a:rPr>
              <a:t> </a:t>
            </a:r>
            <a:r>
              <a:rPr sz="1900" b="0" spc="-5" dirty="0">
                <a:solidFill>
                  <a:schemeClr val="tx2"/>
                </a:solidFill>
                <a:latin typeface="Times New Roman"/>
                <a:cs typeface="Times New Roman"/>
              </a:rPr>
              <a:t>verifica </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della</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proposta</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di</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aggiudicazione</a:t>
            </a:r>
            <a:r>
              <a:rPr sz="1900" b="0" dirty="0">
                <a:solidFill>
                  <a:schemeClr val="tx2"/>
                </a:solidFill>
                <a:latin typeface="Times New Roman"/>
                <a:cs typeface="Times New Roman"/>
              </a:rPr>
              <a:t> </a:t>
            </a:r>
            <a:r>
              <a:rPr sz="1900" b="0" spc="-10" dirty="0">
                <a:solidFill>
                  <a:schemeClr val="tx2"/>
                </a:solidFill>
                <a:latin typeface="Times New Roman"/>
                <a:cs typeface="Times New Roman"/>
              </a:rPr>
              <a:t>ai</a:t>
            </a:r>
            <a:r>
              <a:rPr sz="1900" b="0" spc="-5" dirty="0">
                <a:solidFill>
                  <a:schemeClr val="tx2"/>
                </a:solidFill>
                <a:latin typeface="Times New Roman"/>
                <a:cs typeface="Times New Roman"/>
              </a:rPr>
              <a:t> sensi </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dell’articolo</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33,</a:t>
            </a:r>
            <a:r>
              <a:rPr sz="1900" b="0" dirty="0">
                <a:solidFill>
                  <a:schemeClr val="tx2"/>
                </a:solidFill>
                <a:latin typeface="Times New Roman"/>
                <a:cs typeface="Times New Roman"/>
              </a:rPr>
              <a:t> </a:t>
            </a:r>
            <a:r>
              <a:rPr sz="1900" b="0" spc="-10" dirty="0">
                <a:solidFill>
                  <a:schemeClr val="tx2"/>
                </a:solidFill>
                <a:latin typeface="Times New Roman"/>
                <a:cs typeface="Times New Roman"/>
              </a:rPr>
              <a:t>comma</a:t>
            </a:r>
            <a:r>
              <a:rPr sz="1900" b="0" spc="-5" dirty="0">
                <a:solidFill>
                  <a:schemeClr val="tx2"/>
                </a:solidFill>
                <a:latin typeface="Times New Roman"/>
                <a:cs typeface="Times New Roman"/>
              </a:rPr>
              <a:t> 1,</a:t>
            </a:r>
            <a:r>
              <a:rPr sz="1900" b="0" dirty="0">
                <a:solidFill>
                  <a:schemeClr val="tx2"/>
                </a:solidFill>
                <a:latin typeface="Times New Roman"/>
                <a:cs typeface="Times New Roman"/>
              </a:rPr>
              <a:t> </a:t>
            </a:r>
            <a:r>
              <a:rPr sz="1900" b="0" spc="-5" dirty="0" err="1">
                <a:solidFill>
                  <a:schemeClr val="tx2"/>
                </a:solidFill>
                <a:latin typeface="Times New Roman"/>
                <a:cs typeface="Times New Roman"/>
              </a:rPr>
              <a:t>provvede</a:t>
            </a:r>
            <a:r>
              <a:rPr sz="1900" b="0" spc="-5" dirty="0">
                <a:solidFill>
                  <a:schemeClr val="tx2"/>
                </a:solidFill>
                <a:latin typeface="Times New Roman"/>
                <a:cs typeface="Times New Roman"/>
              </a:rPr>
              <a:t> </a:t>
            </a:r>
            <a:r>
              <a:rPr sz="1900" b="0" dirty="0">
                <a:solidFill>
                  <a:schemeClr val="tx2"/>
                </a:solidFill>
                <a:latin typeface="Times New Roman"/>
                <a:cs typeface="Times New Roman"/>
              </a:rPr>
              <a:t> </a:t>
            </a:r>
            <a:r>
              <a:rPr sz="1900" b="0" spc="-5" dirty="0" err="1">
                <a:solidFill>
                  <a:schemeClr val="tx2"/>
                </a:solidFill>
                <a:latin typeface="Times New Roman"/>
                <a:cs typeface="Times New Roman"/>
              </a:rPr>
              <a:t>all’aggiudicazione</a:t>
            </a:r>
            <a:endParaRPr sz="1900" dirty="0">
              <a:solidFill>
                <a:schemeClr val="tx2"/>
              </a:solidFill>
              <a:latin typeface="Times New Roman"/>
              <a:cs typeface="Times New Roman"/>
            </a:endParaRPr>
          </a:p>
          <a:p>
            <a:pPr marL="299085" marR="5080" indent="-287020" algn="just">
              <a:lnSpc>
                <a:spcPts val="2050"/>
              </a:lnSpc>
              <a:spcBef>
                <a:spcPts val="1090"/>
              </a:spcBef>
              <a:buClr>
                <a:srgbClr val="0A5294"/>
              </a:buClr>
              <a:buSzPct val="144736"/>
              <a:buFont typeface="Arial MT"/>
              <a:buChar char="•"/>
              <a:tabLst>
                <a:tab pos="299720" algn="l"/>
              </a:tabLst>
            </a:pPr>
            <a:r>
              <a:rPr sz="1900" b="0" spc="-5" dirty="0">
                <a:solidFill>
                  <a:schemeClr val="tx2"/>
                </a:solidFill>
                <a:latin typeface="Times New Roman"/>
                <a:cs typeface="Times New Roman"/>
              </a:rPr>
              <a:t>6.</a:t>
            </a:r>
            <a:r>
              <a:rPr sz="1900" b="0" dirty="0">
                <a:solidFill>
                  <a:schemeClr val="tx2"/>
                </a:solidFill>
                <a:latin typeface="Times New Roman"/>
                <a:cs typeface="Times New Roman"/>
              </a:rPr>
              <a:t> </a:t>
            </a:r>
            <a:r>
              <a:rPr sz="1900" b="0" spc="-15" dirty="0">
                <a:solidFill>
                  <a:schemeClr val="tx2"/>
                </a:solidFill>
                <a:latin typeface="Times New Roman"/>
                <a:cs typeface="Times New Roman"/>
              </a:rPr>
              <a:t>L’aggiudicazione</a:t>
            </a:r>
            <a:r>
              <a:rPr sz="1900" b="0" spc="-10" dirty="0">
                <a:solidFill>
                  <a:schemeClr val="tx2"/>
                </a:solidFill>
                <a:latin typeface="Times New Roman"/>
                <a:cs typeface="Times New Roman"/>
              </a:rPr>
              <a:t> </a:t>
            </a:r>
            <a:r>
              <a:rPr sz="1900" b="0" spc="-5" dirty="0">
                <a:solidFill>
                  <a:schemeClr val="tx2"/>
                </a:solidFill>
                <a:latin typeface="Times New Roman"/>
                <a:cs typeface="Times New Roman"/>
              </a:rPr>
              <a:t>non</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equivale</a:t>
            </a:r>
            <a:r>
              <a:rPr sz="1900" b="0" dirty="0">
                <a:solidFill>
                  <a:schemeClr val="tx2"/>
                </a:solidFill>
                <a:latin typeface="Times New Roman"/>
                <a:cs typeface="Times New Roman"/>
              </a:rPr>
              <a:t> </a:t>
            </a:r>
            <a:r>
              <a:rPr sz="1900" b="0" spc="-20" dirty="0">
                <a:solidFill>
                  <a:schemeClr val="tx2"/>
                </a:solidFill>
                <a:latin typeface="Times New Roman"/>
                <a:cs typeface="Times New Roman"/>
              </a:rPr>
              <a:t>ad </a:t>
            </a:r>
            <a:r>
              <a:rPr sz="1900" b="0" spc="-15" dirty="0">
                <a:solidFill>
                  <a:schemeClr val="tx2"/>
                </a:solidFill>
                <a:latin typeface="Times New Roman"/>
                <a:cs typeface="Times New Roman"/>
              </a:rPr>
              <a:t> </a:t>
            </a:r>
            <a:r>
              <a:rPr sz="1900" b="0" spc="-5" dirty="0">
                <a:solidFill>
                  <a:schemeClr val="tx2"/>
                </a:solidFill>
                <a:latin typeface="Times New Roman"/>
                <a:cs typeface="Times New Roman"/>
              </a:rPr>
              <a:t>accettazione</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dell’offerta.</a:t>
            </a:r>
            <a:r>
              <a:rPr sz="1900" b="0" dirty="0">
                <a:solidFill>
                  <a:schemeClr val="tx2"/>
                </a:solidFill>
                <a:latin typeface="Times New Roman"/>
                <a:cs typeface="Times New Roman"/>
              </a:rPr>
              <a:t> </a:t>
            </a:r>
            <a:r>
              <a:rPr sz="1900" b="0" spc="-25" dirty="0">
                <a:solidFill>
                  <a:schemeClr val="tx2"/>
                </a:solidFill>
                <a:latin typeface="Times New Roman"/>
                <a:cs typeface="Times New Roman"/>
              </a:rPr>
              <a:t>L’offerta </a:t>
            </a:r>
            <a:r>
              <a:rPr sz="1900" b="0" spc="-20" dirty="0">
                <a:solidFill>
                  <a:schemeClr val="tx2"/>
                </a:solidFill>
                <a:latin typeface="Times New Roman"/>
                <a:cs typeface="Times New Roman"/>
              </a:rPr>
              <a:t> </a:t>
            </a:r>
            <a:r>
              <a:rPr sz="1900" b="0" spc="-5" dirty="0">
                <a:solidFill>
                  <a:schemeClr val="tx2"/>
                </a:solidFill>
                <a:latin typeface="Times New Roman"/>
                <a:cs typeface="Times New Roman"/>
              </a:rPr>
              <a:t>dell’aggiudicatario</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è</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irrevocabile</a:t>
            </a:r>
            <a:r>
              <a:rPr sz="1900" b="0" dirty="0">
                <a:solidFill>
                  <a:schemeClr val="tx2"/>
                </a:solidFill>
                <a:latin typeface="Times New Roman"/>
                <a:cs typeface="Times New Roman"/>
              </a:rPr>
              <a:t> </a:t>
            </a:r>
            <a:r>
              <a:rPr sz="1900" b="0" spc="-5" dirty="0">
                <a:solidFill>
                  <a:schemeClr val="tx2"/>
                </a:solidFill>
                <a:latin typeface="Times New Roman"/>
                <a:cs typeface="Times New Roman"/>
              </a:rPr>
              <a:t>fino</a:t>
            </a:r>
            <a:r>
              <a:rPr sz="1900" b="0" dirty="0">
                <a:solidFill>
                  <a:schemeClr val="tx2"/>
                </a:solidFill>
                <a:latin typeface="Times New Roman"/>
                <a:cs typeface="Times New Roman"/>
              </a:rPr>
              <a:t> </a:t>
            </a:r>
            <a:r>
              <a:rPr sz="1900" b="0" spc="-20" dirty="0">
                <a:solidFill>
                  <a:schemeClr val="tx2"/>
                </a:solidFill>
                <a:latin typeface="Times New Roman"/>
                <a:cs typeface="Times New Roman"/>
              </a:rPr>
              <a:t>al </a:t>
            </a:r>
            <a:r>
              <a:rPr sz="1900" b="0" spc="-15" dirty="0">
                <a:solidFill>
                  <a:schemeClr val="tx2"/>
                </a:solidFill>
                <a:latin typeface="Times New Roman"/>
                <a:cs typeface="Times New Roman"/>
              </a:rPr>
              <a:t> </a:t>
            </a:r>
            <a:r>
              <a:rPr sz="1900" b="0" spc="-5" dirty="0">
                <a:solidFill>
                  <a:schemeClr val="tx2"/>
                </a:solidFill>
                <a:latin typeface="Times New Roman"/>
                <a:cs typeface="Times New Roman"/>
              </a:rPr>
              <a:t>termine</a:t>
            </a:r>
            <a:r>
              <a:rPr sz="1900" b="0" spc="5" dirty="0">
                <a:solidFill>
                  <a:schemeClr val="tx2"/>
                </a:solidFill>
                <a:latin typeface="Times New Roman"/>
                <a:cs typeface="Times New Roman"/>
              </a:rPr>
              <a:t> </a:t>
            </a:r>
            <a:r>
              <a:rPr sz="1900" b="0" spc="-5" dirty="0">
                <a:solidFill>
                  <a:schemeClr val="tx2"/>
                </a:solidFill>
                <a:latin typeface="Times New Roman"/>
                <a:cs typeface="Times New Roman"/>
              </a:rPr>
              <a:t>stabilito</a:t>
            </a:r>
            <a:r>
              <a:rPr sz="1900" b="0" spc="-15" dirty="0">
                <a:solidFill>
                  <a:schemeClr val="tx2"/>
                </a:solidFill>
                <a:latin typeface="Times New Roman"/>
                <a:cs typeface="Times New Roman"/>
              </a:rPr>
              <a:t> </a:t>
            </a:r>
            <a:r>
              <a:rPr sz="1900" b="0" spc="-5" dirty="0">
                <a:solidFill>
                  <a:schemeClr val="tx2"/>
                </a:solidFill>
                <a:latin typeface="Times New Roman"/>
                <a:cs typeface="Times New Roman"/>
              </a:rPr>
              <a:t>nel</a:t>
            </a:r>
            <a:r>
              <a:rPr sz="1900" b="0" spc="-10" dirty="0">
                <a:solidFill>
                  <a:schemeClr val="tx2"/>
                </a:solidFill>
                <a:latin typeface="Times New Roman"/>
                <a:cs typeface="Times New Roman"/>
              </a:rPr>
              <a:t> </a:t>
            </a:r>
            <a:r>
              <a:rPr sz="1900" b="0" spc="-15" dirty="0">
                <a:solidFill>
                  <a:schemeClr val="tx2"/>
                </a:solidFill>
                <a:latin typeface="Times New Roman"/>
                <a:cs typeface="Times New Roman"/>
              </a:rPr>
              <a:t>comma</a:t>
            </a:r>
            <a:r>
              <a:rPr sz="1900" b="0" spc="35" dirty="0">
                <a:solidFill>
                  <a:schemeClr val="tx2"/>
                </a:solidFill>
                <a:latin typeface="Times New Roman"/>
                <a:cs typeface="Times New Roman"/>
              </a:rPr>
              <a:t> </a:t>
            </a:r>
            <a:r>
              <a:rPr sz="1900" b="0" spc="-5" dirty="0">
                <a:solidFill>
                  <a:schemeClr val="tx2"/>
                </a:solidFill>
                <a:latin typeface="Times New Roman"/>
                <a:cs typeface="Times New Roman"/>
              </a:rPr>
              <a:t>8</a:t>
            </a:r>
            <a:endParaRPr sz="1900" dirty="0">
              <a:solidFill>
                <a:schemeClr val="tx2"/>
              </a:solidFill>
              <a:latin typeface="Times New Roman"/>
              <a:cs typeface="Times New Roman"/>
            </a:endParaRPr>
          </a:p>
          <a:p>
            <a:pPr marL="299085" marR="5715" indent="-287020" algn="just">
              <a:lnSpc>
                <a:spcPts val="2050"/>
              </a:lnSpc>
              <a:spcBef>
                <a:spcPts val="1065"/>
              </a:spcBef>
              <a:buClr>
                <a:srgbClr val="0A5294"/>
              </a:buClr>
              <a:buSzPct val="144736"/>
              <a:buFont typeface="Arial MT"/>
              <a:buChar char="•"/>
              <a:tabLst>
                <a:tab pos="299720" algn="l"/>
              </a:tabLst>
            </a:pPr>
            <a:r>
              <a:rPr sz="1900" spc="-5" dirty="0">
                <a:solidFill>
                  <a:schemeClr val="tx2"/>
                </a:solidFill>
                <a:latin typeface="Times New Roman"/>
                <a:cs typeface="Times New Roman"/>
              </a:rPr>
              <a:t>7.</a:t>
            </a:r>
            <a:r>
              <a:rPr sz="1900" dirty="0">
                <a:solidFill>
                  <a:schemeClr val="tx2"/>
                </a:solidFill>
                <a:latin typeface="Times New Roman"/>
                <a:cs typeface="Times New Roman"/>
              </a:rPr>
              <a:t> </a:t>
            </a:r>
            <a:r>
              <a:rPr sz="1900" spc="-15" dirty="0">
                <a:solidFill>
                  <a:schemeClr val="tx2"/>
                </a:solidFill>
                <a:latin typeface="Times New Roman"/>
                <a:cs typeface="Times New Roman"/>
              </a:rPr>
              <a:t>L’aggiudicazione</a:t>
            </a:r>
            <a:r>
              <a:rPr sz="1900" spc="-10" dirty="0">
                <a:solidFill>
                  <a:schemeClr val="tx2"/>
                </a:solidFill>
                <a:latin typeface="Times New Roman"/>
                <a:cs typeface="Times New Roman"/>
              </a:rPr>
              <a:t> </a:t>
            </a:r>
            <a:r>
              <a:rPr sz="1900" dirty="0">
                <a:solidFill>
                  <a:schemeClr val="tx2"/>
                </a:solidFill>
                <a:latin typeface="Times New Roman"/>
                <a:cs typeface="Times New Roman"/>
              </a:rPr>
              <a:t>diventa </a:t>
            </a:r>
            <a:r>
              <a:rPr sz="1900" spc="-5" dirty="0">
                <a:solidFill>
                  <a:schemeClr val="tx2"/>
                </a:solidFill>
                <a:latin typeface="Times New Roman"/>
                <a:cs typeface="Times New Roman"/>
              </a:rPr>
              <a:t>efficace</a:t>
            </a:r>
            <a:r>
              <a:rPr sz="1900" spc="465" dirty="0">
                <a:solidFill>
                  <a:schemeClr val="tx2"/>
                </a:solidFill>
                <a:latin typeface="Times New Roman"/>
                <a:cs typeface="Times New Roman"/>
              </a:rPr>
              <a:t> </a:t>
            </a:r>
            <a:r>
              <a:rPr sz="1900" spc="-5" dirty="0">
                <a:solidFill>
                  <a:schemeClr val="tx2"/>
                </a:solidFill>
                <a:latin typeface="Times New Roman"/>
                <a:cs typeface="Times New Roman"/>
              </a:rPr>
              <a:t>dopo </a:t>
            </a:r>
            <a:r>
              <a:rPr sz="1900" spc="-459" dirty="0">
                <a:solidFill>
                  <a:schemeClr val="tx2"/>
                </a:solidFill>
                <a:latin typeface="Times New Roman"/>
                <a:cs typeface="Times New Roman"/>
              </a:rPr>
              <a:t> </a:t>
            </a:r>
            <a:r>
              <a:rPr sz="1900" spc="-5" dirty="0">
                <a:solidFill>
                  <a:schemeClr val="tx2"/>
                </a:solidFill>
                <a:latin typeface="Times New Roman"/>
                <a:cs typeface="Times New Roman"/>
              </a:rPr>
              <a:t>la</a:t>
            </a:r>
            <a:r>
              <a:rPr sz="1900" dirty="0">
                <a:solidFill>
                  <a:schemeClr val="tx2"/>
                </a:solidFill>
                <a:latin typeface="Times New Roman"/>
                <a:cs typeface="Times New Roman"/>
              </a:rPr>
              <a:t> </a:t>
            </a:r>
            <a:r>
              <a:rPr sz="1900" spc="-5" dirty="0">
                <a:solidFill>
                  <a:schemeClr val="tx2"/>
                </a:solidFill>
                <a:latin typeface="Times New Roman"/>
                <a:cs typeface="Times New Roman"/>
              </a:rPr>
              <a:t>verifica</a:t>
            </a:r>
            <a:r>
              <a:rPr sz="1900" dirty="0">
                <a:solidFill>
                  <a:schemeClr val="tx2"/>
                </a:solidFill>
                <a:latin typeface="Times New Roman"/>
                <a:cs typeface="Times New Roman"/>
              </a:rPr>
              <a:t> </a:t>
            </a:r>
            <a:r>
              <a:rPr sz="1900" spc="-10" dirty="0">
                <a:solidFill>
                  <a:schemeClr val="tx2"/>
                </a:solidFill>
                <a:latin typeface="Times New Roman"/>
                <a:cs typeface="Times New Roman"/>
              </a:rPr>
              <a:t>del</a:t>
            </a:r>
            <a:r>
              <a:rPr sz="1900" spc="-5" dirty="0">
                <a:solidFill>
                  <a:schemeClr val="tx2"/>
                </a:solidFill>
                <a:latin typeface="Times New Roman"/>
                <a:cs typeface="Times New Roman"/>
              </a:rPr>
              <a:t> possesso</a:t>
            </a:r>
            <a:r>
              <a:rPr sz="1900" dirty="0">
                <a:solidFill>
                  <a:schemeClr val="tx2"/>
                </a:solidFill>
                <a:latin typeface="Times New Roman"/>
                <a:cs typeface="Times New Roman"/>
              </a:rPr>
              <a:t> </a:t>
            </a:r>
            <a:r>
              <a:rPr sz="1900" spc="-5" dirty="0">
                <a:solidFill>
                  <a:schemeClr val="tx2"/>
                </a:solidFill>
                <a:latin typeface="Times New Roman"/>
                <a:cs typeface="Times New Roman"/>
              </a:rPr>
              <a:t>dei</a:t>
            </a:r>
            <a:r>
              <a:rPr sz="1900" dirty="0">
                <a:solidFill>
                  <a:schemeClr val="tx2"/>
                </a:solidFill>
                <a:latin typeface="Times New Roman"/>
                <a:cs typeface="Times New Roman"/>
              </a:rPr>
              <a:t> </a:t>
            </a:r>
            <a:r>
              <a:rPr sz="1900" spc="-10" dirty="0">
                <a:solidFill>
                  <a:schemeClr val="tx2"/>
                </a:solidFill>
                <a:latin typeface="Times New Roman"/>
                <a:cs typeface="Times New Roman"/>
              </a:rPr>
              <a:t>prescritti </a:t>
            </a:r>
            <a:r>
              <a:rPr sz="1900" spc="-5" dirty="0">
                <a:solidFill>
                  <a:schemeClr val="tx2"/>
                </a:solidFill>
                <a:latin typeface="Times New Roman"/>
                <a:cs typeface="Times New Roman"/>
              </a:rPr>
              <a:t> </a:t>
            </a:r>
            <a:r>
              <a:rPr sz="1900" spc="-10" dirty="0">
                <a:solidFill>
                  <a:schemeClr val="tx2"/>
                </a:solidFill>
                <a:latin typeface="Times New Roman"/>
                <a:cs typeface="Times New Roman"/>
              </a:rPr>
              <a:t>requisiti</a:t>
            </a:r>
            <a:endParaRPr sz="1900" dirty="0">
              <a:solidFill>
                <a:schemeClr val="tx2"/>
              </a:solidFill>
              <a:latin typeface="Times New Roman"/>
              <a:cs typeface="Times New Roman"/>
            </a:endParaRPr>
          </a:p>
        </p:txBody>
      </p:sp>
      <p:sp>
        <p:nvSpPr>
          <p:cNvPr id="4" name="object 4"/>
          <p:cNvSpPr txBox="1"/>
          <p:nvPr/>
        </p:nvSpPr>
        <p:spPr>
          <a:xfrm>
            <a:off x="6603238" y="1435100"/>
            <a:ext cx="4740910" cy="1838325"/>
          </a:xfrm>
          <a:prstGeom prst="rect">
            <a:avLst/>
          </a:prstGeom>
        </p:spPr>
        <p:txBody>
          <a:bodyPr vert="horz" wrap="square" lIns="0" tIns="12700" rIns="0" bIns="0" rtlCol="0">
            <a:spAutoFit/>
          </a:bodyPr>
          <a:lstStyle/>
          <a:p>
            <a:pPr marL="285115">
              <a:lnSpc>
                <a:spcPct val="100000"/>
              </a:lnSpc>
              <a:spcBef>
                <a:spcPts val="100"/>
              </a:spcBef>
            </a:pPr>
            <a:r>
              <a:rPr sz="2400" b="1" spc="-5" dirty="0">
                <a:solidFill>
                  <a:srgbClr val="0A5294"/>
                </a:solidFill>
                <a:latin typeface="Corbel"/>
                <a:cs typeface="Corbel"/>
              </a:rPr>
              <a:t>Articolo</a:t>
            </a:r>
            <a:r>
              <a:rPr sz="2400" b="1" spc="-20" dirty="0">
                <a:solidFill>
                  <a:srgbClr val="0A5294"/>
                </a:solidFill>
                <a:latin typeface="Corbel"/>
                <a:cs typeface="Corbel"/>
              </a:rPr>
              <a:t> </a:t>
            </a:r>
            <a:r>
              <a:rPr sz="2400" b="1" spc="-30" dirty="0">
                <a:solidFill>
                  <a:srgbClr val="0A5294"/>
                </a:solidFill>
                <a:latin typeface="Corbel"/>
                <a:cs typeface="Corbel"/>
              </a:rPr>
              <a:t>17</a:t>
            </a:r>
            <a:r>
              <a:rPr sz="2400" b="1" spc="-5" dirty="0">
                <a:solidFill>
                  <a:srgbClr val="0A5294"/>
                </a:solidFill>
                <a:latin typeface="Corbel"/>
                <a:cs typeface="Corbel"/>
              </a:rPr>
              <a:t> </a:t>
            </a:r>
            <a:r>
              <a:rPr sz="2400" b="1" spc="-15" dirty="0">
                <a:solidFill>
                  <a:srgbClr val="0A5294"/>
                </a:solidFill>
                <a:latin typeface="Corbel"/>
                <a:cs typeface="Corbel"/>
              </a:rPr>
              <a:t>D.</a:t>
            </a:r>
            <a:r>
              <a:rPr lang="it-IT" sz="2400" b="1" spc="-15" dirty="0">
                <a:solidFill>
                  <a:srgbClr val="0A5294"/>
                </a:solidFill>
                <a:latin typeface="Corbel"/>
                <a:cs typeface="Corbel"/>
              </a:rPr>
              <a:t>L</a:t>
            </a:r>
            <a:r>
              <a:rPr sz="2400" b="1" spc="-15" dirty="0" err="1">
                <a:solidFill>
                  <a:srgbClr val="0A5294"/>
                </a:solidFill>
                <a:latin typeface="Corbel"/>
                <a:cs typeface="Corbel"/>
              </a:rPr>
              <a:t>gs</a:t>
            </a:r>
            <a:r>
              <a:rPr sz="2400" b="1" spc="-15" dirty="0">
                <a:solidFill>
                  <a:srgbClr val="0A5294"/>
                </a:solidFill>
                <a:latin typeface="Corbel"/>
                <a:cs typeface="Corbel"/>
              </a:rPr>
              <a:t>.</a:t>
            </a:r>
            <a:r>
              <a:rPr sz="2400" b="1" spc="-30" dirty="0">
                <a:solidFill>
                  <a:srgbClr val="0A5294"/>
                </a:solidFill>
                <a:latin typeface="Corbel"/>
                <a:cs typeface="Corbel"/>
              </a:rPr>
              <a:t> </a:t>
            </a:r>
            <a:r>
              <a:rPr sz="2400" b="1" spc="-25" dirty="0">
                <a:solidFill>
                  <a:srgbClr val="0A5294"/>
                </a:solidFill>
                <a:latin typeface="Corbel"/>
                <a:cs typeface="Corbel"/>
              </a:rPr>
              <a:t>36/2023</a:t>
            </a:r>
            <a:endParaRPr sz="2400" dirty="0">
              <a:latin typeface="Corbel"/>
              <a:cs typeface="Corbel"/>
            </a:endParaRPr>
          </a:p>
          <a:p>
            <a:pPr marL="285115">
              <a:lnSpc>
                <a:spcPct val="100000"/>
              </a:lnSpc>
            </a:pPr>
            <a:r>
              <a:rPr sz="2400" i="1" spc="-5" dirty="0">
                <a:solidFill>
                  <a:srgbClr val="0A5294"/>
                </a:solidFill>
                <a:latin typeface="Corbel"/>
                <a:cs typeface="Corbel"/>
              </a:rPr>
              <a:t>Fasi</a:t>
            </a:r>
            <a:r>
              <a:rPr sz="2400" i="1" spc="-25" dirty="0">
                <a:solidFill>
                  <a:srgbClr val="0A5294"/>
                </a:solidFill>
                <a:latin typeface="Corbel"/>
                <a:cs typeface="Corbel"/>
              </a:rPr>
              <a:t> </a:t>
            </a:r>
            <a:r>
              <a:rPr sz="2400" i="1" dirty="0">
                <a:solidFill>
                  <a:srgbClr val="0A5294"/>
                </a:solidFill>
                <a:latin typeface="Corbel"/>
                <a:cs typeface="Corbel"/>
              </a:rPr>
              <a:t>delle</a:t>
            </a:r>
            <a:r>
              <a:rPr sz="2400" i="1" spc="-10" dirty="0">
                <a:solidFill>
                  <a:srgbClr val="0A5294"/>
                </a:solidFill>
                <a:latin typeface="Corbel"/>
                <a:cs typeface="Corbel"/>
              </a:rPr>
              <a:t> </a:t>
            </a:r>
            <a:r>
              <a:rPr sz="2400" i="1" dirty="0">
                <a:solidFill>
                  <a:srgbClr val="0A5294"/>
                </a:solidFill>
                <a:latin typeface="Corbel"/>
                <a:cs typeface="Corbel"/>
              </a:rPr>
              <a:t>procedure</a:t>
            </a:r>
            <a:r>
              <a:rPr sz="2400" i="1" spc="-20" dirty="0">
                <a:solidFill>
                  <a:srgbClr val="0A5294"/>
                </a:solidFill>
                <a:latin typeface="Corbel"/>
                <a:cs typeface="Corbel"/>
              </a:rPr>
              <a:t> </a:t>
            </a:r>
            <a:r>
              <a:rPr sz="2400" i="1" dirty="0">
                <a:solidFill>
                  <a:srgbClr val="0A5294"/>
                </a:solidFill>
                <a:latin typeface="Corbel"/>
                <a:cs typeface="Corbel"/>
              </a:rPr>
              <a:t>di</a:t>
            </a:r>
            <a:r>
              <a:rPr sz="2400" i="1" spc="-35" dirty="0">
                <a:solidFill>
                  <a:srgbClr val="0A5294"/>
                </a:solidFill>
                <a:latin typeface="Corbel"/>
                <a:cs typeface="Corbel"/>
              </a:rPr>
              <a:t> </a:t>
            </a:r>
            <a:r>
              <a:rPr sz="2400" i="1" spc="-5" dirty="0">
                <a:solidFill>
                  <a:srgbClr val="0A5294"/>
                </a:solidFill>
                <a:latin typeface="Corbel"/>
                <a:cs typeface="Corbel"/>
              </a:rPr>
              <a:t>affidamento</a:t>
            </a:r>
            <a:endParaRPr sz="2400" dirty="0">
              <a:latin typeface="Corbel"/>
              <a:cs typeface="Corbel"/>
            </a:endParaRPr>
          </a:p>
          <a:p>
            <a:pPr marL="299085" marR="5080" indent="-287020" algn="just">
              <a:lnSpc>
                <a:spcPct val="100000"/>
              </a:lnSpc>
              <a:spcBef>
                <a:spcPts val="1310"/>
              </a:spcBef>
              <a:buClr>
                <a:srgbClr val="0A5294"/>
              </a:buClr>
              <a:buSzPct val="145000"/>
              <a:buFont typeface="Arial MT"/>
              <a:buChar char="•"/>
              <a:tabLst>
                <a:tab pos="299720" algn="l"/>
              </a:tabLst>
            </a:pPr>
            <a:r>
              <a:rPr sz="2000" dirty="0">
                <a:solidFill>
                  <a:schemeClr val="tx2"/>
                </a:solidFill>
                <a:latin typeface="Times New Roman"/>
                <a:cs typeface="Times New Roman"/>
              </a:rPr>
              <a:t>5. </a:t>
            </a:r>
            <a:r>
              <a:rPr sz="2000" spc="-30" dirty="0">
                <a:solidFill>
                  <a:schemeClr val="tx2"/>
                </a:solidFill>
                <a:latin typeface="Times New Roman"/>
                <a:cs typeface="Times New Roman"/>
              </a:rPr>
              <a:t>L’organo </a:t>
            </a:r>
            <a:r>
              <a:rPr sz="2000" spc="-5" dirty="0">
                <a:solidFill>
                  <a:schemeClr val="tx2"/>
                </a:solidFill>
                <a:latin typeface="Times New Roman"/>
                <a:cs typeface="Times New Roman"/>
              </a:rPr>
              <a:t>preposto alla valutazione </a:t>
            </a:r>
            <a:r>
              <a:rPr sz="2000" dirty="0">
                <a:solidFill>
                  <a:schemeClr val="tx2"/>
                </a:solidFill>
                <a:latin typeface="Times New Roman"/>
                <a:cs typeface="Times New Roman"/>
              </a:rPr>
              <a:t>delle </a:t>
            </a:r>
            <a:r>
              <a:rPr sz="2000" spc="5" dirty="0">
                <a:solidFill>
                  <a:schemeClr val="tx2"/>
                </a:solidFill>
                <a:latin typeface="Times New Roman"/>
                <a:cs typeface="Times New Roman"/>
              </a:rPr>
              <a:t> </a:t>
            </a:r>
            <a:r>
              <a:rPr sz="2000" spc="-10" dirty="0">
                <a:solidFill>
                  <a:schemeClr val="tx2"/>
                </a:solidFill>
                <a:latin typeface="Times New Roman"/>
                <a:cs typeface="Times New Roman"/>
              </a:rPr>
              <a:t>offerte</a:t>
            </a:r>
            <a:r>
              <a:rPr sz="2000" spc="-5" dirty="0">
                <a:solidFill>
                  <a:schemeClr val="tx2"/>
                </a:solidFill>
                <a:latin typeface="Times New Roman"/>
                <a:cs typeface="Times New Roman"/>
              </a:rPr>
              <a:t> predispone</a:t>
            </a:r>
            <a:r>
              <a:rPr sz="2000" dirty="0">
                <a:solidFill>
                  <a:schemeClr val="tx2"/>
                </a:solidFill>
                <a:latin typeface="Times New Roman"/>
                <a:cs typeface="Times New Roman"/>
              </a:rPr>
              <a:t> </a:t>
            </a:r>
            <a:r>
              <a:rPr sz="2000" spc="-5" dirty="0">
                <a:solidFill>
                  <a:schemeClr val="tx2"/>
                </a:solidFill>
                <a:latin typeface="Times New Roman"/>
                <a:cs typeface="Times New Roman"/>
              </a:rPr>
              <a:t>la</a:t>
            </a:r>
            <a:r>
              <a:rPr sz="2000" dirty="0">
                <a:solidFill>
                  <a:schemeClr val="tx2"/>
                </a:solidFill>
                <a:latin typeface="Times New Roman"/>
                <a:cs typeface="Times New Roman"/>
              </a:rPr>
              <a:t> proposta</a:t>
            </a:r>
            <a:r>
              <a:rPr sz="2000" spc="5" dirty="0">
                <a:solidFill>
                  <a:schemeClr val="tx2"/>
                </a:solidFill>
                <a:latin typeface="Times New Roman"/>
                <a:cs typeface="Times New Roman"/>
              </a:rPr>
              <a:t> di </a:t>
            </a:r>
            <a:r>
              <a:rPr sz="2000" spc="10" dirty="0">
                <a:solidFill>
                  <a:schemeClr val="tx2"/>
                </a:solidFill>
                <a:latin typeface="Times New Roman"/>
                <a:cs typeface="Times New Roman"/>
              </a:rPr>
              <a:t> </a:t>
            </a:r>
            <a:r>
              <a:rPr sz="2000" spc="-5" dirty="0">
                <a:solidFill>
                  <a:schemeClr val="tx2"/>
                </a:solidFill>
                <a:latin typeface="Times New Roman"/>
                <a:cs typeface="Times New Roman"/>
              </a:rPr>
              <a:t>aggiudicazione</a:t>
            </a:r>
            <a:r>
              <a:rPr sz="2000" spc="220" dirty="0">
                <a:solidFill>
                  <a:schemeClr val="tx2"/>
                </a:solidFill>
                <a:latin typeface="Times New Roman"/>
                <a:cs typeface="Times New Roman"/>
              </a:rPr>
              <a:t> </a:t>
            </a:r>
            <a:r>
              <a:rPr sz="2000" spc="-5" dirty="0">
                <a:solidFill>
                  <a:schemeClr val="tx2"/>
                </a:solidFill>
                <a:latin typeface="Times New Roman"/>
                <a:cs typeface="Times New Roman"/>
              </a:rPr>
              <a:t>alla</a:t>
            </a:r>
            <a:r>
              <a:rPr sz="2000" spc="215" dirty="0">
                <a:solidFill>
                  <a:schemeClr val="tx2"/>
                </a:solidFill>
                <a:latin typeface="Times New Roman"/>
                <a:cs typeface="Times New Roman"/>
              </a:rPr>
              <a:t> </a:t>
            </a:r>
            <a:r>
              <a:rPr sz="2000" spc="-5" dirty="0">
                <a:solidFill>
                  <a:schemeClr val="tx2"/>
                </a:solidFill>
                <a:latin typeface="Times New Roman"/>
                <a:cs typeface="Times New Roman"/>
              </a:rPr>
              <a:t>migliore</a:t>
            </a:r>
            <a:r>
              <a:rPr sz="2000" spc="225" dirty="0">
                <a:solidFill>
                  <a:schemeClr val="tx2"/>
                </a:solidFill>
                <a:latin typeface="Times New Roman"/>
                <a:cs typeface="Times New Roman"/>
              </a:rPr>
              <a:t> </a:t>
            </a:r>
            <a:r>
              <a:rPr sz="2000" spc="-10" dirty="0">
                <a:solidFill>
                  <a:schemeClr val="tx2"/>
                </a:solidFill>
                <a:latin typeface="Times New Roman"/>
                <a:cs typeface="Times New Roman"/>
              </a:rPr>
              <a:t>offerta</a:t>
            </a:r>
            <a:r>
              <a:rPr sz="2000" spc="225" dirty="0">
                <a:solidFill>
                  <a:schemeClr val="tx2"/>
                </a:solidFill>
                <a:latin typeface="Times New Roman"/>
                <a:cs typeface="Times New Roman"/>
              </a:rPr>
              <a:t> </a:t>
            </a:r>
            <a:r>
              <a:rPr sz="2000" spc="-10" dirty="0">
                <a:solidFill>
                  <a:schemeClr val="tx2"/>
                </a:solidFill>
                <a:latin typeface="Times New Roman"/>
                <a:cs typeface="Times New Roman"/>
              </a:rPr>
              <a:t>non</a:t>
            </a:r>
            <a:endParaRPr sz="2000" dirty="0">
              <a:solidFill>
                <a:schemeClr val="tx2"/>
              </a:solidFill>
              <a:latin typeface="Times New Roman"/>
              <a:cs typeface="Times New Roman"/>
            </a:endParaRPr>
          </a:p>
        </p:txBody>
      </p:sp>
      <p:sp>
        <p:nvSpPr>
          <p:cNvPr id="5" name="object 5"/>
          <p:cNvSpPr txBox="1"/>
          <p:nvPr/>
        </p:nvSpPr>
        <p:spPr>
          <a:xfrm>
            <a:off x="8025130" y="3552571"/>
            <a:ext cx="2896235" cy="330835"/>
          </a:xfrm>
          <a:prstGeom prst="rect">
            <a:avLst/>
          </a:prstGeom>
        </p:spPr>
        <p:txBody>
          <a:bodyPr vert="horz" wrap="square" lIns="0" tIns="13335" rIns="0" bIns="0" rtlCol="0">
            <a:spAutoFit/>
          </a:bodyPr>
          <a:lstStyle/>
          <a:p>
            <a:pPr marL="12700">
              <a:lnSpc>
                <a:spcPct val="100000"/>
              </a:lnSpc>
              <a:spcBef>
                <a:spcPts val="105"/>
              </a:spcBef>
              <a:tabLst>
                <a:tab pos="1995170" algn="l"/>
              </a:tabLst>
            </a:pPr>
            <a:r>
              <a:rPr sz="2000" b="1" dirty="0">
                <a:solidFill>
                  <a:schemeClr val="tx2"/>
                </a:solidFill>
                <a:latin typeface="Times New Roman"/>
                <a:cs typeface="Times New Roman"/>
              </a:rPr>
              <a:t>l</a:t>
            </a:r>
            <a:r>
              <a:rPr sz="2000" b="1" spc="-15" dirty="0">
                <a:solidFill>
                  <a:schemeClr val="tx2"/>
                </a:solidFill>
                <a:latin typeface="Times New Roman"/>
                <a:cs typeface="Times New Roman"/>
              </a:rPr>
              <a:t>’</a:t>
            </a:r>
            <a:r>
              <a:rPr sz="2000" b="1" dirty="0">
                <a:solidFill>
                  <a:schemeClr val="tx2"/>
                </a:solidFill>
                <a:latin typeface="Times New Roman"/>
                <a:cs typeface="Times New Roman"/>
              </a:rPr>
              <a:t>a</a:t>
            </a:r>
            <a:r>
              <a:rPr sz="2000" b="1" spc="-15" dirty="0">
                <a:solidFill>
                  <a:schemeClr val="tx2"/>
                </a:solidFill>
                <a:latin typeface="Times New Roman"/>
                <a:cs typeface="Times New Roman"/>
              </a:rPr>
              <a:t>g</a:t>
            </a:r>
            <a:r>
              <a:rPr sz="2000" b="1" dirty="0">
                <a:solidFill>
                  <a:schemeClr val="tx2"/>
                </a:solidFill>
                <a:latin typeface="Times New Roman"/>
                <a:cs typeface="Times New Roman"/>
              </a:rPr>
              <a:t>giu</a:t>
            </a:r>
            <a:r>
              <a:rPr sz="2000" b="1" spc="-10" dirty="0">
                <a:solidFill>
                  <a:schemeClr val="tx2"/>
                </a:solidFill>
                <a:latin typeface="Times New Roman"/>
                <a:cs typeface="Times New Roman"/>
              </a:rPr>
              <a:t>d</a:t>
            </a:r>
            <a:r>
              <a:rPr sz="2000" b="1" dirty="0">
                <a:solidFill>
                  <a:schemeClr val="tx2"/>
                </a:solidFill>
                <a:latin typeface="Times New Roman"/>
                <a:cs typeface="Times New Roman"/>
              </a:rPr>
              <a:t>i</a:t>
            </a:r>
            <a:r>
              <a:rPr sz="2000" b="1" spc="-10" dirty="0">
                <a:solidFill>
                  <a:schemeClr val="tx2"/>
                </a:solidFill>
                <a:latin typeface="Times New Roman"/>
                <a:cs typeface="Times New Roman"/>
              </a:rPr>
              <a:t>c</a:t>
            </a:r>
            <a:r>
              <a:rPr sz="2000" b="1" dirty="0">
                <a:solidFill>
                  <a:schemeClr val="tx2"/>
                </a:solidFill>
                <a:latin typeface="Times New Roman"/>
                <a:cs typeface="Times New Roman"/>
              </a:rPr>
              <a:t>a</a:t>
            </a:r>
            <a:r>
              <a:rPr sz="2000" b="1" spc="-10" dirty="0">
                <a:solidFill>
                  <a:schemeClr val="tx2"/>
                </a:solidFill>
                <a:latin typeface="Times New Roman"/>
                <a:cs typeface="Times New Roman"/>
              </a:rPr>
              <a:t>z</a:t>
            </a:r>
            <a:r>
              <a:rPr sz="2000" b="1" dirty="0">
                <a:solidFill>
                  <a:schemeClr val="tx2"/>
                </a:solidFill>
                <a:latin typeface="Times New Roman"/>
                <a:cs typeface="Times New Roman"/>
              </a:rPr>
              <a:t>io</a:t>
            </a:r>
            <a:r>
              <a:rPr sz="2000" b="1" spc="-10" dirty="0">
                <a:solidFill>
                  <a:schemeClr val="tx2"/>
                </a:solidFill>
                <a:latin typeface="Times New Roman"/>
                <a:cs typeface="Times New Roman"/>
              </a:rPr>
              <a:t>n</a:t>
            </a:r>
            <a:r>
              <a:rPr sz="2000" b="1" dirty="0">
                <a:solidFill>
                  <a:schemeClr val="tx2"/>
                </a:solidFill>
                <a:latin typeface="Times New Roman"/>
                <a:cs typeface="Times New Roman"/>
              </a:rPr>
              <a:t>e	e</a:t>
            </a:r>
            <a:r>
              <a:rPr sz="2000" b="1" spc="-15" dirty="0">
                <a:solidFill>
                  <a:schemeClr val="tx2"/>
                </a:solidFill>
                <a:latin typeface="Times New Roman"/>
                <a:cs typeface="Times New Roman"/>
              </a:rPr>
              <a:t>s</a:t>
            </a:r>
            <a:r>
              <a:rPr sz="2000" b="1" dirty="0">
                <a:solidFill>
                  <a:schemeClr val="tx2"/>
                </a:solidFill>
                <a:latin typeface="Times New Roman"/>
                <a:cs typeface="Times New Roman"/>
              </a:rPr>
              <a:t>am</a:t>
            </a:r>
            <a:r>
              <a:rPr sz="2000" b="1" spc="-15" dirty="0">
                <a:solidFill>
                  <a:schemeClr val="tx2"/>
                </a:solidFill>
                <a:latin typeface="Times New Roman"/>
                <a:cs typeface="Times New Roman"/>
              </a:rPr>
              <a:t>i</a:t>
            </a:r>
            <a:r>
              <a:rPr sz="2000" b="1" dirty="0">
                <a:solidFill>
                  <a:schemeClr val="tx2"/>
                </a:solidFill>
                <a:latin typeface="Times New Roman"/>
                <a:cs typeface="Times New Roman"/>
              </a:rPr>
              <a:t>na</a:t>
            </a:r>
            <a:endParaRPr sz="2000" dirty="0">
              <a:solidFill>
                <a:schemeClr val="tx2"/>
              </a:solidFill>
              <a:latin typeface="Times New Roman"/>
              <a:cs typeface="Times New Roman"/>
            </a:endParaRPr>
          </a:p>
        </p:txBody>
      </p:sp>
      <p:sp>
        <p:nvSpPr>
          <p:cNvPr id="6" name="object 6"/>
          <p:cNvSpPr txBox="1"/>
          <p:nvPr/>
        </p:nvSpPr>
        <p:spPr>
          <a:xfrm>
            <a:off x="7988617" y="3857955"/>
            <a:ext cx="2969260" cy="330835"/>
          </a:xfrm>
          <a:prstGeom prst="rect">
            <a:avLst/>
          </a:prstGeom>
        </p:spPr>
        <p:txBody>
          <a:bodyPr vert="horz" wrap="square" lIns="0" tIns="12700" rIns="0" bIns="0" rtlCol="0">
            <a:spAutoFit/>
          </a:bodyPr>
          <a:lstStyle/>
          <a:p>
            <a:pPr marL="12700">
              <a:lnSpc>
                <a:spcPct val="100000"/>
              </a:lnSpc>
              <a:spcBef>
                <a:spcPts val="100"/>
              </a:spcBef>
              <a:tabLst>
                <a:tab pos="363220" algn="l"/>
                <a:tab pos="750570" algn="l"/>
                <a:tab pos="1123950" algn="l"/>
                <a:tab pos="2000250" algn="l"/>
              </a:tabLst>
            </a:pPr>
            <a:r>
              <a:rPr sz="2000" b="1" spc="-5" dirty="0">
                <a:solidFill>
                  <a:schemeClr val="tx2"/>
                </a:solidFill>
                <a:latin typeface="Times New Roman"/>
                <a:cs typeface="Times New Roman"/>
              </a:rPr>
              <a:t>e</a:t>
            </a:r>
            <a:r>
              <a:rPr sz="2000" b="1" dirty="0">
                <a:solidFill>
                  <a:schemeClr val="tx2"/>
                </a:solidFill>
                <a:latin typeface="Times New Roman"/>
                <a:cs typeface="Times New Roman"/>
              </a:rPr>
              <a:t>,	se	</a:t>
            </a:r>
            <a:r>
              <a:rPr sz="2000" b="1" spc="-5" dirty="0">
                <a:solidFill>
                  <a:schemeClr val="tx2"/>
                </a:solidFill>
                <a:latin typeface="Times New Roman"/>
                <a:cs typeface="Times New Roman"/>
              </a:rPr>
              <a:t>l</a:t>
            </a:r>
            <a:r>
              <a:rPr sz="2000" b="1" dirty="0">
                <a:solidFill>
                  <a:schemeClr val="tx2"/>
                </a:solidFill>
                <a:latin typeface="Times New Roman"/>
                <a:cs typeface="Times New Roman"/>
              </a:rPr>
              <a:t>a	r</a:t>
            </a:r>
            <a:r>
              <a:rPr sz="2000" b="1" spc="-20" dirty="0">
                <a:solidFill>
                  <a:schemeClr val="tx2"/>
                </a:solidFill>
                <a:latin typeface="Times New Roman"/>
                <a:cs typeface="Times New Roman"/>
              </a:rPr>
              <a:t>i</a:t>
            </a:r>
            <a:r>
              <a:rPr sz="2000" b="1" dirty="0">
                <a:solidFill>
                  <a:schemeClr val="tx2"/>
                </a:solidFill>
                <a:latin typeface="Times New Roman"/>
                <a:cs typeface="Times New Roman"/>
              </a:rPr>
              <a:t>ti</a:t>
            </a:r>
            <a:r>
              <a:rPr sz="2000" b="1" spc="-15" dirty="0">
                <a:solidFill>
                  <a:schemeClr val="tx2"/>
                </a:solidFill>
                <a:latin typeface="Times New Roman"/>
                <a:cs typeface="Times New Roman"/>
              </a:rPr>
              <a:t>e</a:t>
            </a:r>
            <a:r>
              <a:rPr sz="2000" b="1" dirty="0">
                <a:solidFill>
                  <a:schemeClr val="tx2"/>
                </a:solidFill>
                <a:latin typeface="Times New Roman"/>
                <a:cs typeface="Times New Roman"/>
              </a:rPr>
              <a:t>ne	l</a:t>
            </a:r>
            <a:r>
              <a:rPr sz="2000" b="1" spc="-10" dirty="0">
                <a:solidFill>
                  <a:schemeClr val="tx2"/>
                </a:solidFill>
                <a:latin typeface="Times New Roman"/>
                <a:cs typeface="Times New Roman"/>
              </a:rPr>
              <a:t>e</a:t>
            </a:r>
            <a:r>
              <a:rPr sz="2000" b="1" dirty="0">
                <a:solidFill>
                  <a:schemeClr val="tx2"/>
                </a:solidFill>
                <a:latin typeface="Times New Roman"/>
                <a:cs typeface="Times New Roman"/>
              </a:rPr>
              <a:t>g</a:t>
            </a:r>
            <a:r>
              <a:rPr sz="2000" b="1" spc="-15" dirty="0">
                <a:solidFill>
                  <a:schemeClr val="tx2"/>
                </a:solidFill>
                <a:latin typeface="Times New Roman"/>
                <a:cs typeface="Times New Roman"/>
              </a:rPr>
              <a:t>i</a:t>
            </a:r>
            <a:r>
              <a:rPr sz="2000" b="1" spc="-10" dirty="0">
                <a:solidFill>
                  <a:schemeClr val="tx2"/>
                </a:solidFill>
                <a:latin typeface="Times New Roman"/>
                <a:cs typeface="Times New Roman"/>
              </a:rPr>
              <a:t>t</a:t>
            </a:r>
            <a:r>
              <a:rPr sz="2000" b="1" dirty="0">
                <a:solidFill>
                  <a:schemeClr val="tx2"/>
                </a:solidFill>
                <a:latin typeface="Times New Roman"/>
                <a:cs typeface="Times New Roman"/>
              </a:rPr>
              <a:t>ti</a:t>
            </a:r>
            <a:r>
              <a:rPr sz="2000" b="1" spc="-15" dirty="0">
                <a:solidFill>
                  <a:schemeClr val="tx2"/>
                </a:solidFill>
                <a:latin typeface="Times New Roman"/>
                <a:cs typeface="Times New Roman"/>
              </a:rPr>
              <a:t>m</a:t>
            </a:r>
            <a:r>
              <a:rPr sz="2000" b="1" dirty="0">
                <a:solidFill>
                  <a:schemeClr val="tx2"/>
                </a:solidFill>
                <a:latin typeface="Times New Roman"/>
                <a:cs typeface="Times New Roman"/>
              </a:rPr>
              <a:t>a</a:t>
            </a:r>
            <a:endParaRPr sz="2000" dirty="0">
              <a:solidFill>
                <a:schemeClr val="tx2"/>
              </a:solidFill>
              <a:latin typeface="Times New Roman"/>
              <a:cs typeface="Times New Roman"/>
            </a:endParaRPr>
          </a:p>
        </p:txBody>
      </p:sp>
      <p:sp>
        <p:nvSpPr>
          <p:cNvPr id="7" name="object 7"/>
          <p:cNvSpPr txBox="1"/>
          <p:nvPr/>
        </p:nvSpPr>
        <p:spPr>
          <a:xfrm>
            <a:off x="8194293" y="3247085"/>
            <a:ext cx="3148965" cy="941705"/>
          </a:xfrm>
          <a:prstGeom prst="rect">
            <a:avLst/>
          </a:prstGeom>
        </p:spPr>
        <p:txBody>
          <a:bodyPr vert="horz" wrap="square" lIns="0" tIns="13335" rIns="0" bIns="0" rtlCol="0">
            <a:spAutoFit/>
          </a:bodyPr>
          <a:lstStyle/>
          <a:p>
            <a:pPr marR="5715" algn="r">
              <a:lnSpc>
                <a:spcPct val="100000"/>
              </a:lnSpc>
              <a:spcBef>
                <a:spcPts val="105"/>
              </a:spcBef>
              <a:tabLst>
                <a:tab pos="1374775" algn="l"/>
                <a:tab pos="2994660" algn="l"/>
              </a:tabLst>
            </a:pPr>
            <a:r>
              <a:rPr sz="2000" b="1" spc="-190" dirty="0">
                <a:solidFill>
                  <a:schemeClr val="tx2"/>
                </a:solidFill>
                <a:latin typeface="Times New Roman"/>
                <a:cs typeface="Times New Roman"/>
              </a:rPr>
              <a:t>L</a:t>
            </a:r>
            <a:r>
              <a:rPr sz="2000" b="1" spc="-10" dirty="0">
                <a:solidFill>
                  <a:schemeClr val="tx2"/>
                </a:solidFill>
                <a:latin typeface="Times New Roman"/>
                <a:cs typeface="Times New Roman"/>
              </a:rPr>
              <a:t>’</a:t>
            </a:r>
            <a:r>
              <a:rPr sz="2000" b="1" dirty="0">
                <a:solidFill>
                  <a:schemeClr val="tx2"/>
                </a:solidFill>
                <a:latin typeface="Times New Roman"/>
                <a:cs typeface="Times New Roman"/>
              </a:rPr>
              <a:t>orga</a:t>
            </a:r>
            <a:r>
              <a:rPr sz="2000" b="1" spc="-15" dirty="0">
                <a:solidFill>
                  <a:schemeClr val="tx2"/>
                </a:solidFill>
                <a:latin typeface="Times New Roman"/>
                <a:cs typeface="Times New Roman"/>
              </a:rPr>
              <a:t>n</a:t>
            </a:r>
            <a:r>
              <a:rPr sz="2000" b="1" dirty="0">
                <a:solidFill>
                  <a:schemeClr val="tx2"/>
                </a:solidFill>
                <a:latin typeface="Times New Roman"/>
                <a:cs typeface="Times New Roman"/>
              </a:rPr>
              <a:t>o	c</a:t>
            </a:r>
            <a:r>
              <a:rPr sz="2000" b="1" spc="-10" dirty="0">
                <a:solidFill>
                  <a:schemeClr val="tx2"/>
                </a:solidFill>
                <a:latin typeface="Times New Roman"/>
                <a:cs typeface="Times New Roman"/>
              </a:rPr>
              <a:t>o</a:t>
            </a:r>
            <a:r>
              <a:rPr sz="2000" b="1" dirty="0">
                <a:solidFill>
                  <a:schemeClr val="tx2"/>
                </a:solidFill>
                <a:latin typeface="Times New Roman"/>
                <a:cs typeface="Times New Roman"/>
              </a:rPr>
              <a:t>mp</a:t>
            </a:r>
            <a:r>
              <a:rPr sz="2000" b="1" spc="-20" dirty="0">
                <a:solidFill>
                  <a:schemeClr val="tx2"/>
                </a:solidFill>
                <a:latin typeface="Times New Roman"/>
                <a:cs typeface="Times New Roman"/>
              </a:rPr>
              <a:t>e</a:t>
            </a:r>
            <a:r>
              <a:rPr sz="2000" b="1" dirty="0">
                <a:solidFill>
                  <a:schemeClr val="tx2"/>
                </a:solidFill>
                <a:latin typeface="Times New Roman"/>
                <a:cs typeface="Times New Roman"/>
              </a:rPr>
              <a:t>te</a:t>
            </a:r>
            <a:r>
              <a:rPr sz="2000" b="1" spc="-10" dirty="0">
                <a:solidFill>
                  <a:schemeClr val="tx2"/>
                </a:solidFill>
                <a:latin typeface="Times New Roman"/>
                <a:cs typeface="Times New Roman"/>
              </a:rPr>
              <a:t>n</a:t>
            </a:r>
            <a:r>
              <a:rPr sz="2000" b="1" dirty="0">
                <a:solidFill>
                  <a:schemeClr val="tx2"/>
                </a:solidFill>
                <a:latin typeface="Times New Roman"/>
                <a:cs typeface="Times New Roman"/>
              </a:rPr>
              <a:t>te	a</a:t>
            </a:r>
            <a:endParaRPr sz="2000" dirty="0">
              <a:solidFill>
                <a:schemeClr val="tx2"/>
              </a:solidFill>
              <a:latin typeface="Times New Roman"/>
              <a:cs typeface="Times New Roman"/>
            </a:endParaRPr>
          </a:p>
          <a:p>
            <a:pPr marL="3022600" marR="5080" indent="-85725" algn="r">
              <a:lnSpc>
                <a:spcPct val="100000"/>
              </a:lnSpc>
              <a:spcBef>
                <a:spcPts val="5"/>
              </a:spcBef>
            </a:pPr>
            <a:r>
              <a:rPr sz="2000" b="1" spc="-20" dirty="0">
                <a:solidFill>
                  <a:schemeClr val="tx2"/>
                </a:solidFill>
                <a:latin typeface="Times New Roman"/>
                <a:cs typeface="Times New Roman"/>
              </a:rPr>
              <a:t>la  </a:t>
            </a:r>
            <a:r>
              <a:rPr sz="2000" b="1" dirty="0">
                <a:solidFill>
                  <a:schemeClr val="tx2"/>
                </a:solidFill>
                <a:latin typeface="Times New Roman"/>
                <a:cs typeface="Times New Roman"/>
              </a:rPr>
              <a:t>e</a:t>
            </a:r>
            <a:endParaRPr sz="2000" dirty="0">
              <a:solidFill>
                <a:schemeClr val="tx2"/>
              </a:solidFill>
              <a:latin typeface="Times New Roman"/>
              <a:cs typeface="Times New Roman"/>
            </a:endParaRPr>
          </a:p>
        </p:txBody>
      </p:sp>
      <p:sp>
        <p:nvSpPr>
          <p:cNvPr id="8" name="object 8"/>
          <p:cNvSpPr txBox="1"/>
          <p:nvPr/>
        </p:nvSpPr>
        <p:spPr>
          <a:xfrm>
            <a:off x="6889750" y="3247085"/>
            <a:ext cx="1056640" cy="1246505"/>
          </a:xfrm>
          <a:prstGeom prst="rect">
            <a:avLst/>
          </a:prstGeom>
        </p:spPr>
        <p:txBody>
          <a:bodyPr vert="horz" wrap="square" lIns="0" tIns="13335" rIns="0" bIns="0" rtlCol="0">
            <a:spAutoFit/>
          </a:bodyPr>
          <a:lstStyle/>
          <a:p>
            <a:pPr marL="12700" marR="5080">
              <a:lnSpc>
                <a:spcPct val="100000"/>
              </a:lnSpc>
              <a:spcBef>
                <a:spcPts val="105"/>
              </a:spcBef>
            </a:pPr>
            <a:r>
              <a:rPr sz="2000" spc="-5" dirty="0">
                <a:solidFill>
                  <a:schemeClr val="tx2"/>
                </a:solidFill>
                <a:latin typeface="Times New Roman"/>
                <a:cs typeface="Times New Roman"/>
              </a:rPr>
              <a:t>anomala. </a:t>
            </a:r>
            <a:r>
              <a:rPr sz="2000" dirty="0">
                <a:solidFill>
                  <a:schemeClr val="tx2"/>
                </a:solidFill>
                <a:latin typeface="Times New Roman"/>
                <a:cs typeface="Times New Roman"/>
              </a:rPr>
              <a:t> </a:t>
            </a:r>
            <a:r>
              <a:rPr sz="2000" b="1" spc="-5" dirty="0" err="1">
                <a:solidFill>
                  <a:schemeClr val="tx2"/>
                </a:solidFill>
                <a:latin typeface="Times New Roman"/>
                <a:cs typeface="Times New Roman"/>
              </a:rPr>
              <a:t>disporre</a:t>
            </a:r>
            <a:r>
              <a:rPr sz="2000" b="1" spc="-5" dirty="0">
                <a:solidFill>
                  <a:schemeClr val="tx2"/>
                </a:solidFill>
                <a:latin typeface="Times New Roman"/>
                <a:cs typeface="Times New Roman"/>
              </a:rPr>
              <a:t> </a:t>
            </a:r>
            <a:r>
              <a:rPr sz="2000" b="1" dirty="0">
                <a:solidFill>
                  <a:schemeClr val="tx2"/>
                </a:solidFill>
                <a:latin typeface="Times New Roman"/>
                <a:cs typeface="Times New Roman"/>
              </a:rPr>
              <a:t> </a:t>
            </a:r>
            <a:r>
              <a:rPr sz="2000" b="1" dirty="0" err="1">
                <a:solidFill>
                  <a:schemeClr val="tx2"/>
                </a:solidFill>
                <a:latin typeface="Times New Roman"/>
                <a:cs typeface="Times New Roman"/>
              </a:rPr>
              <a:t>p</a:t>
            </a:r>
            <a:r>
              <a:rPr sz="2000" b="1" spc="-40" dirty="0" err="1">
                <a:solidFill>
                  <a:schemeClr val="tx2"/>
                </a:solidFill>
                <a:latin typeface="Times New Roman"/>
                <a:cs typeface="Times New Roman"/>
              </a:rPr>
              <a:t>r</a:t>
            </a:r>
            <a:r>
              <a:rPr sz="2000" b="1" dirty="0" err="1">
                <a:solidFill>
                  <a:schemeClr val="tx2"/>
                </a:solidFill>
                <a:latin typeface="Times New Roman"/>
                <a:cs typeface="Times New Roman"/>
              </a:rPr>
              <a:t>opo</a:t>
            </a:r>
            <a:r>
              <a:rPr sz="2000" b="1" spc="-10" dirty="0" err="1">
                <a:solidFill>
                  <a:schemeClr val="tx2"/>
                </a:solidFill>
                <a:latin typeface="Times New Roman"/>
                <a:cs typeface="Times New Roman"/>
              </a:rPr>
              <a:t>st</a:t>
            </a:r>
            <a:r>
              <a:rPr sz="2000" b="1" dirty="0" err="1">
                <a:solidFill>
                  <a:schemeClr val="tx2"/>
                </a:solidFill>
                <a:latin typeface="Times New Roman"/>
                <a:cs typeface="Times New Roman"/>
              </a:rPr>
              <a:t>a</a:t>
            </a:r>
            <a:r>
              <a:rPr sz="2000" b="1" dirty="0">
                <a:solidFill>
                  <a:schemeClr val="tx2"/>
                </a:solidFill>
                <a:latin typeface="Times New Roman"/>
                <a:cs typeface="Times New Roman"/>
              </a:rPr>
              <a:t>  conf</a:t>
            </a:r>
            <a:r>
              <a:rPr sz="2000" b="1" spc="-10" dirty="0">
                <a:solidFill>
                  <a:schemeClr val="tx2"/>
                </a:solidFill>
                <a:latin typeface="Times New Roman"/>
                <a:cs typeface="Times New Roman"/>
              </a:rPr>
              <a:t>o</a:t>
            </a:r>
            <a:r>
              <a:rPr sz="2000" b="1" dirty="0">
                <a:solidFill>
                  <a:schemeClr val="tx2"/>
                </a:solidFill>
                <a:latin typeface="Times New Roman"/>
                <a:cs typeface="Times New Roman"/>
              </a:rPr>
              <a:t>rme</a:t>
            </a:r>
            <a:endParaRPr sz="2000" dirty="0">
              <a:solidFill>
                <a:schemeClr val="tx2"/>
              </a:solidFill>
              <a:latin typeface="Times New Roman"/>
              <a:cs typeface="Times New Roman"/>
            </a:endParaRPr>
          </a:p>
        </p:txBody>
      </p:sp>
      <p:sp>
        <p:nvSpPr>
          <p:cNvPr id="27" name="object 27"/>
          <p:cNvSpPr txBox="1"/>
          <p:nvPr/>
        </p:nvSpPr>
        <p:spPr>
          <a:xfrm>
            <a:off x="6862445" y="4158621"/>
            <a:ext cx="4453255" cy="1544320"/>
          </a:xfrm>
          <a:prstGeom prst="rect">
            <a:avLst/>
          </a:prstGeom>
          <a:effectLst/>
        </p:spPr>
        <p:txBody>
          <a:bodyPr vert="horz" wrap="square" lIns="0" tIns="14604" rIns="0" bIns="0" rtlCol="0">
            <a:spAutoFit/>
          </a:bodyPr>
          <a:lstStyle/>
          <a:p>
            <a:pPr marL="12700" marR="5080" indent="1217295" algn="just">
              <a:lnSpc>
                <a:spcPct val="99500"/>
              </a:lnSpc>
              <a:spcBef>
                <a:spcPts val="114"/>
              </a:spcBef>
              <a:tabLst>
                <a:tab pos="1373505" algn="l"/>
                <a:tab pos="3608070" algn="l"/>
              </a:tabLst>
            </a:pPr>
            <a:r>
              <a:rPr sz="2000" b="1" spc="-10" dirty="0">
                <a:solidFill>
                  <a:schemeClr val="tx2"/>
                </a:solidFill>
                <a:latin typeface="Times New Roman"/>
                <a:cs typeface="Times New Roman"/>
              </a:rPr>
              <a:t>all’interesse</a:t>
            </a:r>
            <a:r>
              <a:rPr sz="2000" b="1" spc="-5" dirty="0">
                <a:solidFill>
                  <a:schemeClr val="tx2"/>
                </a:solidFill>
                <a:latin typeface="Times New Roman"/>
                <a:cs typeface="Times New Roman"/>
              </a:rPr>
              <a:t> pubblico,</a:t>
            </a:r>
            <a:r>
              <a:rPr sz="2000" b="1" dirty="0">
                <a:solidFill>
                  <a:schemeClr val="tx2"/>
                </a:solidFill>
                <a:latin typeface="Times New Roman"/>
                <a:cs typeface="Times New Roman"/>
              </a:rPr>
              <a:t> </a:t>
            </a:r>
            <a:r>
              <a:rPr sz="2000" b="1" spc="-5" dirty="0">
                <a:solidFill>
                  <a:schemeClr val="tx2"/>
                </a:solidFill>
                <a:latin typeface="Times New Roman"/>
                <a:cs typeface="Times New Roman"/>
              </a:rPr>
              <a:t>dopo </a:t>
            </a:r>
            <a:r>
              <a:rPr sz="2000" b="1" spc="-484" dirty="0">
                <a:solidFill>
                  <a:schemeClr val="tx2"/>
                </a:solidFill>
                <a:latin typeface="Times New Roman"/>
                <a:cs typeface="Times New Roman"/>
              </a:rPr>
              <a:t> </a:t>
            </a:r>
            <a:r>
              <a:rPr sz="2000" b="1" dirty="0">
                <a:solidFill>
                  <a:schemeClr val="tx2"/>
                </a:solidFill>
                <a:latin typeface="Times New Roman"/>
                <a:cs typeface="Times New Roman"/>
              </a:rPr>
              <a:t>aver </a:t>
            </a:r>
            <a:r>
              <a:rPr sz="2000" b="1" spc="-5" dirty="0">
                <a:solidFill>
                  <a:schemeClr val="tx2"/>
                </a:solidFill>
                <a:latin typeface="Times New Roman"/>
                <a:cs typeface="Times New Roman"/>
              </a:rPr>
              <a:t>verificato </a:t>
            </a:r>
            <a:r>
              <a:rPr sz="2000" b="1" spc="-10" dirty="0">
                <a:solidFill>
                  <a:schemeClr val="tx2"/>
                </a:solidFill>
                <a:latin typeface="Times New Roman"/>
                <a:cs typeface="Times New Roman"/>
              </a:rPr>
              <a:t>il </a:t>
            </a:r>
            <a:r>
              <a:rPr sz="2000" b="1" spc="-5" dirty="0">
                <a:solidFill>
                  <a:schemeClr val="tx2"/>
                </a:solidFill>
                <a:latin typeface="Times New Roman"/>
                <a:cs typeface="Times New Roman"/>
              </a:rPr>
              <a:t>possesso dei </a:t>
            </a:r>
            <a:r>
              <a:rPr sz="2000" b="1" spc="-10" dirty="0">
                <a:solidFill>
                  <a:schemeClr val="tx2"/>
                </a:solidFill>
                <a:latin typeface="Times New Roman"/>
                <a:cs typeface="Times New Roman"/>
              </a:rPr>
              <a:t>requisiti </a:t>
            </a:r>
            <a:r>
              <a:rPr sz="2000" b="1" spc="-20" dirty="0">
                <a:solidFill>
                  <a:schemeClr val="tx2"/>
                </a:solidFill>
                <a:latin typeface="Times New Roman"/>
                <a:cs typeface="Times New Roman"/>
              </a:rPr>
              <a:t>in </a:t>
            </a:r>
            <a:r>
              <a:rPr sz="2000" b="1" spc="-15" dirty="0">
                <a:solidFill>
                  <a:schemeClr val="tx2"/>
                </a:solidFill>
                <a:latin typeface="Times New Roman"/>
                <a:cs typeface="Times New Roman"/>
              </a:rPr>
              <a:t> </a:t>
            </a:r>
            <a:r>
              <a:rPr sz="2000" b="1" dirty="0">
                <a:solidFill>
                  <a:schemeClr val="tx2"/>
                </a:solidFill>
                <a:latin typeface="Times New Roman"/>
                <a:cs typeface="Times New Roman"/>
              </a:rPr>
              <a:t>capo</a:t>
            </a:r>
            <a:r>
              <a:rPr lang="it-IT" sz="2000" b="1" dirty="0">
                <a:solidFill>
                  <a:schemeClr val="tx2"/>
                </a:solidFill>
                <a:latin typeface="Times New Roman"/>
                <a:cs typeface="Times New Roman"/>
              </a:rPr>
              <a:t> </a:t>
            </a:r>
            <a:r>
              <a:rPr sz="2000" b="1" spc="5" dirty="0" err="1">
                <a:solidFill>
                  <a:schemeClr val="tx2"/>
                </a:solidFill>
                <a:latin typeface="Times New Roman"/>
                <a:cs typeface="Times New Roman"/>
              </a:rPr>
              <a:t>a</a:t>
            </a:r>
            <a:r>
              <a:rPr sz="2000" b="1" spc="-20" dirty="0" err="1">
                <a:solidFill>
                  <a:schemeClr val="tx2"/>
                </a:solidFill>
                <a:latin typeface="Times New Roman"/>
                <a:cs typeface="Times New Roman"/>
              </a:rPr>
              <a:t>l</a:t>
            </a:r>
            <a:r>
              <a:rPr sz="2000" b="1" dirty="0" err="1">
                <a:solidFill>
                  <a:schemeClr val="tx2"/>
                </a:solidFill>
                <a:latin typeface="Times New Roman"/>
                <a:cs typeface="Times New Roman"/>
              </a:rPr>
              <a:t>l</a:t>
            </a:r>
            <a:r>
              <a:rPr sz="2000" b="1" spc="-10" dirty="0" err="1">
                <a:solidFill>
                  <a:schemeClr val="tx2"/>
                </a:solidFill>
                <a:latin typeface="Times New Roman"/>
                <a:cs typeface="Times New Roman"/>
              </a:rPr>
              <a:t>’</a:t>
            </a:r>
            <a:r>
              <a:rPr sz="2000" b="1" spc="5" dirty="0" err="1">
                <a:solidFill>
                  <a:schemeClr val="tx2"/>
                </a:solidFill>
                <a:latin typeface="Times New Roman"/>
                <a:cs typeface="Times New Roman"/>
              </a:rPr>
              <a:t>o</a:t>
            </a:r>
            <a:r>
              <a:rPr sz="2000" b="1" dirty="0" err="1">
                <a:solidFill>
                  <a:schemeClr val="tx2"/>
                </a:solidFill>
                <a:latin typeface="Times New Roman"/>
                <a:cs typeface="Times New Roman"/>
              </a:rPr>
              <a:t>ffe</a:t>
            </a:r>
            <a:r>
              <a:rPr sz="2000" b="1" spc="-35" dirty="0" err="1">
                <a:solidFill>
                  <a:schemeClr val="tx2"/>
                </a:solidFill>
                <a:latin typeface="Times New Roman"/>
                <a:cs typeface="Times New Roman"/>
              </a:rPr>
              <a:t>r</a:t>
            </a:r>
            <a:r>
              <a:rPr sz="2000" b="1" spc="-15" dirty="0" err="1">
                <a:solidFill>
                  <a:schemeClr val="tx2"/>
                </a:solidFill>
                <a:latin typeface="Times New Roman"/>
                <a:cs typeface="Times New Roman"/>
              </a:rPr>
              <a:t>e</a:t>
            </a:r>
            <a:r>
              <a:rPr sz="2000" b="1" spc="-5" dirty="0" err="1">
                <a:solidFill>
                  <a:schemeClr val="tx2"/>
                </a:solidFill>
                <a:latin typeface="Times New Roman"/>
                <a:cs typeface="Times New Roman"/>
              </a:rPr>
              <a:t>n</a:t>
            </a:r>
            <a:r>
              <a:rPr sz="2000" b="1" spc="5" dirty="0" err="1">
                <a:solidFill>
                  <a:schemeClr val="tx2"/>
                </a:solidFill>
                <a:latin typeface="Times New Roman"/>
                <a:cs typeface="Times New Roman"/>
              </a:rPr>
              <a:t>t</a:t>
            </a:r>
            <a:r>
              <a:rPr sz="2000" b="1" spc="-15" dirty="0" err="1">
                <a:solidFill>
                  <a:schemeClr val="tx2"/>
                </a:solidFill>
                <a:latin typeface="Times New Roman"/>
                <a:cs typeface="Times New Roman"/>
              </a:rPr>
              <a:t>e</a:t>
            </a:r>
            <a:r>
              <a:rPr sz="2000" b="1" dirty="0">
                <a:solidFill>
                  <a:schemeClr val="tx2"/>
                </a:solidFill>
                <a:latin typeface="Times New Roman"/>
                <a:cs typeface="Times New Roman"/>
              </a:rPr>
              <a:t>,</a:t>
            </a:r>
            <a:r>
              <a:rPr lang="it-IT" sz="2000" b="1" dirty="0">
                <a:solidFill>
                  <a:schemeClr val="tx2"/>
                </a:solidFill>
                <a:latin typeface="Times New Roman"/>
                <a:cs typeface="Times New Roman"/>
              </a:rPr>
              <a:t> </a:t>
            </a:r>
            <a:r>
              <a:rPr sz="2000" b="1" dirty="0">
                <a:solidFill>
                  <a:schemeClr val="tx2"/>
                </a:solidFill>
                <a:latin typeface="Times New Roman"/>
                <a:cs typeface="Times New Roman"/>
              </a:rPr>
              <a:t>d</a:t>
            </a:r>
            <a:r>
              <a:rPr sz="2000" b="1" spc="-15" dirty="0">
                <a:solidFill>
                  <a:schemeClr val="tx2"/>
                </a:solidFill>
                <a:latin typeface="Times New Roman"/>
                <a:cs typeface="Times New Roman"/>
              </a:rPr>
              <a:t>i</a:t>
            </a:r>
            <a:r>
              <a:rPr sz="2000" b="1" dirty="0">
                <a:solidFill>
                  <a:schemeClr val="tx2"/>
                </a:solidFill>
                <a:latin typeface="Times New Roman"/>
                <a:cs typeface="Times New Roman"/>
              </a:rPr>
              <a:t>sp</a:t>
            </a:r>
            <a:r>
              <a:rPr sz="2000" b="1" spc="-10" dirty="0">
                <a:solidFill>
                  <a:schemeClr val="tx2"/>
                </a:solidFill>
                <a:latin typeface="Times New Roman"/>
                <a:cs typeface="Times New Roman"/>
              </a:rPr>
              <a:t>o</a:t>
            </a:r>
            <a:r>
              <a:rPr sz="2000" b="1" dirty="0">
                <a:solidFill>
                  <a:schemeClr val="tx2"/>
                </a:solidFill>
                <a:latin typeface="Times New Roman"/>
                <a:cs typeface="Times New Roman"/>
              </a:rPr>
              <a:t>ne  </a:t>
            </a:r>
            <a:r>
              <a:rPr sz="2000" b="1" spc="-5" dirty="0" err="1">
                <a:solidFill>
                  <a:schemeClr val="tx2"/>
                </a:solidFill>
                <a:latin typeface="Times New Roman"/>
                <a:cs typeface="Times New Roman"/>
              </a:rPr>
              <a:t>l’aggiudicazione</a:t>
            </a:r>
            <a:r>
              <a:rPr sz="2000" b="1" spc="-5" dirty="0">
                <a:solidFill>
                  <a:schemeClr val="tx2"/>
                </a:solidFill>
                <a:latin typeface="Times New Roman"/>
                <a:cs typeface="Times New Roman"/>
              </a:rPr>
              <a:t> </a:t>
            </a:r>
            <a:r>
              <a:rPr sz="2000" b="1" dirty="0">
                <a:solidFill>
                  <a:schemeClr val="tx2"/>
                </a:solidFill>
                <a:latin typeface="Times New Roman"/>
                <a:cs typeface="Times New Roman"/>
              </a:rPr>
              <a:t>che è </a:t>
            </a:r>
            <a:r>
              <a:rPr sz="2000" b="1" spc="-5" dirty="0" err="1">
                <a:solidFill>
                  <a:schemeClr val="tx2"/>
                </a:solidFill>
                <a:latin typeface="Times New Roman"/>
                <a:cs typeface="Times New Roman"/>
              </a:rPr>
              <a:t>immediatamente</a:t>
            </a:r>
            <a:r>
              <a:rPr sz="2000" b="1" spc="-5" dirty="0">
                <a:solidFill>
                  <a:schemeClr val="tx2"/>
                </a:solidFill>
                <a:latin typeface="Times New Roman"/>
                <a:cs typeface="Times New Roman"/>
              </a:rPr>
              <a:t> </a:t>
            </a:r>
            <a:r>
              <a:rPr sz="2000" b="1" dirty="0">
                <a:solidFill>
                  <a:schemeClr val="tx2"/>
                </a:solidFill>
                <a:latin typeface="Times New Roman"/>
                <a:cs typeface="Times New Roman"/>
              </a:rPr>
              <a:t> </a:t>
            </a:r>
            <a:r>
              <a:rPr sz="2000" b="1" dirty="0" err="1">
                <a:solidFill>
                  <a:schemeClr val="tx2"/>
                </a:solidFill>
                <a:latin typeface="Times New Roman"/>
                <a:cs typeface="Times New Roman"/>
              </a:rPr>
              <a:t>efficace</a:t>
            </a:r>
            <a:endParaRPr sz="2000" dirty="0">
              <a:solidFill>
                <a:schemeClr val="tx2"/>
              </a:solidFill>
              <a:latin typeface="Times New Roman"/>
              <a:cs typeface="Times New Roman"/>
            </a:endParaRPr>
          </a:p>
        </p:txBody>
      </p:sp>
      <p:pic>
        <p:nvPicPr>
          <p:cNvPr id="28" name="Immagine 27"/>
          <p:cNvPicPr>
            <a:picLocks noChangeAspect="1"/>
          </p:cNvPicPr>
          <p:nvPr/>
        </p:nvPicPr>
        <p:blipFill>
          <a:blip r:embed="rId2"/>
          <a:stretch>
            <a:fillRect/>
          </a:stretch>
        </p:blipFill>
        <p:spPr>
          <a:xfrm>
            <a:off x="354231" y="304800"/>
            <a:ext cx="2249619" cy="646777"/>
          </a:xfrm>
          <a:prstGeom prst="rect">
            <a:avLst/>
          </a:prstGeom>
        </p:spPr>
      </p:pic>
      <p:sp>
        <p:nvSpPr>
          <p:cNvPr id="29" name="Titolo 28"/>
          <p:cNvSpPr>
            <a:spLocks noGrp="1"/>
          </p:cNvSpPr>
          <p:nvPr>
            <p:ph type="title"/>
          </p:nvPr>
        </p:nvSpPr>
        <p:spPr>
          <a:xfrm>
            <a:off x="4047490" y="650685"/>
            <a:ext cx="5629910" cy="984885"/>
          </a:xfrm>
          <a:effectLst>
            <a:outerShdw blurRad="50800" dist="38100" dir="2700000" algn="tl" rotWithShape="0">
              <a:prstClr val="black">
                <a:alpha val="40000"/>
              </a:prstClr>
            </a:outerShdw>
          </a:effectLst>
        </p:spPr>
        <p:txBody>
          <a:bodyPr/>
          <a:lstStyle/>
          <a:p>
            <a:r>
              <a:rPr lang="it-IT" sz="3200" dirty="0">
                <a:solidFill>
                  <a:schemeClr val="tx2"/>
                </a:solidFill>
                <a:latin typeface="Arial" panose="020B0604020202020204" pitchFamily="34" charset="0"/>
                <a:cs typeface="Arial" panose="020B0604020202020204" pitchFamily="34" charset="0"/>
              </a:rPr>
              <a:t>Quando verifico i requisiti?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pSp>
        <p:nvGrpSpPr>
          <p:cNvPr id="2" name="object 2"/>
          <p:cNvGrpSpPr/>
          <p:nvPr/>
        </p:nvGrpSpPr>
        <p:grpSpPr>
          <a:xfrm>
            <a:off x="1638681" y="638469"/>
            <a:ext cx="8234934" cy="1119377"/>
            <a:chOff x="1240536" y="409955"/>
            <a:chExt cx="8234934" cy="1119377"/>
          </a:xfrm>
        </p:grpSpPr>
        <p:pic>
          <p:nvPicPr>
            <p:cNvPr id="3" name="object 3"/>
            <p:cNvPicPr/>
            <p:nvPr/>
          </p:nvPicPr>
          <p:blipFill>
            <a:blip r:embed="rId2" cstate="print"/>
            <a:stretch>
              <a:fillRect/>
            </a:stretch>
          </p:blipFill>
          <p:spPr>
            <a:xfrm>
              <a:off x="1240536" y="409955"/>
              <a:ext cx="1027938" cy="1119377"/>
            </a:xfrm>
            <a:prstGeom prst="rect">
              <a:avLst/>
            </a:prstGeom>
          </p:spPr>
        </p:pic>
        <p:pic>
          <p:nvPicPr>
            <p:cNvPr id="4" name="object 4"/>
            <p:cNvPicPr/>
            <p:nvPr/>
          </p:nvPicPr>
          <p:blipFill>
            <a:blip r:embed="rId3" cstate="print"/>
            <a:stretch>
              <a:fillRect/>
            </a:stretch>
          </p:blipFill>
          <p:spPr>
            <a:xfrm>
              <a:off x="1667256" y="539495"/>
              <a:ext cx="1671066" cy="906017"/>
            </a:xfrm>
            <a:prstGeom prst="rect">
              <a:avLst/>
            </a:prstGeom>
          </p:spPr>
        </p:pic>
        <p:pic>
          <p:nvPicPr>
            <p:cNvPr id="5" name="object 5"/>
            <p:cNvPicPr/>
            <p:nvPr/>
          </p:nvPicPr>
          <p:blipFill>
            <a:blip r:embed="rId4" cstate="print"/>
            <a:stretch>
              <a:fillRect/>
            </a:stretch>
          </p:blipFill>
          <p:spPr>
            <a:xfrm>
              <a:off x="2939796" y="539495"/>
              <a:ext cx="947166" cy="906017"/>
            </a:xfrm>
            <a:prstGeom prst="rect">
              <a:avLst/>
            </a:prstGeom>
          </p:spPr>
        </p:pic>
        <p:pic>
          <p:nvPicPr>
            <p:cNvPr id="6" name="object 6"/>
            <p:cNvPicPr/>
            <p:nvPr/>
          </p:nvPicPr>
          <p:blipFill>
            <a:blip r:embed="rId5" cstate="print"/>
            <a:stretch>
              <a:fillRect/>
            </a:stretch>
          </p:blipFill>
          <p:spPr>
            <a:xfrm>
              <a:off x="3486911" y="539495"/>
              <a:ext cx="3185922" cy="906017"/>
            </a:xfrm>
            <a:prstGeom prst="rect">
              <a:avLst/>
            </a:prstGeom>
          </p:spPr>
        </p:pic>
        <p:pic>
          <p:nvPicPr>
            <p:cNvPr id="7" name="object 7"/>
            <p:cNvPicPr/>
            <p:nvPr/>
          </p:nvPicPr>
          <p:blipFill>
            <a:blip r:embed="rId6" cstate="print"/>
            <a:stretch>
              <a:fillRect/>
            </a:stretch>
          </p:blipFill>
          <p:spPr>
            <a:xfrm>
              <a:off x="6252972" y="539495"/>
              <a:ext cx="3222498" cy="906017"/>
            </a:xfrm>
            <a:prstGeom prst="rect">
              <a:avLst/>
            </a:prstGeom>
          </p:spPr>
        </p:pic>
      </p:grpSp>
      <p:sp>
        <p:nvSpPr>
          <p:cNvPr id="8" name="object 8"/>
          <p:cNvSpPr txBox="1">
            <a:spLocks noGrp="1"/>
          </p:cNvSpPr>
          <p:nvPr>
            <p:ph type="title"/>
          </p:nvPr>
        </p:nvSpPr>
        <p:spPr>
          <a:xfrm>
            <a:off x="1981200" y="829844"/>
            <a:ext cx="7674609" cy="635000"/>
          </a:xfrm>
          <a:prstGeom prst="rect">
            <a:avLst/>
          </a:prstGeom>
        </p:spPr>
        <p:txBody>
          <a:bodyPr vert="horz" wrap="square" lIns="0" tIns="12065" rIns="0" bIns="0" rtlCol="0">
            <a:spAutoFit/>
          </a:bodyPr>
          <a:lstStyle/>
          <a:p>
            <a:pPr marL="12700">
              <a:lnSpc>
                <a:spcPct val="100000"/>
              </a:lnSpc>
              <a:spcBef>
                <a:spcPts val="95"/>
              </a:spcBef>
            </a:pPr>
            <a:r>
              <a:rPr spc="-5" dirty="0"/>
              <a:t>C</a:t>
            </a:r>
            <a:r>
              <a:rPr sz="3200" spc="-5" dirty="0"/>
              <a:t>AUSE</a:t>
            </a:r>
            <a:r>
              <a:rPr sz="3200" spc="220" dirty="0"/>
              <a:t> </a:t>
            </a:r>
            <a:r>
              <a:rPr sz="3200" dirty="0"/>
              <a:t>DI</a:t>
            </a:r>
            <a:r>
              <a:rPr sz="3200" spc="204" dirty="0"/>
              <a:t> </a:t>
            </a:r>
            <a:r>
              <a:rPr sz="3200" dirty="0"/>
              <a:t>ESCLUSIONE</a:t>
            </a:r>
            <a:r>
              <a:rPr sz="3200" spc="50" dirty="0"/>
              <a:t> </a:t>
            </a:r>
            <a:r>
              <a:rPr sz="3200" spc="-30" dirty="0">
                <a:solidFill>
                  <a:srgbClr val="C00000"/>
                </a:solidFill>
              </a:rPr>
              <a:t>AUTOMATICA</a:t>
            </a:r>
            <a:endParaRPr sz="3200" dirty="0"/>
          </a:p>
        </p:txBody>
      </p:sp>
      <p:sp>
        <p:nvSpPr>
          <p:cNvPr id="24" name="object 24"/>
          <p:cNvSpPr txBox="1"/>
          <p:nvPr/>
        </p:nvSpPr>
        <p:spPr>
          <a:xfrm>
            <a:off x="762000" y="1679191"/>
            <a:ext cx="10439526" cy="4356962"/>
          </a:xfrm>
          <a:prstGeom prst="rect">
            <a:avLst/>
          </a:prstGeom>
        </p:spPr>
        <p:txBody>
          <a:bodyPr vert="horz" wrap="square" lIns="0" tIns="12065" rIns="0" bIns="0" rtlCol="0">
            <a:spAutoFit/>
          </a:bodyPr>
          <a:lstStyle/>
          <a:p>
            <a:pPr marL="12700" algn="just">
              <a:lnSpc>
                <a:spcPct val="100000"/>
              </a:lnSpc>
              <a:spcBef>
                <a:spcPts val="95"/>
              </a:spcBef>
            </a:pPr>
            <a:r>
              <a:rPr sz="2400" spc="-25" dirty="0">
                <a:solidFill>
                  <a:schemeClr val="tx2"/>
                </a:solidFill>
                <a:latin typeface="Times New Roman" panose="02020603050405020304" pitchFamily="18" charset="0"/>
                <a:cs typeface="Times New Roman" panose="02020603050405020304" pitchFamily="18" charset="0"/>
              </a:rPr>
              <a:t>L’art.</a:t>
            </a:r>
            <a:r>
              <a:rPr sz="2400" spc="19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94</a:t>
            </a:r>
            <a:r>
              <a:rPr sz="2400" spc="204" dirty="0">
                <a:solidFill>
                  <a:schemeClr val="tx2"/>
                </a:solidFill>
                <a:latin typeface="Times New Roman" panose="02020603050405020304" pitchFamily="18" charset="0"/>
                <a:cs typeface="Times New Roman" panose="02020603050405020304" pitchFamily="18" charset="0"/>
              </a:rPr>
              <a:t> </a:t>
            </a:r>
            <a:r>
              <a:rPr sz="2400" dirty="0">
                <a:solidFill>
                  <a:schemeClr val="tx2"/>
                </a:solidFill>
                <a:latin typeface="Times New Roman" panose="02020603050405020304" pitchFamily="18" charset="0"/>
                <a:cs typeface="Times New Roman" panose="02020603050405020304" pitchFamily="18" charset="0"/>
              </a:rPr>
              <a:t>si</a:t>
            </a:r>
            <a:r>
              <a:rPr sz="2400" spc="19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presenta</a:t>
            </a:r>
            <a:r>
              <a:rPr sz="2400" spc="2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quasi</a:t>
            </a:r>
            <a:r>
              <a:rPr sz="2400" spc="215"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identico</a:t>
            </a:r>
            <a:r>
              <a:rPr sz="2400" spc="204"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all’art</a:t>
            </a:r>
            <a:r>
              <a:rPr sz="2400" spc="-5" dirty="0">
                <a:solidFill>
                  <a:schemeClr val="tx2"/>
                </a:solidFill>
                <a:latin typeface="Times New Roman" panose="02020603050405020304" pitchFamily="18" charset="0"/>
                <a:cs typeface="Times New Roman" panose="02020603050405020304" pitchFamily="18" charset="0"/>
              </a:rPr>
              <a:t>.</a:t>
            </a:r>
            <a:r>
              <a:rPr sz="2400" spc="19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80</a:t>
            </a:r>
            <a:r>
              <a:rPr sz="2400" spc="204" dirty="0">
                <a:solidFill>
                  <a:schemeClr val="tx2"/>
                </a:solidFill>
                <a:latin typeface="Times New Roman" panose="02020603050405020304" pitchFamily="18" charset="0"/>
                <a:cs typeface="Times New Roman" panose="02020603050405020304" pitchFamily="18" charset="0"/>
              </a:rPr>
              <a:t> </a:t>
            </a:r>
            <a:r>
              <a:rPr lang="it-IT" sz="2400" spc="-5" dirty="0">
                <a:solidFill>
                  <a:schemeClr val="tx2"/>
                </a:solidFill>
                <a:latin typeface="Times New Roman" panose="02020603050405020304" pitchFamily="18" charset="0"/>
                <a:cs typeface="Times New Roman" panose="02020603050405020304" pitchFamily="18" charset="0"/>
              </a:rPr>
              <a:t>D</a:t>
            </a:r>
            <a:r>
              <a:rPr sz="2400" spc="-5" dirty="0">
                <a:solidFill>
                  <a:schemeClr val="tx2"/>
                </a:solidFill>
                <a:latin typeface="Times New Roman" panose="02020603050405020304" pitchFamily="18" charset="0"/>
                <a:cs typeface="Times New Roman" panose="02020603050405020304" pitchFamily="18" charset="0"/>
              </a:rPr>
              <a:t>.</a:t>
            </a:r>
            <a:r>
              <a:rPr lang="it-IT" sz="2400" spc="-5" dirty="0" err="1">
                <a:solidFill>
                  <a:schemeClr val="tx2"/>
                </a:solidFill>
                <a:latin typeface="Times New Roman" panose="02020603050405020304" pitchFamily="18" charset="0"/>
                <a:cs typeface="Times New Roman" panose="02020603050405020304" pitchFamily="18" charset="0"/>
              </a:rPr>
              <a:t>L</a:t>
            </a:r>
            <a:r>
              <a:rPr sz="2400" spc="-5" dirty="0" err="1">
                <a:solidFill>
                  <a:schemeClr val="tx2"/>
                </a:solidFill>
                <a:latin typeface="Times New Roman" panose="02020603050405020304" pitchFamily="18" charset="0"/>
                <a:cs typeface="Times New Roman" panose="02020603050405020304" pitchFamily="18" charset="0"/>
              </a:rPr>
              <a:t>gs</a:t>
            </a:r>
            <a:r>
              <a:rPr sz="2400" spc="-5" dirty="0">
                <a:solidFill>
                  <a:schemeClr val="tx2"/>
                </a:solidFill>
                <a:latin typeface="Times New Roman" panose="02020603050405020304" pitchFamily="18" charset="0"/>
                <a:cs typeface="Times New Roman" panose="02020603050405020304" pitchFamily="18" charset="0"/>
              </a:rPr>
              <a:t>.</a:t>
            </a:r>
            <a:r>
              <a:rPr sz="2400" spc="19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50/201</a:t>
            </a:r>
            <a:r>
              <a:rPr lang="it-IT" sz="2400" spc="15" dirty="0">
                <a:solidFill>
                  <a:schemeClr val="tx2"/>
                </a:solidFill>
                <a:latin typeface="Times New Roman" panose="02020603050405020304" pitchFamily="18" charset="0"/>
                <a:cs typeface="Times New Roman" panose="02020603050405020304" pitchFamily="18" charset="0"/>
              </a:rPr>
              <a:t>6 </a:t>
            </a:r>
            <a:r>
              <a:rPr sz="2400" spc="-5" dirty="0" err="1">
                <a:solidFill>
                  <a:schemeClr val="tx2"/>
                </a:solidFill>
                <a:latin typeface="Times New Roman" panose="02020603050405020304" pitchFamily="18" charset="0"/>
                <a:cs typeface="Times New Roman" panose="02020603050405020304" pitchFamily="18" charset="0"/>
              </a:rPr>
              <a:t>ed</a:t>
            </a:r>
            <a:r>
              <a:rPr sz="2400" spc="1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è</a:t>
            </a:r>
            <a:r>
              <a:rPr sz="2400" spc="15"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rubricato</a:t>
            </a:r>
            <a:r>
              <a:rPr sz="2400" spc="30" dirty="0">
                <a:solidFill>
                  <a:schemeClr val="tx2"/>
                </a:solidFill>
                <a:latin typeface="Times New Roman" panose="02020603050405020304" pitchFamily="18" charset="0"/>
                <a:cs typeface="Times New Roman" panose="02020603050405020304" pitchFamily="18" charset="0"/>
              </a:rPr>
              <a:t> </a:t>
            </a:r>
            <a:r>
              <a:rPr lang="it-IT" sz="2400" b="1" spc="30" dirty="0">
                <a:solidFill>
                  <a:schemeClr val="tx2"/>
                </a:solidFill>
                <a:latin typeface="Times New Roman" panose="02020603050405020304" pitchFamily="18" charset="0"/>
                <a:cs typeface="Times New Roman" panose="02020603050405020304" pitchFamily="18" charset="0"/>
              </a:rPr>
              <a:t>c</a:t>
            </a:r>
            <a:r>
              <a:rPr sz="2400" b="1" spc="-5" dirty="0" err="1">
                <a:solidFill>
                  <a:schemeClr val="tx2"/>
                </a:solidFill>
                <a:latin typeface="Times New Roman" panose="02020603050405020304" pitchFamily="18" charset="0"/>
                <a:cs typeface="Times New Roman" panose="02020603050405020304" pitchFamily="18" charset="0"/>
              </a:rPr>
              <a:t>ause</a:t>
            </a:r>
            <a:r>
              <a:rPr sz="2400" b="1" spc="25"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di</a:t>
            </a:r>
            <a:r>
              <a:rPr sz="2400" b="1" spc="25" dirty="0">
                <a:solidFill>
                  <a:schemeClr val="tx2"/>
                </a:solidFill>
                <a:latin typeface="Times New Roman" panose="02020603050405020304" pitchFamily="18" charset="0"/>
                <a:cs typeface="Times New Roman" panose="02020603050405020304" pitchFamily="18" charset="0"/>
              </a:rPr>
              <a:t> </a:t>
            </a:r>
            <a:r>
              <a:rPr sz="2400" b="1" spc="-5" dirty="0" err="1">
                <a:solidFill>
                  <a:schemeClr val="tx2"/>
                </a:solidFill>
                <a:latin typeface="Times New Roman" panose="02020603050405020304" pitchFamily="18" charset="0"/>
                <a:cs typeface="Times New Roman" panose="02020603050405020304" pitchFamily="18" charset="0"/>
              </a:rPr>
              <a:t>esclusione</a:t>
            </a:r>
            <a:r>
              <a:rPr sz="2400" b="1" spc="30" dirty="0">
                <a:solidFill>
                  <a:schemeClr val="tx2"/>
                </a:solidFill>
                <a:latin typeface="Times New Roman" panose="02020603050405020304" pitchFamily="18" charset="0"/>
                <a:cs typeface="Times New Roman" panose="02020603050405020304" pitchFamily="18" charset="0"/>
              </a:rPr>
              <a:t> </a:t>
            </a:r>
            <a:r>
              <a:rPr sz="2400" b="1" spc="-5" dirty="0" err="1">
                <a:solidFill>
                  <a:schemeClr val="tx2"/>
                </a:solidFill>
                <a:latin typeface="Times New Roman" panose="02020603050405020304" pitchFamily="18" charset="0"/>
                <a:cs typeface="Times New Roman" panose="02020603050405020304" pitchFamily="18" charset="0"/>
              </a:rPr>
              <a:t>automatica</a:t>
            </a:r>
            <a:endParaRPr sz="2400" b="1" dirty="0">
              <a:solidFill>
                <a:schemeClr val="tx2"/>
              </a:solidFill>
              <a:latin typeface="Times New Roman" panose="02020603050405020304" pitchFamily="18" charset="0"/>
              <a:cs typeface="Times New Roman" panose="02020603050405020304" pitchFamily="18" charset="0"/>
            </a:endParaRPr>
          </a:p>
          <a:p>
            <a:pPr marL="90488" marR="5080" indent="-77788" algn="just">
              <a:lnSpc>
                <a:spcPct val="100000"/>
              </a:lnSpc>
              <a:spcBef>
                <a:spcPts val="1130"/>
              </a:spcBef>
            </a:pPr>
            <a:r>
              <a:rPr sz="2400" spc="-65" dirty="0">
                <a:solidFill>
                  <a:schemeClr val="tx2"/>
                </a:solidFill>
                <a:latin typeface="Times New Roman" panose="02020603050405020304" pitchFamily="18" charset="0"/>
                <a:cs typeface="Times New Roman" panose="02020603050405020304" pitchFamily="18" charset="0"/>
              </a:rPr>
              <a:t>Tale</a:t>
            </a:r>
            <a:r>
              <a:rPr sz="2400" spc="-6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definizione</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riprende</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una</a:t>
            </a:r>
            <a:r>
              <a:rPr sz="2400" dirty="0">
                <a:solidFill>
                  <a:schemeClr val="tx2"/>
                </a:solidFill>
                <a:latin typeface="Times New Roman" panose="02020603050405020304" pitchFamily="18" charset="0"/>
                <a:cs typeface="Times New Roman" panose="02020603050405020304" pitchFamily="18" charset="0"/>
              </a:rPr>
              <a:t> definizione</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invalsa</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nella</a:t>
            </a:r>
            <a:r>
              <a:rPr sz="2400"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giurisprudenza</a:t>
            </a:r>
            <a:r>
              <a:rPr sz="2400" spc="600" dirty="0">
                <a:solidFill>
                  <a:schemeClr val="tx2"/>
                </a:solidFill>
                <a:latin typeface="Times New Roman" panose="02020603050405020304" pitchFamily="18" charset="0"/>
                <a:cs typeface="Times New Roman" panose="02020603050405020304" pitchFamily="18" charset="0"/>
              </a:rPr>
              <a:t> </a:t>
            </a:r>
            <a:r>
              <a:rPr sz="2400" spc="-5" dirty="0" err="1">
                <a:solidFill>
                  <a:schemeClr val="tx2"/>
                </a:solidFill>
                <a:latin typeface="Times New Roman" panose="02020603050405020304" pitchFamily="18" charset="0"/>
                <a:cs typeface="Times New Roman" panose="02020603050405020304" pitchFamily="18" charset="0"/>
              </a:rPr>
              <a:t>della</a:t>
            </a:r>
            <a:r>
              <a:rPr lang="it-IT"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a:t>
            </a:r>
            <a:r>
              <a:rPr lang="it-IT" sz="2400" spc="-5" dirty="0">
                <a:solidFill>
                  <a:schemeClr val="tx2"/>
                </a:solidFill>
                <a:latin typeface="Times New Roman" panose="02020603050405020304" pitchFamily="18" charset="0"/>
                <a:cs typeface="Times New Roman" panose="02020603050405020304" pitchFamily="18" charset="0"/>
              </a:rPr>
              <a:t>GUE </a:t>
            </a:r>
            <a:r>
              <a:rPr sz="2400" spc="-5" dirty="0">
                <a:solidFill>
                  <a:schemeClr val="tx2"/>
                </a:solidFill>
                <a:latin typeface="Times New Roman" panose="02020603050405020304" pitchFamily="18" charset="0"/>
                <a:cs typeface="Times New Roman" panose="02020603050405020304" pitchFamily="18" charset="0"/>
              </a:rPr>
              <a:t>(</a:t>
            </a:r>
            <a:r>
              <a:rPr sz="2400" spc="-5" dirty="0" err="1">
                <a:solidFill>
                  <a:schemeClr val="tx2"/>
                </a:solidFill>
                <a:latin typeface="Times New Roman" panose="02020603050405020304" pitchFamily="18" charset="0"/>
                <a:cs typeface="Times New Roman" panose="02020603050405020304" pitchFamily="18" charset="0"/>
              </a:rPr>
              <a:t>si</a:t>
            </a:r>
            <a:r>
              <a:rPr sz="2400" spc="-5" dirty="0">
                <a:solidFill>
                  <a:schemeClr val="tx2"/>
                </a:solidFill>
                <a:latin typeface="Times New Roman" panose="02020603050405020304" pitchFamily="18" charset="0"/>
                <a:cs typeface="Times New Roman" panose="02020603050405020304" pitchFamily="18" charset="0"/>
              </a:rPr>
              <a:t> veda, fra </a:t>
            </a:r>
            <a:r>
              <a:rPr sz="2400" dirty="0">
                <a:solidFill>
                  <a:schemeClr val="tx2"/>
                </a:solidFill>
                <a:latin typeface="Times New Roman" panose="02020603050405020304" pitchFamily="18" charset="0"/>
                <a:cs typeface="Times New Roman" panose="02020603050405020304" pitchFamily="18" charset="0"/>
              </a:rPr>
              <a:t>tutte, </a:t>
            </a:r>
            <a:r>
              <a:rPr sz="2400" spc="-5" dirty="0">
                <a:solidFill>
                  <a:schemeClr val="tx2"/>
                </a:solidFill>
                <a:latin typeface="Times New Roman" panose="02020603050405020304" pitchFamily="18" charset="0"/>
                <a:cs typeface="Times New Roman" panose="02020603050405020304" pitchFamily="18" charset="0"/>
              </a:rPr>
              <a:t>CGUE, causa C- 210/20,</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3</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giugno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2021),</a:t>
            </a:r>
            <a:r>
              <a:rPr sz="2400" dirty="0">
                <a:solidFill>
                  <a:schemeClr val="tx2"/>
                </a:solidFill>
                <a:latin typeface="Times New Roman" panose="02020603050405020304" pitchFamily="18" charset="0"/>
                <a:cs typeface="Times New Roman" panose="02020603050405020304" pitchFamily="18" charset="0"/>
              </a:rPr>
              <a:t> adottata</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per</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identificare</a:t>
            </a:r>
            <a:r>
              <a:rPr sz="2400"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quei</a:t>
            </a:r>
            <a:r>
              <a:rPr sz="2400" b="1"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casi</a:t>
            </a:r>
            <a:r>
              <a:rPr sz="2400" b="1"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in</a:t>
            </a:r>
            <a:r>
              <a:rPr sz="2400" b="1"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cui </a:t>
            </a:r>
            <a:r>
              <a:rPr sz="2400" b="1" spc="-600"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l’estromissione da </a:t>
            </a:r>
            <a:r>
              <a:rPr sz="2400" b="1" dirty="0">
                <a:solidFill>
                  <a:schemeClr val="tx2"/>
                </a:solidFill>
                <a:latin typeface="Times New Roman" panose="02020603050405020304" pitchFamily="18" charset="0"/>
                <a:cs typeface="Times New Roman" panose="02020603050405020304" pitchFamily="18" charset="0"/>
              </a:rPr>
              <a:t>una </a:t>
            </a:r>
            <a:r>
              <a:rPr sz="2400" b="1" spc="-5" dirty="0">
                <a:solidFill>
                  <a:schemeClr val="tx2"/>
                </a:solidFill>
                <a:latin typeface="Times New Roman" panose="02020603050405020304" pitchFamily="18" charset="0"/>
                <a:cs typeface="Times New Roman" panose="02020603050405020304" pitchFamily="18" charset="0"/>
              </a:rPr>
              <a:t>gara </a:t>
            </a:r>
            <a:r>
              <a:rPr sz="2400" b="1" dirty="0">
                <a:solidFill>
                  <a:schemeClr val="tx2"/>
                </a:solidFill>
                <a:latin typeface="Times New Roman" panose="02020603050405020304" pitchFamily="18" charset="0"/>
                <a:cs typeface="Times New Roman" panose="02020603050405020304" pitchFamily="18" charset="0"/>
              </a:rPr>
              <a:t>pubblica </a:t>
            </a:r>
            <a:r>
              <a:rPr sz="2400" b="1" spc="-5" dirty="0">
                <a:solidFill>
                  <a:schemeClr val="tx2"/>
                </a:solidFill>
                <a:latin typeface="Times New Roman" panose="02020603050405020304" pitchFamily="18" charset="0"/>
                <a:cs typeface="Times New Roman" panose="02020603050405020304" pitchFamily="18" charset="0"/>
              </a:rPr>
              <a:t>o </a:t>
            </a:r>
            <a:r>
              <a:rPr sz="2400" b="1" dirty="0">
                <a:solidFill>
                  <a:schemeClr val="tx2"/>
                </a:solidFill>
                <a:latin typeface="Times New Roman" panose="02020603050405020304" pitchFamily="18" charset="0"/>
                <a:cs typeface="Times New Roman" panose="02020603050405020304" pitchFamily="18" charset="0"/>
              </a:rPr>
              <a:t>anche </a:t>
            </a:r>
            <a:r>
              <a:rPr sz="2400" b="1" spc="-5" dirty="0">
                <a:solidFill>
                  <a:schemeClr val="tx2"/>
                </a:solidFill>
                <a:latin typeface="Times New Roman" panose="02020603050405020304" pitchFamily="18" charset="0"/>
                <a:cs typeface="Times New Roman" panose="02020603050405020304" pitchFamily="18" charset="0"/>
              </a:rPr>
              <a:t>il </a:t>
            </a:r>
            <a:r>
              <a:rPr sz="2400" b="1" dirty="0">
                <a:solidFill>
                  <a:schemeClr val="tx2"/>
                </a:solidFill>
                <a:latin typeface="Times New Roman" panose="02020603050405020304" pitchFamily="18" charset="0"/>
                <a:cs typeface="Times New Roman" panose="02020603050405020304" pitchFamily="18" charset="0"/>
              </a:rPr>
              <a:t>divieto </a:t>
            </a:r>
            <a:r>
              <a:rPr sz="2400" b="1" spc="-5" dirty="0">
                <a:solidFill>
                  <a:schemeClr val="tx2"/>
                </a:solidFill>
                <a:latin typeface="Times New Roman" panose="02020603050405020304" pitchFamily="18" charset="0"/>
                <a:cs typeface="Times New Roman" panose="02020603050405020304" pitchFamily="18" charset="0"/>
              </a:rPr>
              <a:t>di parteciparvi </a:t>
            </a:r>
            <a:r>
              <a:rPr sz="2400" b="1"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deriva</a:t>
            </a:r>
            <a:r>
              <a:rPr sz="2400" b="1" spc="15"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direttamente</a:t>
            </a:r>
            <a:r>
              <a:rPr sz="2400" b="1" spc="35"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da</a:t>
            </a:r>
            <a:r>
              <a:rPr sz="2400" b="1" dirty="0">
                <a:solidFill>
                  <a:schemeClr val="tx2"/>
                </a:solidFill>
                <a:latin typeface="Times New Roman" panose="02020603050405020304" pitchFamily="18" charset="0"/>
                <a:cs typeface="Times New Roman" panose="02020603050405020304" pitchFamily="18" charset="0"/>
              </a:rPr>
              <a:t> </a:t>
            </a:r>
            <a:r>
              <a:rPr sz="2400" b="1" spc="-5" dirty="0">
                <a:solidFill>
                  <a:schemeClr val="tx2"/>
                </a:solidFill>
                <a:latin typeface="Times New Roman" panose="02020603050405020304" pitchFamily="18" charset="0"/>
                <a:cs typeface="Times New Roman" panose="02020603050405020304" pitchFamily="18" charset="0"/>
              </a:rPr>
              <a:t>una</a:t>
            </a:r>
            <a:r>
              <a:rPr sz="2400" b="1" spc="25" dirty="0">
                <a:solidFill>
                  <a:schemeClr val="tx2"/>
                </a:solidFill>
                <a:latin typeface="Times New Roman" panose="02020603050405020304" pitchFamily="18" charset="0"/>
                <a:cs typeface="Times New Roman" panose="02020603050405020304" pitchFamily="18" charset="0"/>
              </a:rPr>
              <a:t> </a:t>
            </a:r>
            <a:r>
              <a:rPr sz="2400" b="1" dirty="0" err="1">
                <a:solidFill>
                  <a:schemeClr val="tx2"/>
                </a:solidFill>
                <a:latin typeface="Times New Roman" panose="02020603050405020304" pitchFamily="18" charset="0"/>
                <a:cs typeface="Times New Roman" panose="02020603050405020304" pitchFamily="18" charset="0"/>
              </a:rPr>
              <a:t>fonte</a:t>
            </a:r>
            <a:r>
              <a:rPr sz="2400" b="1" spc="20" dirty="0">
                <a:solidFill>
                  <a:schemeClr val="tx2"/>
                </a:solidFill>
                <a:latin typeface="Times New Roman" panose="02020603050405020304" pitchFamily="18" charset="0"/>
                <a:cs typeface="Times New Roman" panose="02020603050405020304" pitchFamily="18" charset="0"/>
              </a:rPr>
              <a:t> </a:t>
            </a:r>
            <a:r>
              <a:rPr sz="2400" b="1" spc="-5" dirty="0" err="1">
                <a:solidFill>
                  <a:schemeClr val="tx2"/>
                </a:solidFill>
                <a:latin typeface="Times New Roman" panose="02020603050405020304" pitchFamily="18" charset="0"/>
                <a:cs typeface="Times New Roman" panose="02020603050405020304" pitchFamily="18" charset="0"/>
              </a:rPr>
              <a:t>normativa</a:t>
            </a:r>
            <a:endParaRPr sz="2400" dirty="0">
              <a:solidFill>
                <a:schemeClr val="tx2"/>
              </a:solidFill>
              <a:latin typeface="Times New Roman" panose="02020603050405020304" pitchFamily="18" charset="0"/>
              <a:cs typeface="Times New Roman" panose="02020603050405020304" pitchFamily="18" charset="0"/>
            </a:endParaRPr>
          </a:p>
          <a:p>
            <a:pPr marR="5080" indent="12700" algn="just">
              <a:lnSpc>
                <a:spcPct val="100000"/>
              </a:lnSpc>
              <a:spcBef>
                <a:spcPts val="1130"/>
              </a:spcBef>
            </a:pPr>
            <a:r>
              <a:rPr sz="2400" spc="-5" dirty="0">
                <a:solidFill>
                  <a:schemeClr val="tx2"/>
                </a:solidFill>
                <a:latin typeface="Times New Roman" panose="02020603050405020304" pitchFamily="18" charset="0"/>
                <a:cs typeface="Times New Roman" panose="02020603050405020304" pitchFamily="18" charset="0"/>
              </a:rPr>
              <a:t>Infatti,</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la</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Relazione</a:t>
            </a:r>
            <a:r>
              <a:rPr sz="2400" dirty="0">
                <a:solidFill>
                  <a:schemeClr val="tx2"/>
                </a:solidFill>
                <a:latin typeface="Times New Roman" panose="02020603050405020304" pitchFamily="18" charset="0"/>
                <a:cs typeface="Times New Roman" panose="02020603050405020304" pitchFamily="18" charset="0"/>
              </a:rPr>
              <a:t> </a:t>
            </a:r>
            <a:r>
              <a:rPr sz="2400" spc="-10" dirty="0">
                <a:solidFill>
                  <a:schemeClr val="tx2"/>
                </a:solidFill>
                <a:latin typeface="Times New Roman" panose="02020603050405020304" pitchFamily="18" charset="0"/>
                <a:cs typeface="Times New Roman" panose="02020603050405020304" pitchFamily="18" charset="0"/>
              </a:rPr>
              <a:t>allo</a:t>
            </a:r>
            <a:r>
              <a:rPr sz="2400" spc="-5" dirty="0">
                <a:solidFill>
                  <a:schemeClr val="tx2"/>
                </a:solidFill>
                <a:latin typeface="Times New Roman" panose="02020603050405020304" pitchFamily="18" charset="0"/>
                <a:cs typeface="Times New Roman" panose="02020603050405020304" pitchFamily="18" charset="0"/>
              </a:rPr>
              <a:t> schema</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decreto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legislativo</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precisa</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che</a:t>
            </a:r>
            <a:r>
              <a:rPr sz="2400" spc="6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quando </a:t>
            </a:r>
            <a:r>
              <a:rPr sz="2400" spc="-6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ricorre</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una</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queste</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cause</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di</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esclusione</a:t>
            </a:r>
            <a:r>
              <a:rPr sz="2400" dirty="0">
                <a:solidFill>
                  <a:schemeClr val="tx2"/>
                </a:solidFill>
                <a:latin typeface="Times New Roman" panose="02020603050405020304" pitchFamily="18" charset="0"/>
                <a:cs typeface="Times New Roman" panose="02020603050405020304" pitchFamily="18" charset="0"/>
              </a:rPr>
              <a:t> “</a:t>
            </a:r>
            <a:r>
              <a:rPr sz="2400" b="1" i="1" dirty="0">
                <a:solidFill>
                  <a:schemeClr val="tx2"/>
                </a:solidFill>
                <a:latin typeface="Times New Roman" panose="02020603050405020304" pitchFamily="18" charset="0"/>
                <a:cs typeface="Times New Roman" panose="02020603050405020304" pitchFamily="18" charset="0"/>
              </a:rPr>
              <a:t>non</a:t>
            </a:r>
            <a:r>
              <a:rPr sz="2400" b="1" i="1" spc="5" dirty="0">
                <a:solidFill>
                  <a:schemeClr val="tx2"/>
                </a:solidFill>
                <a:latin typeface="Times New Roman" panose="02020603050405020304" pitchFamily="18" charset="0"/>
                <a:cs typeface="Times New Roman" panose="02020603050405020304" pitchFamily="18" charset="0"/>
              </a:rPr>
              <a:t> </a:t>
            </a:r>
            <a:r>
              <a:rPr sz="2400" b="1" i="1" spc="-10" dirty="0">
                <a:solidFill>
                  <a:schemeClr val="tx2"/>
                </a:solidFill>
                <a:latin typeface="Times New Roman" panose="02020603050405020304" pitchFamily="18" charset="0"/>
                <a:cs typeface="Times New Roman" panose="02020603050405020304" pitchFamily="18" charset="0"/>
              </a:rPr>
              <a:t>v’è</a:t>
            </a:r>
            <a:r>
              <a:rPr sz="2400" b="1" i="1" spc="-5" dirty="0">
                <a:solidFill>
                  <a:schemeClr val="tx2"/>
                </a:solidFill>
                <a:latin typeface="Times New Roman" panose="02020603050405020304" pitchFamily="18" charset="0"/>
                <a:cs typeface="Times New Roman" panose="02020603050405020304" pitchFamily="18" charset="0"/>
              </a:rPr>
              <a:t> </a:t>
            </a:r>
            <a:r>
              <a:rPr sz="2400" b="1" i="1" dirty="0">
                <a:solidFill>
                  <a:schemeClr val="tx2"/>
                </a:solidFill>
                <a:latin typeface="Times New Roman" panose="02020603050405020304" pitchFamily="18" charset="0"/>
                <a:cs typeface="Times New Roman" panose="02020603050405020304" pitchFamily="18" charset="0"/>
              </a:rPr>
              <a:t>spazio</a:t>
            </a:r>
            <a:r>
              <a:rPr sz="2400" b="1" i="1" spc="5" dirty="0">
                <a:solidFill>
                  <a:schemeClr val="tx2"/>
                </a:solidFill>
                <a:latin typeface="Times New Roman" panose="02020603050405020304" pitchFamily="18" charset="0"/>
                <a:cs typeface="Times New Roman" panose="02020603050405020304" pitchFamily="18" charset="0"/>
              </a:rPr>
              <a:t> </a:t>
            </a:r>
            <a:r>
              <a:rPr sz="2400" b="1" i="1" spc="-5" dirty="0">
                <a:solidFill>
                  <a:schemeClr val="tx2"/>
                </a:solidFill>
                <a:latin typeface="Times New Roman" panose="02020603050405020304" pitchFamily="18" charset="0"/>
                <a:cs typeface="Times New Roman" panose="02020603050405020304" pitchFamily="18" charset="0"/>
              </a:rPr>
              <a:t>per</a:t>
            </a:r>
            <a:r>
              <a:rPr sz="2400" b="1" i="1" spc="600" dirty="0">
                <a:solidFill>
                  <a:schemeClr val="tx2"/>
                </a:solidFill>
                <a:latin typeface="Times New Roman" panose="02020603050405020304" pitchFamily="18" charset="0"/>
                <a:cs typeface="Times New Roman" panose="02020603050405020304" pitchFamily="18" charset="0"/>
              </a:rPr>
              <a:t> </a:t>
            </a:r>
            <a:r>
              <a:rPr sz="2400" b="1" i="1" spc="-5" dirty="0">
                <a:solidFill>
                  <a:schemeClr val="tx2"/>
                </a:solidFill>
                <a:latin typeface="Times New Roman" panose="02020603050405020304" pitchFamily="18" charset="0"/>
                <a:cs typeface="Times New Roman" panose="02020603050405020304" pitchFamily="18" charset="0"/>
              </a:rPr>
              <a:t>alcun </a:t>
            </a:r>
            <a:r>
              <a:rPr sz="2400" b="1" i="1" dirty="0">
                <a:solidFill>
                  <a:schemeClr val="tx2"/>
                </a:solidFill>
                <a:latin typeface="Times New Roman" panose="02020603050405020304" pitchFamily="18" charset="0"/>
                <a:cs typeface="Times New Roman" panose="02020603050405020304" pitchFamily="18" charset="0"/>
              </a:rPr>
              <a:t> </a:t>
            </a:r>
            <a:r>
              <a:rPr sz="2400" b="1" i="1" spc="-5" dirty="0">
                <a:solidFill>
                  <a:schemeClr val="tx2"/>
                </a:solidFill>
                <a:latin typeface="Times New Roman" panose="02020603050405020304" pitchFamily="18" charset="0"/>
                <a:cs typeface="Times New Roman" panose="02020603050405020304" pitchFamily="18" charset="0"/>
              </a:rPr>
              <a:t>margine</a:t>
            </a:r>
            <a:r>
              <a:rPr sz="2400" b="1" i="1" dirty="0">
                <a:solidFill>
                  <a:schemeClr val="tx2"/>
                </a:solidFill>
                <a:latin typeface="Times New Roman" panose="02020603050405020304" pitchFamily="18" charset="0"/>
                <a:cs typeface="Times New Roman" panose="02020603050405020304" pitchFamily="18" charset="0"/>
              </a:rPr>
              <a:t> valutativo</a:t>
            </a:r>
            <a:r>
              <a:rPr sz="2400" b="1" i="1" spc="5" dirty="0">
                <a:solidFill>
                  <a:schemeClr val="tx2"/>
                </a:solidFill>
                <a:latin typeface="Times New Roman" panose="02020603050405020304" pitchFamily="18" charset="0"/>
                <a:cs typeface="Times New Roman" panose="02020603050405020304" pitchFamily="18" charset="0"/>
              </a:rPr>
              <a:t> </a:t>
            </a:r>
            <a:r>
              <a:rPr sz="2400" b="1" i="1" dirty="0">
                <a:solidFill>
                  <a:schemeClr val="tx2"/>
                </a:solidFill>
                <a:latin typeface="Times New Roman" panose="02020603050405020304" pitchFamily="18" charset="0"/>
                <a:cs typeface="Times New Roman" panose="02020603050405020304" pitchFamily="18" charset="0"/>
              </a:rPr>
              <a:t>della</a:t>
            </a:r>
            <a:r>
              <a:rPr sz="2400" b="1" i="1" spc="5" dirty="0">
                <a:solidFill>
                  <a:schemeClr val="tx2"/>
                </a:solidFill>
                <a:latin typeface="Times New Roman" panose="02020603050405020304" pitchFamily="18" charset="0"/>
                <a:cs typeface="Times New Roman" panose="02020603050405020304" pitchFamily="18" charset="0"/>
              </a:rPr>
              <a:t> </a:t>
            </a:r>
            <a:r>
              <a:rPr sz="2400" b="1" i="1" dirty="0">
                <a:solidFill>
                  <a:schemeClr val="tx2"/>
                </a:solidFill>
                <a:latin typeface="Times New Roman" panose="02020603050405020304" pitchFamily="18" charset="0"/>
                <a:cs typeface="Times New Roman" panose="02020603050405020304" pitchFamily="18" charset="0"/>
              </a:rPr>
              <a:t>stazione</a:t>
            </a:r>
            <a:r>
              <a:rPr sz="2400" b="1" i="1" spc="5" dirty="0">
                <a:solidFill>
                  <a:schemeClr val="tx2"/>
                </a:solidFill>
                <a:latin typeface="Times New Roman" panose="02020603050405020304" pitchFamily="18" charset="0"/>
                <a:cs typeface="Times New Roman" panose="02020603050405020304" pitchFamily="18" charset="0"/>
              </a:rPr>
              <a:t> </a:t>
            </a:r>
            <a:r>
              <a:rPr sz="2400" b="1" i="1" dirty="0">
                <a:solidFill>
                  <a:schemeClr val="tx2"/>
                </a:solidFill>
                <a:latin typeface="Times New Roman" panose="02020603050405020304" pitchFamily="18" charset="0"/>
                <a:cs typeface="Times New Roman" panose="02020603050405020304" pitchFamily="18" charset="0"/>
              </a:rPr>
              <a:t>appaltante</a:t>
            </a:r>
            <a:r>
              <a:rPr sz="2400" dirty="0">
                <a:solidFill>
                  <a:schemeClr val="tx2"/>
                </a:solidFill>
                <a:latin typeface="Times New Roman" panose="02020603050405020304" pitchFamily="18" charset="0"/>
                <a:cs typeface="Times New Roman" panose="02020603050405020304" pitchFamily="18" charset="0"/>
              </a:rPr>
              <a:t>”</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e</a:t>
            </a:r>
            <a:r>
              <a:rPr sz="2400" dirty="0">
                <a:solidFill>
                  <a:schemeClr val="tx2"/>
                </a:solidFill>
                <a:latin typeface="Times New Roman" panose="02020603050405020304" pitchFamily="18" charset="0"/>
                <a:cs typeface="Times New Roman" panose="02020603050405020304" pitchFamily="18" charset="0"/>
              </a:rPr>
              <a:t> cataloga</a:t>
            </a:r>
            <a:r>
              <a:rPr sz="2400" spc="5"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anche</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quei </a:t>
            </a:r>
            <a:r>
              <a:rPr sz="2400" dirty="0">
                <a:solidFill>
                  <a:schemeClr val="tx2"/>
                </a:solidFill>
                <a:latin typeface="Times New Roman" panose="02020603050405020304" pitchFamily="18" charset="0"/>
                <a:cs typeface="Times New Roman" panose="02020603050405020304" pitchFamily="18" charset="0"/>
              </a:rPr>
              <a:t> </a:t>
            </a:r>
            <a:r>
              <a:rPr sz="2400" spc="-5" dirty="0">
                <a:solidFill>
                  <a:schemeClr val="tx2"/>
                </a:solidFill>
                <a:latin typeface="Times New Roman" panose="02020603050405020304" pitchFamily="18" charset="0"/>
                <a:cs typeface="Times New Roman" panose="02020603050405020304" pitchFamily="18" charset="0"/>
              </a:rPr>
              <a:t>“</a:t>
            </a:r>
            <a:r>
              <a:rPr sz="2400" i="1" spc="-5" dirty="0">
                <a:solidFill>
                  <a:schemeClr val="tx2"/>
                </a:solidFill>
                <a:latin typeface="Times New Roman" panose="02020603050405020304" pitchFamily="18" charset="0"/>
                <a:cs typeface="Times New Roman" panose="02020603050405020304" pitchFamily="18" charset="0"/>
              </a:rPr>
              <a:t>soggetti destinatari di provvedimenti preclusivi idonei a determinare,</a:t>
            </a:r>
            <a:r>
              <a:rPr sz="2400" i="1" dirty="0">
                <a:solidFill>
                  <a:schemeClr val="tx2"/>
                </a:solidFill>
                <a:latin typeface="Times New Roman" panose="02020603050405020304" pitchFamily="18" charset="0"/>
                <a:cs typeface="Times New Roman" panose="02020603050405020304" pitchFamily="18" charset="0"/>
              </a:rPr>
              <a:t> </a:t>
            </a:r>
            <a:r>
              <a:rPr sz="2400" b="1" i="1" spc="-5" dirty="0">
                <a:solidFill>
                  <a:schemeClr val="tx2"/>
                </a:solidFill>
                <a:latin typeface="Times New Roman" panose="02020603050405020304" pitchFamily="18" charset="0"/>
                <a:cs typeface="Times New Roman" panose="02020603050405020304" pitchFamily="18" charset="0"/>
              </a:rPr>
              <a:t>per </a:t>
            </a:r>
            <a:r>
              <a:rPr sz="2400" b="1" i="1" dirty="0">
                <a:solidFill>
                  <a:schemeClr val="tx2"/>
                </a:solidFill>
                <a:latin typeface="Times New Roman" panose="02020603050405020304" pitchFamily="18" charset="0"/>
                <a:cs typeface="Times New Roman" panose="02020603050405020304" pitchFamily="18" charset="0"/>
              </a:rPr>
              <a:t> </a:t>
            </a:r>
            <a:r>
              <a:rPr sz="2400" b="1" i="1" spc="-5" dirty="0">
                <a:solidFill>
                  <a:schemeClr val="tx2"/>
                </a:solidFill>
                <a:latin typeface="Times New Roman" panose="02020603050405020304" pitchFamily="18" charset="0"/>
                <a:cs typeface="Times New Roman" panose="02020603050405020304" pitchFamily="18" charset="0"/>
              </a:rPr>
              <a:t>contagio</a:t>
            </a:r>
            <a:r>
              <a:rPr sz="2400" i="1" spc="-5" dirty="0">
                <a:solidFill>
                  <a:schemeClr val="tx2"/>
                </a:solidFill>
                <a:latin typeface="Times New Roman" panose="02020603050405020304" pitchFamily="18" charset="0"/>
                <a:cs typeface="Times New Roman" panose="02020603050405020304" pitchFamily="18" charset="0"/>
              </a:rPr>
              <a:t>,</a:t>
            </a:r>
            <a:r>
              <a:rPr sz="2400" i="1" spc="30" dirty="0">
                <a:solidFill>
                  <a:schemeClr val="tx2"/>
                </a:solidFill>
                <a:latin typeface="Times New Roman" panose="02020603050405020304" pitchFamily="18" charset="0"/>
                <a:cs typeface="Times New Roman" panose="02020603050405020304" pitchFamily="18" charset="0"/>
              </a:rPr>
              <a:t> </a:t>
            </a:r>
            <a:r>
              <a:rPr sz="2400" i="1" spc="-5" dirty="0">
                <a:solidFill>
                  <a:schemeClr val="tx2"/>
                </a:solidFill>
                <a:latin typeface="Times New Roman" panose="02020603050405020304" pitchFamily="18" charset="0"/>
                <a:cs typeface="Times New Roman" panose="02020603050405020304" pitchFamily="18" charset="0"/>
              </a:rPr>
              <a:t>l’esclusione</a:t>
            </a:r>
            <a:r>
              <a:rPr sz="2400" i="1" spc="10" dirty="0">
                <a:solidFill>
                  <a:schemeClr val="tx2"/>
                </a:solidFill>
                <a:latin typeface="Times New Roman" panose="02020603050405020304" pitchFamily="18" charset="0"/>
                <a:cs typeface="Times New Roman" panose="02020603050405020304" pitchFamily="18" charset="0"/>
              </a:rPr>
              <a:t> </a:t>
            </a:r>
            <a:r>
              <a:rPr sz="2400" i="1" spc="-5" dirty="0">
                <a:solidFill>
                  <a:schemeClr val="tx2"/>
                </a:solidFill>
                <a:latin typeface="Times New Roman" panose="02020603050405020304" pitchFamily="18" charset="0"/>
                <a:cs typeface="Times New Roman" panose="02020603050405020304" pitchFamily="18" charset="0"/>
              </a:rPr>
              <a:t>dell’operatore</a:t>
            </a:r>
            <a:r>
              <a:rPr sz="2400" i="1" spc="35" dirty="0">
                <a:solidFill>
                  <a:schemeClr val="tx2"/>
                </a:solidFill>
                <a:latin typeface="Times New Roman" panose="02020603050405020304" pitchFamily="18" charset="0"/>
                <a:cs typeface="Times New Roman" panose="02020603050405020304" pitchFamily="18" charset="0"/>
              </a:rPr>
              <a:t> </a:t>
            </a:r>
            <a:r>
              <a:rPr sz="2400" i="1" spc="-5" dirty="0" err="1">
                <a:solidFill>
                  <a:schemeClr val="tx2"/>
                </a:solidFill>
                <a:latin typeface="Times New Roman" panose="02020603050405020304" pitchFamily="18" charset="0"/>
                <a:cs typeface="Times New Roman" panose="02020603050405020304" pitchFamily="18" charset="0"/>
              </a:rPr>
              <a:t>economico</a:t>
            </a:r>
            <a:r>
              <a:rPr sz="2400" spc="-5" dirty="0">
                <a:solidFill>
                  <a:schemeClr val="tx2"/>
                </a:solidFill>
                <a:latin typeface="Times New Roman" panose="02020603050405020304" pitchFamily="18" charset="0"/>
                <a:cs typeface="Times New Roman" panose="02020603050405020304" pitchFamily="18" charset="0"/>
              </a:rPr>
              <a:t>”</a:t>
            </a:r>
            <a:endParaRPr sz="2400" dirty="0">
              <a:solidFill>
                <a:schemeClr val="tx2"/>
              </a:solidFill>
              <a:latin typeface="Times New Roman" panose="02020603050405020304" pitchFamily="18" charset="0"/>
              <a:cs typeface="Times New Roman" panose="02020603050405020304" pitchFamily="18" charset="0"/>
            </a:endParaRPr>
          </a:p>
        </p:txBody>
      </p:sp>
      <p:pic>
        <p:nvPicPr>
          <p:cNvPr id="26" name="Immagine 25"/>
          <p:cNvPicPr>
            <a:picLocks noChangeAspect="1"/>
          </p:cNvPicPr>
          <p:nvPr/>
        </p:nvPicPr>
        <p:blipFill>
          <a:blip r:embed="rId7"/>
          <a:stretch>
            <a:fillRect/>
          </a:stretch>
        </p:blipFill>
        <p:spPr>
          <a:xfrm>
            <a:off x="64733" y="209775"/>
            <a:ext cx="2249619" cy="646232"/>
          </a:xfrm>
          <a:prstGeom prst="rect">
            <a:avLst/>
          </a:prstGeom>
        </p:spPr>
      </p:pic>
      <p:pic>
        <p:nvPicPr>
          <p:cNvPr id="9" name="Immagine 8"/>
          <p:cNvPicPr>
            <a:picLocks noChangeAspect="1"/>
          </p:cNvPicPr>
          <p:nvPr/>
        </p:nvPicPr>
        <p:blipFill>
          <a:blip r:embed="rId8"/>
          <a:stretch>
            <a:fillRect/>
          </a:stretch>
        </p:blipFill>
        <p:spPr>
          <a:xfrm>
            <a:off x="10189622" y="167099"/>
            <a:ext cx="1402202" cy="137781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697</TotalTime>
  <Words>4984</Words>
  <Application>Microsoft Office PowerPoint</Application>
  <PresentationFormat>Widescreen</PresentationFormat>
  <Paragraphs>279</Paragraphs>
  <Slides>41</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41</vt:i4>
      </vt:variant>
    </vt:vector>
  </HeadingPairs>
  <TitlesOfParts>
    <vt:vector size="48" baseType="lpstr">
      <vt:lpstr>Arial</vt:lpstr>
      <vt:lpstr>Arial MT</vt:lpstr>
      <vt:lpstr>Calibri</vt:lpstr>
      <vt:lpstr>Corbel</vt:lpstr>
      <vt:lpstr>Times New Roman</vt:lpstr>
      <vt:lpstr>Wingdings</vt:lpstr>
      <vt:lpstr>Office Theme</vt:lpstr>
      <vt:lpstr>26 ottobre 2023 h. 15.00</vt:lpstr>
      <vt:lpstr>I requisiti di partecipazione</vt:lpstr>
      <vt:lpstr>I requisiti di carattere generale</vt:lpstr>
      <vt:lpstr>Cause di esclusione automatica e non automatica</vt:lpstr>
      <vt:lpstr>La permanenza o continuità del  possesso dei requisiti</vt:lpstr>
      <vt:lpstr>La verifica dei requisiti </vt:lpstr>
      <vt:lpstr>Verifica del possesso dei requisiti – Art. 99</vt:lpstr>
      <vt:lpstr>Quando verifico i requisiti?</vt:lpstr>
      <vt:lpstr>CAUSE DI ESCLUSIONE AUTOMATICA</vt:lpstr>
      <vt:lpstr>ART. 94 co.1 Elenco fattispecie di reato che costituiscono motivo di esclusione  automatica di un operatore da una procedura</vt:lpstr>
      <vt:lpstr>Presentazione standard di PowerPoint</vt:lpstr>
      <vt:lpstr>Presentazione standard di PowerPoint</vt:lpstr>
      <vt:lpstr>ART. 94 co. 2 E co. 4</vt:lpstr>
      <vt:lpstr>L’interdittiva antimafia Il controllo giudiziario: ex art. 34 bis, commi 6 e 7, D.Lgs. 159 del 2011 </vt:lpstr>
      <vt:lpstr>L’interdittiva antimafia Il controllo giudiziario: ex art. 34 bis, commi 6 e 7, D.Lgs. 159 del 2011</vt:lpstr>
      <vt:lpstr>Art. 94 co. 3 Ambito soggettivo</vt:lpstr>
      <vt:lpstr>Soggetti rilevanti</vt:lpstr>
      <vt:lpstr>Soggetti rilevanti</vt:lpstr>
      <vt:lpstr>Art. 94 co. 4</vt:lpstr>
      <vt:lpstr>Art. 94 co. 5  Ulteriori ipotesi di esclusioni  </vt:lpstr>
      <vt:lpstr>    Art. 94 co. 5         Ulteriori ipotesi di esclusioni</vt:lpstr>
      <vt:lpstr>Art. 94 co. 5 Ulteriori ipotesi di esclusioni</vt:lpstr>
      <vt:lpstr>ART. 94 co. 6</vt:lpstr>
      <vt:lpstr>Allegato II.10.</vt:lpstr>
      <vt:lpstr>Quadro sinottico art. 94 </vt:lpstr>
      <vt:lpstr>Quadro sinottico art. 94 </vt:lpstr>
      <vt:lpstr>CAUSE DI ESCLUSIONE NON AUTOMATICA</vt:lpstr>
      <vt:lpstr>Art. 95 co. 1  Cause di esclusione non automatica </vt:lpstr>
      <vt:lpstr>Art. 95 co. 1  Cause di esclusione non automatica</vt:lpstr>
      <vt:lpstr>Art. 95 co. 2  Cause di esclusione non automatica</vt:lpstr>
      <vt:lpstr>Art. 95 co. 2  Cause di esclusione non automatica</vt:lpstr>
      <vt:lpstr>Quadro sinottico art. 95 </vt:lpstr>
      <vt:lpstr>Quadro sinottico art. 95 </vt:lpstr>
      <vt:lpstr>Cause di esclusione del raggruppamento  di imprese – Art. 97</vt:lpstr>
      <vt:lpstr>Istruzioni operative</vt:lpstr>
      <vt:lpstr>FVOE Fascicolo Virtuale dell’Operatore Economico</vt:lpstr>
      <vt:lpstr>  FVOE QUALI DOCUMENTI SI POSSONO RICHIEDERE?</vt:lpstr>
      <vt:lpstr>FVOE OBBLIGATORIETA’ ED ECCEZIONI</vt:lpstr>
      <vt:lpstr>Documenti a comprova dei requisiti di carattere generale</vt:lpstr>
      <vt:lpstr>Presentazione standard di PowerPoint</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operatore</dc:creator>
  <cp:lastModifiedBy>Massimiliano Pacchi</cp:lastModifiedBy>
  <cp:revision>96</cp:revision>
  <dcterms:created xsi:type="dcterms:W3CDTF">2023-10-20T08:22:44Z</dcterms:created>
  <dcterms:modified xsi:type="dcterms:W3CDTF">2023-10-26T09:36:05Z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2023-05-05T00:00:00Z</vt:filetime>
  </property>
  <property fmtid="{D5CDD505-2E9C-101B-9397-08002B2CF9AE}" pid="3" name="Creator">
    <vt:lpwstr>Microsoft® PowerPoint® 2019</vt:lpwstr>
  </property>
  <property fmtid="{D5CDD505-2E9C-101B-9397-08002B2CF9AE}" pid="4" name="LastSaved">
    <vt:filetime>2023-10-20T00:00:00Z</vt:filetime>
  </property>
</Properties>
</file>